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Lst>
  <p:notesMasterIdLst>
    <p:notesMasterId r:id="rId135"/>
  </p:notesMasterIdLst>
  <p:handoutMasterIdLst>
    <p:handoutMasterId r:id="rId136"/>
  </p:handoutMasterIdLst>
  <p:sldIdLst>
    <p:sldId id="1456" r:id="rId5"/>
    <p:sldId id="1521" r:id="rId6"/>
    <p:sldId id="1533" r:id="rId7"/>
    <p:sldId id="1534" r:id="rId8"/>
    <p:sldId id="1535" r:id="rId9"/>
    <p:sldId id="1536" r:id="rId10"/>
    <p:sldId id="1537" r:id="rId11"/>
    <p:sldId id="1538" r:id="rId12"/>
    <p:sldId id="1539" r:id="rId13"/>
    <p:sldId id="1540" r:id="rId14"/>
    <p:sldId id="1607" r:id="rId15"/>
    <p:sldId id="1545" r:id="rId16"/>
    <p:sldId id="1551" r:id="rId17"/>
    <p:sldId id="1606" r:id="rId18"/>
    <p:sldId id="1552" r:id="rId19"/>
    <p:sldId id="1553" r:id="rId20"/>
    <p:sldId id="1554" r:id="rId21"/>
    <p:sldId id="1555" r:id="rId22"/>
    <p:sldId id="1556" r:id="rId23"/>
    <p:sldId id="1557" r:id="rId24"/>
    <p:sldId id="1558" r:id="rId25"/>
    <p:sldId id="1559" r:id="rId26"/>
    <p:sldId id="1561" r:id="rId27"/>
    <p:sldId id="1562" r:id="rId28"/>
    <p:sldId id="1563" r:id="rId29"/>
    <p:sldId id="1564" r:id="rId30"/>
    <p:sldId id="1565" r:id="rId31"/>
    <p:sldId id="1566" r:id="rId32"/>
    <p:sldId id="1567" r:id="rId33"/>
    <p:sldId id="1568" r:id="rId34"/>
    <p:sldId id="1569" r:id="rId35"/>
    <p:sldId id="1570" r:id="rId36"/>
    <p:sldId id="1571" r:id="rId37"/>
    <p:sldId id="1572" r:id="rId38"/>
    <p:sldId id="1573" r:id="rId39"/>
    <p:sldId id="1574" r:id="rId40"/>
    <p:sldId id="1560" r:id="rId41"/>
    <p:sldId id="1608" r:id="rId42"/>
    <p:sldId id="1609" r:id="rId43"/>
    <p:sldId id="1610" r:id="rId44"/>
    <p:sldId id="1611" r:id="rId45"/>
    <p:sldId id="1612" r:id="rId46"/>
    <p:sldId id="1613" r:id="rId47"/>
    <p:sldId id="1531" r:id="rId48"/>
    <p:sldId id="1602" r:id="rId49"/>
    <p:sldId id="1603" r:id="rId50"/>
    <p:sldId id="1604" r:id="rId51"/>
    <p:sldId id="1543" r:id="rId52"/>
    <p:sldId id="1512" r:id="rId53"/>
    <p:sldId id="1458" r:id="rId54"/>
    <p:sldId id="1457" r:id="rId55"/>
    <p:sldId id="1598" r:id="rId56"/>
    <p:sldId id="1541" r:id="rId57"/>
    <p:sldId id="1542" r:id="rId58"/>
    <p:sldId id="1581" r:id="rId59"/>
    <p:sldId id="1582" r:id="rId60"/>
    <p:sldId id="1583" r:id="rId61"/>
    <p:sldId id="1584" r:id="rId62"/>
    <p:sldId id="1585" r:id="rId63"/>
    <p:sldId id="1586" r:id="rId64"/>
    <p:sldId id="1587" r:id="rId65"/>
    <p:sldId id="1588" r:id="rId66"/>
    <p:sldId id="1589" r:id="rId67"/>
    <p:sldId id="1590" r:id="rId68"/>
    <p:sldId id="1591" r:id="rId69"/>
    <p:sldId id="1592" r:id="rId70"/>
    <p:sldId id="1593" r:id="rId71"/>
    <p:sldId id="1594" r:id="rId72"/>
    <p:sldId id="1520" r:id="rId73"/>
    <p:sldId id="1532" r:id="rId74"/>
    <p:sldId id="1436" r:id="rId75"/>
    <p:sldId id="1463" r:id="rId76"/>
    <p:sldId id="1599" r:id="rId77"/>
    <p:sldId id="1600" r:id="rId78"/>
    <p:sldId id="1601" r:id="rId79"/>
    <p:sldId id="1595" r:id="rId80"/>
    <p:sldId id="1597" r:id="rId81"/>
    <p:sldId id="1596" r:id="rId82"/>
    <p:sldId id="1467" r:id="rId83"/>
    <p:sldId id="1464" r:id="rId84"/>
    <p:sldId id="1465" r:id="rId85"/>
    <p:sldId id="1466" r:id="rId86"/>
    <p:sldId id="1468" r:id="rId87"/>
    <p:sldId id="1469" r:id="rId88"/>
    <p:sldId id="1470" r:id="rId89"/>
    <p:sldId id="1471" r:id="rId90"/>
    <p:sldId id="1472" r:id="rId91"/>
    <p:sldId id="1473" r:id="rId92"/>
    <p:sldId id="1474" r:id="rId93"/>
    <p:sldId id="1475" r:id="rId94"/>
    <p:sldId id="1476" r:id="rId95"/>
    <p:sldId id="1477" r:id="rId96"/>
    <p:sldId id="1478" r:id="rId97"/>
    <p:sldId id="1479" r:id="rId98"/>
    <p:sldId id="1480" r:id="rId99"/>
    <p:sldId id="1481" r:id="rId100"/>
    <p:sldId id="1482" r:id="rId101"/>
    <p:sldId id="1483" r:id="rId102"/>
    <p:sldId id="1484" r:id="rId103"/>
    <p:sldId id="1485" r:id="rId104"/>
    <p:sldId id="1486" r:id="rId105"/>
    <p:sldId id="1487" r:id="rId106"/>
    <p:sldId id="1488" r:id="rId107"/>
    <p:sldId id="1489" r:id="rId108"/>
    <p:sldId id="1490" r:id="rId109"/>
    <p:sldId id="1491" r:id="rId110"/>
    <p:sldId id="1492" r:id="rId111"/>
    <p:sldId id="1493" r:id="rId112"/>
    <p:sldId id="1494" r:id="rId113"/>
    <p:sldId id="1495" r:id="rId114"/>
    <p:sldId id="1496" r:id="rId115"/>
    <p:sldId id="1497" r:id="rId116"/>
    <p:sldId id="1498" r:id="rId117"/>
    <p:sldId id="1499" r:id="rId118"/>
    <p:sldId id="1500" r:id="rId119"/>
    <p:sldId id="1501" r:id="rId120"/>
    <p:sldId id="1502" r:id="rId121"/>
    <p:sldId id="1503" r:id="rId122"/>
    <p:sldId id="1504" r:id="rId123"/>
    <p:sldId id="1505" r:id="rId124"/>
    <p:sldId id="1506" r:id="rId125"/>
    <p:sldId id="1507" r:id="rId126"/>
    <p:sldId id="1508" r:id="rId127"/>
    <p:sldId id="1509" r:id="rId128"/>
    <p:sldId id="1510" r:id="rId129"/>
    <p:sldId id="1511" r:id="rId130"/>
    <p:sldId id="1445" r:id="rId131"/>
    <p:sldId id="1450" r:id="rId132"/>
    <p:sldId id="1451" r:id="rId133"/>
    <p:sldId id="1455" r:id="rId13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078D7"/>
    <a:srgbClr val="107C10"/>
    <a:srgbClr val="94C275"/>
    <a:srgbClr val="00C459"/>
    <a:srgbClr val="292929"/>
    <a:srgbClr val="FFFFFF"/>
    <a:srgbClr val="BAD80A"/>
    <a:srgbClr val="A8000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490" autoAdjust="0"/>
    <p:restoredTop sz="94133" autoAdjust="0"/>
  </p:normalViewPr>
  <p:slideViewPr>
    <p:cSldViewPr>
      <p:cViewPr varScale="1">
        <p:scale>
          <a:sx n="82" d="100"/>
          <a:sy n="82" d="100"/>
        </p:scale>
        <p:origin x="30" y="18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78" d="100"/>
          <a:sy n="78" d="100"/>
        </p:scale>
        <p:origin x="291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715D8-192E-4951-B928-F37ED7ED4344}"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n-US"/>
        </a:p>
      </dgm:t>
    </dgm:pt>
    <dgm:pt modelId="{08330FF2-4D42-4BF4-B45B-DF168BD777DB}">
      <dgm:prSet phldrT="[Text]"/>
      <dgm:spPr>
        <a:solidFill>
          <a:schemeClr val="bg1"/>
        </a:solidFill>
      </dgm:spPr>
      <dgm:t>
        <a:bodyPr/>
        <a:lstStyle/>
        <a:p>
          <a:r>
            <a:rPr lang="en-US" dirty="0"/>
            <a:t>Discuss</a:t>
          </a:r>
        </a:p>
      </dgm:t>
    </dgm:pt>
    <dgm:pt modelId="{F521B530-A8A5-4977-85C5-468B2C410CDC}" type="parTrans" cxnId="{5C56699B-877C-42CD-8406-17024F297776}">
      <dgm:prSet/>
      <dgm:spPr/>
      <dgm:t>
        <a:bodyPr/>
        <a:lstStyle/>
        <a:p>
          <a:endParaRPr lang="en-US"/>
        </a:p>
      </dgm:t>
    </dgm:pt>
    <dgm:pt modelId="{739CED0C-7FE2-46C7-8923-A14E0F4618B1}" type="sibTrans" cxnId="{5C56699B-877C-42CD-8406-17024F297776}">
      <dgm:prSet/>
      <dgm:spPr/>
      <dgm:t>
        <a:bodyPr/>
        <a:lstStyle/>
        <a:p>
          <a:endParaRPr lang="en-US"/>
        </a:p>
      </dgm:t>
    </dgm:pt>
    <dgm:pt modelId="{022A068B-25C9-4509-9C95-5A06D7D38C9F}">
      <dgm:prSet phldrT="[Text]"/>
      <dgm:spPr/>
      <dgm:t>
        <a:bodyPr/>
        <a:lstStyle/>
        <a:p>
          <a:r>
            <a:rPr lang="en-US" dirty="0"/>
            <a:t>What </a:t>
          </a:r>
          <a:r>
            <a:rPr lang="en-US" dirty="0" smtClean="0"/>
            <a:t>Containers Are</a:t>
          </a:r>
          <a:endParaRPr lang="en-US" dirty="0"/>
        </a:p>
      </dgm:t>
    </dgm:pt>
    <dgm:pt modelId="{EE84E05E-880B-4873-8F78-0E2D59A24C8E}" type="parTrans" cxnId="{4228E7D3-A56D-4B13-92D5-B0DCDAD4C2CA}">
      <dgm:prSet/>
      <dgm:spPr/>
      <dgm:t>
        <a:bodyPr/>
        <a:lstStyle/>
        <a:p>
          <a:endParaRPr lang="en-US"/>
        </a:p>
      </dgm:t>
    </dgm:pt>
    <dgm:pt modelId="{7FBBE1B4-623D-4FFA-B5C9-2CC2013EDC93}" type="sibTrans" cxnId="{4228E7D3-A56D-4B13-92D5-B0DCDAD4C2CA}">
      <dgm:prSet/>
      <dgm:spPr/>
      <dgm:t>
        <a:bodyPr/>
        <a:lstStyle/>
        <a:p>
          <a:endParaRPr lang="en-US"/>
        </a:p>
      </dgm:t>
    </dgm:pt>
    <dgm:pt modelId="{1DF5790B-0EE1-4262-A25D-858DBA7B80F2}">
      <dgm:prSet phldrT="[Text]"/>
      <dgm:spPr/>
      <dgm:t>
        <a:bodyPr/>
        <a:lstStyle/>
        <a:p>
          <a:r>
            <a:rPr lang="en-US" dirty="0"/>
            <a:t>Container Images</a:t>
          </a:r>
        </a:p>
      </dgm:t>
    </dgm:pt>
    <dgm:pt modelId="{923404C3-678A-442B-98FE-125804440C6A}" type="parTrans" cxnId="{B3FC71D6-7007-422F-9A90-EED2B027C85A}">
      <dgm:prSet/>
      <dgm:spPr/>
      <dgm:t>
        <a:bodyPr/>
        <a:lstStyle/>
        <a:p>
          <a:endParaRPr lang="en-US"/>
        </a:p>
      </dgm:t>
    </dgm:pt>
    <dgm:pt modelId="{3FF418C2-F75E-4108-957B-C63808A607AD}" type="sibTrans" cxnId="{B3FC71D6-7007-422F-9A90-EED2B027C85A}">
      <dgm:prSet/>
      <dgm:spPr/>
      <dgm:t>
        <a:bodyPr/>
        <a:lstStyle/>
        <a:p>
          <a:endParaRPr lang="en-US"/>
        </a:p>
      </dgm:t>
    </dgm:pt>
    <dgm:pt modelId="{58E8EF87-3E35-439B-AA35-6FD0D631E48A}">
      <dgm:prSet phldrT="[Text]"/>
      <dgm:spPr/>
      <dgm:t>
        <a:bodyPr/>
        <a:lstStyle/>
        <a:p>
          <a:r>
            <a:rPr lang="en-US" dirty="0"/>
            <a:t>But What About…</a:t>
          </a:r>
        </a:p>
      </dgm:t>
    </dgm:pt>
    <dgm:pt modelId="{F06C3E2A-A7B2-472F-81DD-D8D47145CEAA}" type="parTrans" cxnId="{F3C53436-580E-4112-A693-49EF9A8AD099}">
      <dgm:prSet/>
      <dgm:spPr/>
      <dgm:t>
        <a:bodyPr/>
        <a:lstStyle/>
        <a:p>
          <a:endParaRPr lang="en-US"/>
        </a:p>
      </dgm:t>
    </dgm:pt>
    <dgm:pt modelId="{2852D8C4-5795-4205-8FCD-35BFF25B2C99}" type="sibTrans" cxnId="{F3C53436-580E-4112-A693-49EF9A8AD099}">
      <dgm:prSet/>
      <dgm:spPr/>
      <dgm:t>
        <a:bodyPr/>
        <a:lstStyle/>
        <a:p>
          <a:endParaRPr lang="en-US"/>
        </a:p>
      </dgm:t>
    </dgm:pt>
    <dgm:pt modelId="{22E9A337-E6C4-43A3-A097-9F17A0AE808A}">
      <dgm:prSet phldrT="[Text]"/>
      <dgm:spPr/>
      <dgm:t>
        <a:bodyPr/>
        <a:lstStyle/>
        <a:p>
          <a:r>
            <a:rPr lang="en-US" dirty="0"/>
            <a:t>Demo’s &amp; Labs</a:t>
          </a:r>
        </a:p>
      </dgm:t>
    </dgm:pt>
    <dgm:pt modelId="{BFA20CBC-A8B5-44BE-A04E-C2ECD9BC7460}" type="parTrans" cxnId="{DF3DBAB7-4565-4FE3-8CC9-BBA14D9E200B}">
      <dgm:prSet/>
      <dgm:spPr/>
      <dgm:t>
        <a:bodyPr/>
        <a:lstStyle/>
        <a:p>
          <a:endParaRPr lang="en-US"/>
        </a:p>
      </dgm:t>
    </dgm:pt>
    <dgm:pt modelId="{E44D2FC9-18EC-4B90-B899-25B0D0F231D4}" type="sibTrans" cxnId="{DF3DBAB7-4565-4FE3-8CC9-BBA14D9E200B}">
      <dgm:prSet/>
      <dgm:spPr/>
      <dgm:t>
        <a:bodyPr/>
        <a:lstStyle/>
        <a:p>
          <a:endParaRPr lang="en-US"/>
        </a:p>
      </dgm:t>
    </dgm:pt>
    <dgm:pt modelId="{A40761C5-B5A5-4F3C-891F-C8EBF80FCF86}">
      <dgm:prSet phldrT="[Text]"/>
      <dgm:spPr/>
      <dgm:t>
        <a:bodyPr/>
        <a:lstStyle/>
        <a:p>
          <a:r>
            <a:rPr lang="en-US" dirty="0"/>
            <a:t>Why </a:t>
          </a:r>
          <a:r>
            <a:rPr lang="en-US" dirty="0" smtClean="0"/>
            <a:t>Use Them?</a:t>
          </a:r>
          <a:endParaRPr lang="en-US" dirty="0"/>
        </a:p>
      </dgm:t>
    </dgm:pt>
    <dgm:pt modelId="{0DB435C0-6061-4F99-903D-729F6E6D78D5}" type="parTrans" cxnId="{CEFABD62-2963-434B-8A2D-249765F5AC49}">
      <dgm:prSet/>
      <dgm:spPr/>
      <dgm:t>
        <a:bodyPr/>
        <a:lstStyle/>
        <a:p>
          <a:endParaRPr lang="en-US"/>
        </a:p>
      </dgm:t>
    </dgm:pt>
    <dgm:pt modelId="{7F3AC951-3973-4266-8830-BDD20A5CFD4C}" type="sibTrans" cxnId="{CEFABD62-2963-434B-8A2D-249765F5AC49}">
      <dgm:prSet/>
      <dgm:spPr/>
      <dgm:t>
        <a:bodyPr/>
        <a:lstStyle/>
        <a:p>
          <a:endParaRPr lang="en-US"/>
        </a:p>
      </dgm:t>
    </dgm:pt>
    <dgm:pt modelId="{B2586574-95C8-43F3-9664-04B2901AEBBD}" type="pres">
      <dgm:prSet presAssocID="{E3B715D8-192E-4951-B928-F37ED7ED4344}" presName="theList" presStyleCnt="0">
        <dgm:presLayoutVars>
          <dgm:dir/>
          <dgm:animLvl val="lvl"/>
          <dgm:resizeHandles val="exact"/>
        </dgm:presLayoutVars>
      </dgm:prSet>
      <dgm:spPr/>
      <dgm:t>
        <a:bodyPr/>
        <a:lstStyle/>
        <a:p>
          <a:endParaRPr lang="en-US"/>
        </a:p>
      </dgm:t>
    </dgm:pt>
    <dgm:pt modelId="{351E1C0B-D262-4CCB-BDAB-C2C9A64F4BC7}" type="pres">
      <dgm:prSet presAssocID="{08330FF2-4D42-4BF4-B45B-DF168BD777DB}" presName="compNode" presStyleCnt="0"/>
      <dgm:spPr/>
      <dgm:t>
        <a:bodyPr/>
        <a:lstStyle/>
        <a:p>
          <a:endParaRPr lang="en-US"/>
        </a:p>
      </dgm:t>
    </dgm:pt>
    <dgm:pt modelId="{BD513938-A4BD-42F3-8B88-97EB21C79653}" type="pres">
      <dgm:prSet presAssocID="{08330FF2-4D42-4BF4-B45B-DF168BD777DB}" presName="aNode" presStyleLbl="bgShp" presStyleIdx="0" presStyleCnt="1"/>
      <dgm:spPr/>
      <dgm:t>
        <a:bodyPr/>
        <a:lstStyle/>
        <a:p>
          <a:endParaRPr lang="en-US"/>
        </a:p>
      </dgm:t>
    </dgm:pt>
    <dgm:pt modelId="{09209D78-782B-4178-943C-B1C61469706B}" type="pres">
      <dgm:prSet presAssocID="{08330FF2-4D42-4BF4-B45B-DF168BD777DB}" presName="textNode" presStyleLbl="bgShp" presStyleIdx="0" presStyleCnt="1"/>
      <dgm:spPr/>
      <dgm:t>
        <a:bodyPr/>
        <a:lstStyle/>
        <a:p>
          <a:endParaRPr lang="en-US"/>
        </a:p>
      </dgm:t>
    </dgm:pt>
    <dgm:pt modelId="{6B9B61CF-1A3A-4E3D-8FE4-FA9947D7A19A}" type="pres">
      <dgm:prSet presAssocID="{08330FF2-4D42-4BF4-B45B-DF168BD777DB}" presName="compChildNode" presStyleCnt="0"/>
      <dgm:spPr/>
      <dgm:t>
        <a:bodyPr/>
        <a:lstStyle/>
        <a:p>
          <a:endParaRPr lang="en-US"/>
        </a:p>
      </dgm:t>
    </dgm:pt>
    <dgm:pt modelId="{84AAAD5C-15AA-41F9-8338-5409DEF6F8B9}" type="pres">
      <dgm:prSet presAssocID="{08330FF2-4D42-4BF4-B45B-DF168BD777DB}" presName="theInnerList" presStyleCnt="0"/>
      <dgm:spPr/>
      <dgm:t>
        <a:bodyPr/>
        <a:lstStyle/>
        <a:p>
          <a:endParaRPr lang="en-US"/>
        </a:p>
      </dgm:t>
    </dgm:pt>
    <dgm:pt modelId="{E2A08591-5371-4865-ABF0-F1B39059BAB7}" type="pres">
      <dgm:prSet presAssocID="{022A068B-25C9-4509-9C95-5A06D7D38C9F}" presName="childNode" presStyleLbl="node1" presStyleIdx="0" presStyleCnt="5">
        <dgm:presLayoutVars>
          <dgm:bulletEnabled val="1"/>
        </dgm:presLayoutVars>
      </dgm:prSet>
      <dgm:spPr/>
      <dgm:t>
        <a:bodyPr/>
        <a:lstStyle/>
        <a:p>
          <a:endParaRPr lang="en-US"/>
        </a:p>
      </dgm:t>
    </dgm:pt>
    <dgm:pt modelId="{FC7643D5-E49D-4CA9-A2ED-F195DAAA8635}" type="pres">
      <dgm:prSet presAssocID="{022A068B-25C9-4509-9C95-5A06D7D38C9F}" presName="aSpace2" presStyleCnt="0"/>
      <dgm:spPr/>
      <dgm:t>
        <a:bodyPr/>
        <a:lstStyle/>
        <a:p>
          <a:endParaRPr lang="en-US"/>
        </a:p>
      </dgm:t>
    </dgm:pt>
    <dgm:pt modelId="{BF98A05C-AA06-45D6-852C-2F732ACBD38B}" type="pres">
      <dgm:prSet presAssocID="{1DF5790B-0EE1-4262-A25D-858DBA7B80F2}" presName="childNode" presStyleLbl="node1" presStyleIdx="1" presStyleCnt="5">
        <dgm:presLayoutVars>
          <dgm:bulletEnabled val="1"/>
        </dgm:presLayoutVars>
      </dgm:prSet>
      <dgm:spPr/>
      <dgm:t>
        <a:bodyPr/>
        <a:lstStyle/>
        <a:p>
          <a:endParaRPr lang="en-US"/>
        </a:p>
      </dgm:t>
    </dgm:pt>
    <dgm:pt modelId="{DF66D601-14AB-4344-813F-13D6311BE077}" type="pres">
      <dgm:prSet presAssocID="{1DF5790B-0EE1-4262-A25D-858DBA7B80F2}" presName="aSpace2" presStyleCnt="0"/>
      <dgm:spPr/>
      <dgm:t>
        <a:bodyPr/>
        <a:lstStyle/>
        <a:p>
          <a:endParaRPr lang="en-US"/>
        </a:p>
      </dgm:t>
    </dgm:pt>
    <dgm:pt modelId="{2A563A9B-288A-49E5-A060-93BEF9D88DBD}" type="pres">
      <dgm:prSet presAssocID="{A40761C5-B5A5-4F3C-891F-C8EBF80FCF86}" presName="childNode" presStyleLbl="node1" presStyleIdx="2" presStyleCnt="5">
        <dgm:presLayoutVars>
          <dgm:bulletEnabled val="1"/>
        </dgm:presLayoutVars>
      </dgm:prSet>
      <dgm:spPr/>
      <dgm:t>
        <a:bodyPr/>
        <a:lstStyle/>
        <a:p>
          <a:endParaRPr lang="en-US"/>
        </a:p>
      </dgm:t>
    </dgm:pt>
    <dgm:pt modelId="{AD9CCB87-C227-4787-B4F8-27A68E871034}" type="pres">
      <dgm:prSet presAssocID="{A40761C5-B5A5-4F3C-891F-C8EBF80FCF86}" presName="aSpace2" presStyleCnt="0"/>
      <dgm:spPr/>
      <dgm:t>
        <a:bodyPr/>
        <a:lstStyle/>
        <a:p>
          <a:endParaRPr lang="en-US"/>
        </a:p>
      </dgm:t>
    </dgm:pt>
    <dgm:pt modelId="{0FF36857-A977-4C6C-A23A-D5E04D6389F9}" type="pres">
      <dgm:prSet presAssocID="{58E8EF87-3E35-439B-AA35-6FD0D631E48A}" presName="childNode" presStyleLbl="node1" presStyleIdx="3" presStyleCnt="5">
        <dgm:presLayoutVars>
          <dgm:bulletEnabled val="1"/>
        </dgm:presLayoutVars>
      </dgm:prSet>
      <dgm:spPr/>
      <dgm:t>
        <a:bodyPr/>
        <a:lstStyle/>
        <a:p>
          <a:endParaRPr lang="en-US"/>
        </a:p>
      </dgm:t>
    </dgm:pt>
    <dgm:pt modelId="{038EEA7A-331F-4458-9BBA-721D79C92E55}" type="pres">
      <dgm:prSet presAssocID="{58E8EF87-3E35-439B-AA35-6FD0D631E48A}" presName="aSpace2" presStyleCnt="0"/>
      <dgm:spPr/>
      <dgm:t>
        <a:bodyPr/>
        <a:lstStyle/>
        <a:p>
          <a:endParaRPr lang="en-US"/>
        </a:p>
      </dgm:t>
    </dgm:pt>
    <dgm:pt modelId="{745709C8-002D-474D-BB49-A032BFB1820D}" type="pres">
      <dgm:prSet presAssocID="{22E9A337-E6C4-43A3-A097-9F17A0AE808A}" presName="childNode" presStyleLbl="node1" presStyleIdx="4" presStyleCnt="5">
        <dgm:presLayoutVars>
          <dgm:bulletEnabled val="1"/>
        </dgm:presLayoutVars>
      </dgm:prSet>
      <dgm:spPr/>
      <dgm:t>
        <a:bodyPr/>
        <a:lstStyle/>
        <a:p>
          <a:endParaRPr lang="en-US"/>
        </a:p>
      </dgm:t>
    </dgm:pt>
  </dgm:ptLst>
  <dgm:cxnLst>
    <dgm:cxn modelId="{1C99E6F7-4DAD-418A-9D5E-B23054294D66}" type="presOf" srcId="{08330FF2-4D42-4BF4-B45B-DF168BD777DB}" destId="{09209D78-782B-4178-943C-B1C61469706B}" srcOrd="1" destOrd="0" presId="urn:microsoft.com/office/officeart/2005/8/layout/lProcess2"/>
    <dgm:cxn modelId="{43689829-085F-4D92-9E47-03A9C88A6B90}" type="presOf" srcId="{22E9A337-E6C4-43A3-A097-9F17A0AE808A}" destId="{745709C8-002D-474D-BB49-A032BFB1820D}" srcOrd="0" destOrd="0" presId="urn:microsoft.com/office/officeart/2005/8/layout/lProcess2"/>
    <dgm:cxn modelId="{F7A8FF39-CEE7-4798-9F69-8DF12889D700}" type="presOf" srcId="{022A068B-25C9-4509-9C95-5A06D7D38C9F}" destId="{E2A08591-5371-4865-ABF0-F1B39059BAB7}" srcOrd="0" destOrd="0" presId="urn:microsoft.com/office/officeart/2005/8/layout/lProcess2"/>
    <dgm:cxn modelId="{68DE0A38-631B-4397-B8C0-3B15F64A5050}" type="presOf" srcId="{1DF5790B-0EE1-4262-A25D-858DBA7B80F2}" destId="{BF98A05C-AA06-45D6-852C-2F732ACBD38B}" srcOrd="0" destOrd="0" presId="urn:microsoft.com/office/officeart/2005/8/layout/lProcess2"/>
    <dgm:cxn modelId="{CEFABD62-2963-434B-8A2D-249765F5AC49}" srcId="{08330FF2-4D42-4BF4-B45B-DF168BD777DB}" destId="{A40761C5-B5A5-4F3C-891F-C8EBF80FCF86}" srcOrd="2" destOrd="0" parTransId="{0DB435C0-6061-4F99-903D-729F6E6D78D5}" sibTransId="{7F3AC951-3973-4266-8830-BDD20A5CFD4C}"/>
    <dgm:cxn modelId="{BD0A5B59-332E-4CAA-9377-8A6E0B3CE159}" type="presOf" srcId="{08330FF2-4D42-4BF4-B45B-DF168BD777DB}" destId="{BD513938-A4BD-42F3-8B88-97EB21C79653}" srcOrd="0" destOrd="0" presId="urn:microsoft.com/office/officeart/2005/8/layout/lProcess2"/>
    <dgm:cxn modelId="{5C56699B-877C-42CD-8406-17024F297776}" srcId="{E3B715D8-192E-4951-B928-F37ED7ED4344}" destId="{08330FF2-4D42-4BF4-B45B-DF168BD777DB}" srcOrd="0" destOrd="0" parTransId="{F521B530-A8A5-4977-85C5-468B2C410CDC}" sibTransId="{739CED0C-7FE2-46C7-8923-A14E0F4618B1}"/>
    <dgm:cxn modelId="{4228E7D3-A56D-4B13-92D5-B0DCDAD4C2CA}" srcId="{08330FF2-4D42-4BF4-B45B-DF168BD777DB}" destId="{022A068B-25C9-4509-9C95-5A06D7D38C9F}" srcOrd="0" destOrd="0" parTransId="{EE84E05E-880B-4873-8F78-0E2D59A24C8E}" sibTransId="{7FBBE1B4-623D-4FFA-B5C9-2CC2013EDC93}"/>
    <dgm:cxn modelId="{DF3DBAB7-4565-4FE3-8CC9-BBA14D9E200B}" srcId="{08330FF2-4D42-4BF4-B45B-DF168BD777DB}" destId="{22E9A337-E6C4-43A3-A097-9F17A0AE808A}" srcOrd="4" destOrd="0" parTransId="{BFA20CBC-A8B5-44BE-A04E-C2ECD9BC7460}" sibTransId="{E44D2FC9-18EC-4B90-B899-25B0D0F231D4}"/>
    <dgm:cxn modelId="{17832114-23E3-44E0-A914-C06053144C81}" type="presOf" srcId="{E3B715D8-192E-4951-B928-F37ED7ED4344}" destId="{B2586574-95C8-43F3-9664-04B2901AEBBD}" srcOrd="0" destOrd="0" presId="urn:microsoft.com/office/officeart/2005/8/layout/lProcess2"/>
    <dgm:cxn modelId="{065F9A0C-6DEF-4BDD-93E5-97CC2E054F86}" type="presOf" srcId="{58E8EF87-3E35-439B-AA35-6FD0D631E48A}" destId="{0FF36857-A977-4C6C-A23A-D5E04D6389F9}" srcOrd="0" destOrd="0" presId="urn:microsoft.com/office/officeart/2005/8/layout/lProcess2"/>
    <dgm:cxn modelId="{D0FC6727-50C7-487D-AFBD-EE57C340A007}" type="presOf" srcId="{A40761C5-B5A5-4F3C-891F-C8EBF80FCF86}" destId="{2A563A9B-288A-49E5-A060-93BEF9D88DBD}" srcOrd="0" destOrd="0" presId="urn:microsoft.com/office/officeart/2005/8/layout/lProcess2"/>
    <dgm:cxn modelId="{B3FC71D6-7007-422F-9A90-EED2B027C85A}" srcId="{08330FF2-4D42-4BF4-B45B-DF168BD777DB}" destId="{1DF5790B-0EE1-4262-A25D-858DBA7B80F2}" srcOrd="1" destOrd="0" parTransId="{923404C3-678A-442B-98FE-125804440C6A}" sibTransId="{3FF418C2-F75E-4108-957B-C63808A607AD}"/>
    <dgm:cxn modelId="{F3C53436-580E-4112-A693-49EF9A8AD099}" srcId="{08330FF2-4D42-4BF4-B45B-DF168BD777DB}" destId="{58E8EF87-3E35-439B-AA35-6FD0D631E48A}" srcOrd="3" destOrd="0" parTransId="{F06C3E2A-A7B2-472F-81DD-D8D47145CEAA}" sibTransId="{2852D8C4-5795-4205-8FCD-35BFF25B2C99}"/>
    <dgm:cxn modelId="{C27E5F2B-984F-4A3D-AF3D-EAD3C809B3AE}" type="presParOf" srcId="{B2586574-95C8-43F3-9664-04B2901AEBBD}" destId="{351E1C0B-D262-4CCB-BDAB-C2C9A64F4BC7}" srcOrd="0" destOrd="0" presId="urn:microsoft.com/office/officeart/2005/8/layout/lProcess2"/>
    <dgm:cxn modelId="{E15EAA13-1141-498B-BDB5-72AD6C2C34B8}" type="presParOf" srcId="{351E1C0B-D262-4CCB-BDAB-C2C9A64F4BC7}" destId="{BD513938-A4BD-42F3-8B88-97EB21C79653}" srcOrd="0" destOrd="0" presId="urn:microsoft.com/office/officeart/2005/8/layout/lProcess2"/>
    <dgm:cxn modelId="{418C6C9A-CDD1-4431-8DB1-7BE4136A238B}" type="presParOf" srcId="{351E1C0B-D262-4CCB-BDAB-C2C9A64F4BC7}" destId="{09209D78-782B-4178-943C-B1C61469706B}" srcOrd="1" destOrd="0" presId="urn:microsoft.com/office/officeart/2005/8/layout/lProcess2"/>
    <dgm:cxn modelId="{C90A2DE0-DBE9-4E59-871A-BE7CC4E32527}" type="presParOf" srcId="{351E1C0B-D262-4CCB-BDAB-C2C9A64F4BC7}" destId="{6B9B61CF-1A3A-4E3D-8FE4-FA9947D7A19A}" srcOrd="2" destOrd="0" presId="urn:microsoft.com/office/officeart/2005/8/layout/lProcess2"/>
    <dgm:cxn modelId="{C9074FF2-2E37-471E-BA06-BCF21E3E8226}" type="presParOf" srcId="{6B9B61CF-1A3A-4E3D-8FE4-FA9947D7A19A}" destId="{84AAAD5C-15AA-41F9-8338-5409DEF6F8B9}" srcOrd="0" destOrd="0" presId="urn:microsoft.com/office/officeart/2005/8/layout/lProcess2"/>
    <dgm:cxn modelId="{7B09B727-48A4-439B-A03A-F3B71F1619DF}" type="presParOf" srcId="{84AAAD5C-15AA-41F9-8338-5409DEF6F8B9}" destId="{E2A08591-5371-4865-ABF0-F1B39059BAB7}" srcOrd="0" destOrd="0" presId="urn:microsoft.com/office/officeart/2005/8/layout/lProcess2"/>
    <dgm:cxn modelId="{087505B1-E960-42D3-BF10-D0F8CC752502}" type="presParOf" srcId="{84AAAD5C-15AA-41F9-8338-5409DEF6F8B9}" destId="{FC7643D5-E49D-4CA9-A2ED-F195DAAA8635}" srcOrd="1" destOrd="0" presId="urn:microsoft.com/office/officeart/2005/8/layout/lProcess2"/>
    <dgm:cxn modelId="{2CF36361-EE8F-4A8B-80C7-B5FAD1ACE2E0}" type="presParOf" srcId="{84AAAD5C-15AA-41F9-8338-5409DEF6F8B9}" destId="{BF98A05C-AA06-45D6-852C-2F732ACBD38B}" srcOrd="2" destOrd="0" presId="urn:microsoft.com/office/officeart/2005/8/layout/lProcess2"/>
    <dgm:cxn modelId="{ABAA0B78-31F9-4892-9D52-559D3983EB60}" type="presParOf" srcId="{84AAAD5C-15AA-41F9-8338-5409DEF6F8B9}" destId="{DF66D601-14AB-4344-813F-13D6311BE077}" srcOrd="3" destOrd="0" presId="urn:microsoft.com/office/officeart/2005/8/layout/lProcess2"/>
    <dgm:cxn modelId="{DA1D54FB-E6F3-4046-AC93-4D47E6E724B0}" type="presParOf" srcId="{84AAAD5C-15AA-41F9-8338-5409DEF6F8B9}" destId="{2A563A9B-288A-49E5-A060-93BEF9D88DBD}" srcOrd="4" destOrd="0" presId="urn:microsoft.com/office/officeart/2005/8/layout/lProcess2"/>
    <dgm:cxn modelId="{AAA0EF85-620C-4C58-B899-840371FDE04C}" type="presParOf" srcId="{84AAAD5C-15AA-41F9-8338-5409DEF6F8B9}" destId="{AD9CCB87-C227-4787-B4F8-27A68E871034}" srcOrd="5" destOrd="0" presId="urn:microsoft.com/office/officeart/2005/8/layout/lProcess2"/>
    <dgm:cxn modelId="{25C54278-FC39-43BA-8A59-BD126D9581C5}" type="presParOf" srcId="{84AAAD5C-15AA-41F9-8338-5409DEF6F8B9}" destId="{0FF36857-A977-4C6C-A23A-D5E04D6389F9}" srcOrd="6" destOrd="0" presId="urn:microsoft.com/office/officeart/2005/8/layout/lProcess2"/>
    <dgm:cxn modelId="{E38F7C88-AB0F-4923-82F8-4ECDDE1A428A}" type="presParOf" srcId="{84AAAD5C-15AA-41F9-8338-5409DEF6F8B9}" destId="{038EEA7A-331F-4458-9BBA-721D79C92E55}" srcOrd="7" destOrd="0" presId="urn:microsoft.com/office/officeart/2005/8/layout/lProcess2"/>
    <dgm:cxn modelId="{57C50811-ACED-4951-AFE4-BF148BE4D783}" type="presParOf" srcId="{84AAAD5C-15AA-41F9-8338-5409DEF6F8B9}" destId="{745709C8-002D-474D-BB49-A032BFB1820D}" srcOrd="8"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643D63-D2D5-4A60-9E73-357389A2FBC4}"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2CF0D9A1-1DD0-4C1D-A5EF-B5E84B0BF7F4}">
      <dgm:prSet phldrT="[Text]"/>
      <dgm:spPr/>
      <dgm:t>
        <a:bodyPr/>
        <a:lstStyle/>
        <a:p>
          <a:r>
            <a:rPr lang="en-US" cap="small" baseline="0" dirty="0">
              <a:solidFill>
                <a:schemeClr val="tx1"/>
              </a:solidFill>
            </a:rPr>
            <a:t>1979 </a:t>
          </a:r>
          <a:r>
            <a:rPr lang="en-US" cap="small" baseline="0" dirty="0" err="1">
              <a:solidFill>
                <a:schemeClr val="tx1"/>
              </a:solidFill>
            </a:rPr>
            <a:t>chroot</a:t>
          </a:r>
          <a:r>
            <a:rPr lang="en-US" cap="small" baseline="0" dirty="0">
              <a:solidFill>
                <a:schemeClr val="tx1"/>
              </a:solidFill>
            </a:rPr>
            <a:t> Unix V7</a:t>
          </a:r>
        </a:p>
      </dgm:t>
    </dgm:pt>
    <dgm:pt modelId="{99551C4C-7815-4C07-87F0-3554E82C86D8}" type="parTrans" cxnId="{183A59FC-6E3C-43E8-818F-AADF20ED5DCB}">
      <dgm:prSet/>
      <dgm:spPr/>
      <dgm:t>
        <a:bodyPr/>
        <a:lstStyle/>
        <a:p>
          <a:endParaRPr lang="en-US" cap="small" baseline="0">
            <a:solidFill>
              <a:schemeClr val="tx1"/>
            </a:solidFill>
          </a:endParaRPr>
        </a:p>
      </dgm:t>
    </dgm:pt>
    <dgm:pt modelId="{D7EE6578-BA14-44F6-80FE-3CE180D3C474}" type="sibTrans" cxnId="{183A59FC-6E3C-43E8-818F-AADF20ED5DCB}">
      <dgm:prSet/>
      <dgm:spPr/>
      <dgm:t>
        <a:bodyPr/>
        <a:lstStyle/>
        <a:p>
          <a:endParaRPr lang="en-US" cap="small" baseline="0">
            <a:solidFill>
              <a:schemeClr val="tx1"/>
            </a:solidFill>
          </a:endParaRPr>
        </a:p>
      </dgm:t>
    </dgm:pt>
    <dgm:pt modelId="{3C5E943B-ED41-4C7E-82FB-0F4FB29EE574}">
      <dgm:prSet phldrT="[Text]"/>
      <dgm:spPr/>
      <dgm:t>
        <a:bodyPr/>
        <a:lstStyle/>
        <a:p>
          <a:r>
            <a:rPr lang="en-US" cap="small" baseline="0" dirty="0">
              <a:solidFill>
                <a:schemeClr val="tx1"/>
              </a:solidFill>
            </a:rPr>
            <a:t>2000 BSD Jails &amp; Solaris Zones</a:t>
          </a:r>
        </a:p>
      </dgm:t>
    </dgm:pt>
    <dgm:pt modelId="{9D1C4DA3-816B-43F5-9C06-C06F546D2200}" type="parTrans" cxnId="{E5818AB3-B1A1-4210-9071-1A53B6632D20}">
      <dgm:prSet/>
      <dgm:spPr/>
      <dgm:t>
        <a:bodyPr/>
        <a:lstStyle/>
        <a:p>
          <a:endParaRPr lang="en-US" cap="small" baseline="0">
            <a:solidFill>
              <a:schemeClr val="tx1"/>
            </a:solidFill>
          </a:endParaRPr>
        </a:p>
      </dgm:t>
    </dgm:pt>
    <dgm:pt modelId="{7F99AAE4-A625-4EFA-B742-7B0E5E9D157E}" type="sibTrans" cxnId="{E5818AB3-B1A1-4210-9071-1A53B6632D20}">
      <dgm:prSet/>
      <dgm:spPr/>
      <dgm:t>
        <a:bodyPr/>
        <a:lstStyle/>
        <a:p>
          <a:endParaRPr lang="en-US" cap="small" baseline="0">
            <a:solidFill>
              <a:schemeClr val="tx1"/>
            </a:solidFill>
          </a:endParaRPr>
        </a:p>
      </dgm:t>
    </dgm:pt>
    <dgm:pt modelId="{48D2C532-FD93-4817-8EF5-13A4755207B6}">
      <dgm:prSet phldrT="[Text]"/>
      <dgm:spPr/>
      <dgm:t>
        <a:bodyPr/>
        <a:lstStyle/>
        <a:p>
          <a:r>
            <a:rPr lang="en-US" cap="small" baseline="0" dirty="0">
              <a:solidFill>
                <a:schemeClr val="tx1"/>
              </a:solidFill>
            </a:rPr>
            <a:t>2008 LXC</a:t>
          </a:r>
        </a:p>
      </dgm:t>
    </dgm:pt>
    <dgm:pt modelId="{EF28BEF0-C535-4483-BEE1-67637879FCE9}" type="parTrans" cxnId="{3D5E4285-35AA-4C50-9A83-701C99C18191}">
      <dgm:prSet/>
      <dgm:spPr/>
      <dgm:t>
        <a:bodyPr/>
        <a:lstStyle/>
        <a:p>
          <a:endParaRPr lang="en-US" cap="small" baseline="0">
            <a:solidFill>
              <a:schemeClr val="tx1"/>
            </a:solidFill>
          </a:endParaRPr>
        </a:p>
      </dgm:t>
    </dgm:pt>
    <dgm:pt modelId="{90461602-A689-4566-92F1-6FE80A27DAA0}" type="sibTrans" cxnId="{3D5E4285-35AA-4C50-9A83-701C99C18191}">
      <dgm:prSet/>
      <dgm:spPr/>
      <dgm:t>
        <a:bodyPr/>
        <a:lstStyle/>
        <a:p>
          <a:endParaRPr lang="en-US" cap="small" baseline="0">
            <a:solidFill>
              <a:schemeClr val="tx1"/>
            </a:solidFill>
          </a:endParaRPr>
        </a:p>
      </dgm:t>
    </dgm:pt>
    <dgm:pt modelId="{6EF501E2-4C12-4F5E-8AA8-86CBBFB12D88}">
      <dgm:prSet phldrT="[Text]"/>
      <dgm:spPr/>
      <dgm:t>
        <a:bodyPr/>
        <a:lstStyle/>
        <a:p>
          <a:r>
            <a:rPr lang="en-US" cap="small" baseline="0" dirty="0">
              <a:solidFill>
                <a:schemeClr val="tx1"/>
              </a:solidFill>
            </a:rPr>
            <a:t>2006 Process Containers</a:t>
          </a:r>
        </a:p>
      </dgm:t>
    </dgm:pt>
    <dgm:pt modelId="{1C37C449-27E3-4E4C-9B80-3E6C705C0FF1}" type="parTrans" cxnId="{87F6821E-E722-4DEE-B73B-E6297D8DE05D}">
      <dgm:prSet/>
      <dgm:spPr/>
      <dgm:t>
        <a:bodyPr/>
        <a:lstStyle/>
        <a:p>
          <a:endParaRPr lang="en-US" cap="small" baseline="0">
            <a:solidFill>
              <a:schemeClr val="tx1"/>
            </a:solidFill>
          </a:endParaRPr>
        </a:p>
      </dgm:t>
    </dgm:pt>
    <dgm:pt modelId="{BCB954B9-BB4D-41E2-A14D-2DBA1919ECCF}" type="sibTrans" cxnId="{87F6821E-E722-4DEE-B73B-E6297D8DE05D}">
      <dgm:prSet/>
      <dgm:spPr/>
      <dgm:t>
        <a:bodyPr/>
        <a:lstStyle/>
        <a:p>
          <a:endParaRPr lang="en-US" cap="small" baseline="0">
            <a:solidFill>
              <a:schemeClr val="tx1"/>
            </a:solidFill>
          </a:endParaRPr>
        </a:p>
      </dgm:t>
    </dgm:pt>
    <dgm:pt modelId="{2E665BB6-6D75-4B60-9676-7D49CE9BF065}">
      <dgm:prSet phldrT="[Text]"/>
      <dgm:spPr/>
      <dgm:t>
        <a:bodyPr/>
        <a:lstStyle/>
        <a:p>
          <a:r>
            <a:rPr lang="en-US" cap="small" baseline="0" dirty="0">
              <a:solidFill>
                <a:schemeClr val="tx1"/>
              </a:solidFill>
            </a:rPr>
            <a:t>2013 Docker</a:t>
          </a:r>
        </a:p>
      </dgm:t>
    </dgm:pt>
    <dgm:pt modelId="{E1AD8B71-C9CD-4271-A863-937EF84BD63C}" type="parTrans" cxnId="{F703CD9C-A9FC-4528-8CE4-3377DC43135F}">
      <dgm:prSet/>
      <dgm:spPr/>
      <dgm:t>
        <a:bodyPr/>
        <a:lstStyle/>
        <a:p>
          <a:endParaRPr lang="en-US" cap="small" baseline="0">
            <a:solidFill>
              <a:schemeClr val="tx1"/>
            </a:solidFill>
          </a:endParaRPr>
        </a:p>
      </dgm:t>
    </dgm:pt>
    <dgm:pt modelId="{17EA3FFF-D10B-4378-B480-5B56EBADBC73}" type="sibTrans" cxnId="{F703CD9C-A9FC-4528-8CE4-3377DC43135F}">
      <dgm:prSet/>
      <dgm:spPr/>
      <dgm:t>
        <a:bodyPr/>
        <a:lstStyle/>
        <a:p>
          <a:endParaRPr lang="en-US" cap="small" baseline="0">
            <a:solidFill>
              <a:schemeClr val="tx1"/>
            </a:solidFill>
          </a:endParaRPr>
        </a:p>
      </dgm:t>
    </dgm:pt>
    <dgm:pt modelId="{DD78555F-4342-4093-B6EE-C25B70F714EB}">
      <dgm:prSet phldrT="[Text]"/>
      <dgm:spPr/>
      <dgm:t>
        <a:bodyPr/>
        <a:lstStyle/>
        <a:p>
          <a:r>
            <a:rPr lang="en-US" cap="small" baseline="0" dirty="0">
              <a:solidFill>
                <a:schemeClr val="tx1"/>
              </a:solidFill>
            </a:rPr>
            <a:t>2016 Rocket - Photon</a:t>
          </a:r>
        </a:p>
      </dgm:t>
    </dgm:pt>
    <dgm:pt modelId="{C688B401-B269-4068-BBF7-4305DCF79447}" type="parTrans" cxnId="{C5938C10-5F93-499D-BB71-D282CB385AB4}">
      <dgm:prSet/>
      <dgm:spPr/>
      <dgm:t>
        <a:bodyPr/>
        <a:lstStyle/>
        <a:p>
          <a:endParaRPr lang="en-US" cap="small" baseline="0">
            <a:solidFill>
              <a:schemeClr val="tx1"/>
            </a:solidFill>
          </a:endParaRPr>
        </a:p>
      </dgm:t>
    </dgm:pt>
    <dgm:pt modelId="{A599BF8E-8176-4ABF-A09C-CA01FF5DB5B3}" type="sibTrans" cxnId="{C5938C10-5F93-499D-BB71-D282CB385AB4}">
      <dgm:prSet/>
      <dgm:spPr/>
      <dgm:t>
        <a:bodyPr/>
        <a:lstStyle/>
        <a:p>
          <a:endParaRPr lang="en-US" cap="small" baseline="0">
            <a:solidFill>
              <a:schemeClr val="tx1"/>
            </a:solidFill>
          </a:endParaRPr>
        </a:p>
      </dgm:t>
    </dgm:pt>
    <dgm:pt modelId="{26EF0B9F-8778-4DF8-B99B-474680B1EF97}">
      <dgm:prSet phldrT="[Text]"/>
      <dgm:spPr/>
      <dgm:t>
        <a:bodyPr/>
        <a:lstStyle/>
        <a:p>
          <a:r>
            <a:rPr lang="en-US" cap="small" baseline="0" dirty="0">
              <a:solidFill>
                <a:schemeClr val="tx1"/>
              </a:solidFill>
            </a:rPr>
            <a:t>2016 Windows Containers</a:t>
          </a:r>
        </a:p>
      </dgm:t>
    </dgm:pt>
    <dgm:pt modelId="{3C8A4125-0F8C-4873-B410-F8EC51A402D7}" type="parTrans" cxnId="{6B018C56-540A-4B7B-B937-80CAB44B7960}">
      <dgm:prSet/>
      <dgm:spPr/>
      <dgm:t>
        <a:bodyPr/>
        <a:lstStyle/>
        <a:p>
          <a:endParaRPr lang="en-US" cap="small" baseline="0">
            <a:solidFill>
              <a:schemeClr val="tx1"/>
            </a:solidFill>
          </a:endParaRPr>
        </a:p>
      </dgm:t>
    </dgm:pt>
    <dgm:pt modelId="{14B0BAD3-7173-4C99-B234-BF0964334E56}" type="sibTrans" cxnId="{6B018C56-540A-4B7B-B937-80CAB44B7960}">
      <dgm:prSet/>
      <dgm:spPr/>
      <dgm:t>
        <a:bodyPr/>
        <a:lstStyle/>
        <a:p>
          <a:endParaRPr lang="en-US" cap="small" baseline="0">
            <a:solidFill>
              <a:schemeClr val="tx1"/>
            </a:solidFill>
          </a:endParaRPr>
        </a:p>
      </dgm:t>
    </dgm:pt>
    <dgm:pt modelId="{9771DA34-5E79-451D-8F3A-C3D0349AC2A9}">
      <dgm:prSet phldrT="[Text]"/>
      <dgm:spPr/>
      <dgm:t>
        <a:bodyPr/>
        <a:lstStyle/>
        <a:p>
          <a:r>
            <a:rPr lang="en-US" cap="small" baseline="0" dirty="0">
              <a:solidFill>
                <a:schemeClr val="tx1"/>
              </a:solidFill>
            </a:rPr>
            <a:t>2015 Azure Containers</a:t>
          </a:r>
        </a:p>
      </dgm:t>
    </dgm:pt>
    <dgm:pt modelId="{7359FA95-B3DB-4D95-8CBA-DB75BC069321}" type="parTrans" cxnId="{FD08CF5E-BA9C-40AA-9CC6-69F2C881B420}">
      <dgm:prSet/>
      <dgm:spPr/>
      <dgm:t>
        <a:bodyPr/>
        <a:lstStyle/>
        <a:p>
          <a:endParaRPr lang="en-US" cap="small" baseline="0">
            <a:solidFill>
              <a:schemeClr val="tx1"/>
            </a:solidFill>
          </a:endParaRPr>
        </a:p>
      </dgm:t>
    </dgm:pt>
    <dgm:pt modelId="{6B99F88E-46D2-437B-ABEC-337E74A43C58}" type="sibTrans" cxnId="{FD08CF5E-BA9C-40AA-9CC6-69F2C881B420}">
      <dgm:prSet/>
      <dgm:spPr/>
      <dgm:t>
        <a:bodyPr/>
        <a:lstStyle/>
        <a:p>
          <a:endParaRPr lang="en-US" cap="small" baseline="0">
            <a:solidFill>
              <a:schemeClr val="tx1"/>
            </a:solidFill>
          </a:endParaRPr>
        </a:p>
      </dgm:t>
    </dgm:pt>
    <dgm:pt modelId="{8A7F7F33-6BB7-45DD-9D3D-5E18B3FF34E9}" type="pres">
      <dgm:prSet presAssocID="{8D643D63-D2D5-4A60-9E73-357389A2FBC4}" presName="Name0" presStyleCnt="0">
        <dgm:presLayoutVars>
          <dgm:dir/>
          <dgm:resizeHandles val="exact"/>
        </dgm:presLayoutVars>
      </dgm:prSet>
      <dgm:spPr/>
      <dgm:t>
        <a:bodyPr/>
        <a:lstStyle/>
        <a:p>
          <a:endParaRPr lang="en-US"/>
        </a:p>
      </dgm:t>
    </dgm:pt>
    <dgm:pt modelId="{04962ACE-D508-43A2-A31A-A2FB7EE9B484}" type="pres">
      <dgm:prSet presAssocID="{8D643D63-D2D5-4A60-9E73-357389A2FBC4}" presName="arrow" presStyleLbl="bgShp" presStyleIdx="0" presStyleCnt="1"/>
      <dgm:spPr/>
    </dgm:pt>
    <dgm:pt modelId="{34EA6281-045C-4D49-BF04-DFA73715ECCD}" type="pres">
      <dgm:prSet presAssocID="{8D643D63-D2D5-4A60-9E73-357389A2FBC4}" presName="points" presStyleCnt="0"/>
      <dgm:spPr/>
    </dgm:pt>
    <dgm:pt modelId="{E331C933-FEF3-4C77-9CBD-CDE457829A3A}" type="pres">
      <dgm:prSet presAssocID="{2CF0D9A1-1DD0-4C1D-A5EF-B5E84B0BF7F4}" presName="compositeA" presStyleCnt="0"/>
      <dgm:spPr/>
    </dgm:pt>
    <dgm:pt modelId="{24A42600-4C49-44B8-AC73-F94AF4E9C06D}" type="pres">
      <dgm:prSet presAssocID="{2CF0D9A1-1DD0-4C1D-A5EF-B5E84B0BF7F4}" presName="textA" presStyleLbl="revTx" presStyleIdx="0" presStyleCnt="8">
        <dgm:presLayoutVars>
          <dgm:bulletEnabled val="1"/>
        </dgm:presLayoutVars>
      </dgm:prSet>
      <dgm:spPr/>
      <dgm:t>
        <a:bodyPr/>
        <a:lstStyle/>
        <a:p>
          <a:endParaRPr lang="en-US"/>
        </a:p>
      </dgm:t>
    </dgm:pt>
    <dgm:pt modelId="{B40BB133-576F-44B7-857A-72AE046DA773}" type="pres">
      <dgm:prSet presAssocID="{2CF0D9A1-1DD0-4C1D-A5EF-B5E84B0BF7F4}" presName="circleA" presStyleLbl="node1" presStyleIdx="0" presStyleCnt="8"/>
      <dgm:spPr/>
    </dgm:pt>
    <dgm:pt modelId="{63848F0A-0B32-4F11-A3E8-FAC88F6996CC}" type="pres">
      <dgm:prSet presAssocID="{2CF0D9A1-1DD0-4C1D-A5EF-B5E84B0BF7F4}" presName="spaceA" presStyleCnt="0"/>
      <dgm:spPr/>
    </dgm:pt>
    <dgm:pt modelId="{30D42B56-3128-4CAE-BECC-95C4B5F9F989}" type="pres">
      <dgm:prSet presAssocID="{D7EE6578-BA14-44F6-80FE-3CE180D3C474}" presName="space" presStyleCnt="0"/>
      <dgm:spPr/>
    </dgm:pt>
    <dgm:pt modelId="{8B97B183-CCCA-4605-BD73-99560CA6FE7E}" type="pres">
      <dgm:prSet presAssocID="{3C5E943B-ED41-4C7E-82FB-0F4FB29EE574}" presName="compositeB" presStyleCnt="0"/>
      <dgm:spPr/>
    </dgm:pt>
    <dgm:pt modelId="{7F5E979D-F78C-45DA-A0EA-CAF4B5D6513A}" type="pres">
      <dgm:prSet presAssocID="{3C5E943B-ED41-4C7E-82FB-0F4FB29EE574}" presName="textB" presStyleLbl="revTx" presStyleIdx="1" presStyleCnt="8">
        <dgm:presLayoutVars>
          <dgm:bulletEnabled val="1"/>
        </dgm:presLayoutVars>
      </dgm:prSet>
      <dgm:spPr/>
      <dgm:t>
        <a:bodyPr/>
        <a:lstStyle/>
        <a:p>
          <a:endParaRPr lang="en-US"/>
        </a:p>
      </dgm:t>
    </dgm:pt>
    <dgm:pt modelId="{FC0584E1-8416-4443-A0AA-CE1CF23B3633}" type="pres">
      <dgm:prSet presAssocID="{3C5E943B-ED41-4C7E-82FB-0F4FB29EE574}" presName="circleB" presStyleLbl="node1" presStyleIdx="1" presStyleCnt="8"/>
      <dgm:spPr/>
    </dgm:pt>
    <dgm:pt modelId="{B4A5968D-30E4-4F9D-A567-3FF2EA110EE3}" type="pres">
      <dgm:prSet presAssocID="{3C5E943B-ED41-4C7E-82FB-0F4FB29EE574}" presName="spaceB" presStyleCnt="0"/>
      <dgm:spPr/>
    </dgm:pt>
    <dgm:pt modelId="{87106D68-4311-4340-8AC8-8DE2AB1BADA3}" type="pres">
      <dgm:prSet presAssocID="{7F99AAE4-A625-4EFA-B742-7B0E5E9D157E}" presName="space" presStyleCnt="0"/>
      <dgm:spPr/>
    </dgm:pt>
    <dgm:pt modelId="{7C95171D-34C1-4DBB-86F6-7DBFBE9F0D4C}" type="pres">
      <dgm:prSet presAssocID="{6EF501E2-4C12-4F5E-8AA8-86CBBFB12D88}" presName="compositeA" presStyleCnt="0"/>
      <dgm:spPr/>
    </dgm:pt>
    <dgm:pt modelId="{5F4E8B81-1548-466D-811C-A03F7DBDE25E}" type="pres">
      <dgm:prSet presAssocID="{6EF501E2-4C12-4F5E-8AA8-86CBBFB12D88}" presName="textA" presStyleLbl="revTx" presStyleIdx="2" presStyleCnt="8">
        <dgm:presLayoutVars>
          <dgm:bulletEnabled val="1"/>
        </dgm:presLayoutVars>
      </dgm:prSet>
      <dgm:spPr/>
      <dgm:t>
        <a:bodyPr/>
        <a:lstStyle/>
        <a:p>
          <a:endParaRPr lang="en-US"/>
        </a:p>
      </dgm:t>
    </dgm:pt>
    <dgm:pt modelId="{F17B9622-A17D-4EA1-9883-3FF0C0E6F8ED}" type="pres">
      <dgm:prSet presAssocID="{6EF501E2-4C12-4F5E-8AA8-86CBBFB12D88}" presName="circleA" presStyleLbl="node1" presStyleIdx="2" presStyleCnt="8"/>
      <dgm:spPr/>
    </dgm:pt>
    <dgm:pt modelId="{39C819D4-324E-4F5A-80C9-70EE170260DF}" type="pres">
      <dgm:prSet presAssocID="{6EF501E2-4C12-4F5E-8AA8-86CBBFB12D88}" presName="spaceA" presStyleCnt="0"/>
      <dgm:spPr/>
    </dgm:pt>
    <dgm:pt modelId="{C505C0AD-4AFE-4B21-AAC3-BF361CBC99D2}" type="pres">
      <dgm:prSet presAssocID="{BCB954B9-BB4D-41E2-A14D-2DBA1919ECCF}" presName="space" presStyleCnt="0"/>
      <dgm:spPr/>
    </dgm:pt>
    <dgm:pt modelId="{F62CAC93-3505-42A3-862F-DB8871DA80BD}" type="pres">
      <dgm:prSet presAssocID="{48D2C532-FD93-4817-8EF5-13A4755207B6}" presName="compositeB" presStyleCnt="0"/>
      <dgm:spPr/>
    </dgm:pt>
    <dgm:pt modelId="{513147E3-ACCA-4F7F-B749-6052E3DAFE6F}" type="pres">
      <dgm:prSet presAssocID="{48D2C532-FD93-4817-8EF5-13A4755207B6}" presName="textB" presStyleLbl="revTx" presStyleIdx="3" presStyleCnt="8">
        <dgm:presLayoutVars>
          <dgm:bulletEnabled val="1"/>
        </dgm:presLayoutVars>
      </dgm:prSet>
      <dgm:spPr/>
      <dgm:t>
        <a:bodyPr/>
        <a:lstStyle/>
        <a:p>
          <a:endParaRPr lang="en-US"/>
        </a:p>
      </dgm:t>
    </dgm:pt>
    <dgm:pt modelId="{91FDF1DE-5D84-4751-A654-3D9284AFA071}" type="pres">
      <dgm:prSet presAssocID="{48D2C532-FD93-4817-8EF5-13A4755207B6}" presName="circleB" presStyleLbl="node1" presStyleIdx="3" presStyleCnt="8"/>
      <dgm:spPr/>
    </dgm:pt>
    <dgm:pt modelId="{97372616-2E61-4AB1-8E86-F968EB925DA8}" type="pres">
      <dgm:prSet presAssocID="{48D2C532-FD93-4817-8EF5-13A4755207B6}" presName="spaceB" presStyleCnt="0"/>
      <dgm:spPr/>
    </dgm:pt>
    <dgm:pt modelId="{4ED3B55D-BA44-4B3B-909F-260AECF42ED4}" type="pres">
      <dgm:prSet presAssocID="{90461602-A689-4566-92F1-6FE80A27DAA0}" presName="space" presStyleCnt="0"/>
      <dgm:spPr/>
    </dgm:pt>
    <dgm:pt modelId="{DB632EBB-108F-4AFB-941C-E59C6C623C41}" type="pres">
      <dgm:prSet presAssocID="{2E665BB6-6D75-4B60-9676-7D49CE9BF065}" presName="compositeA" presStyleCnt="0"/>
      <dgm:spPr/>
    </dgm:pt>
    <dgm:pt modelId="{4640964C-CFC0-46D2-91E8-690053CFE966}" type="pres">
      <dgm:prSet presAssocID="{2E665BB6-6D75-4B60-9676-7D49CE9BF065}" presName="textA" presStyleLbl="revTx" presStyleIdx="4" presStyleCnt="8">
        <dgm:presLayoutVars>
          <dgm:bulletEnabled val="1"/>
        </dgm:presLayoutVars>
      </dgm:prSet>
      <dgm:spPr/>
      <dgm:t>
        <a:bodyPr/>
        <a:lstStyle/>
        <a:p>
          <a:endParaRPr lang="en-US"/>
        </a:p>
      </dgm:t>
    </dgm:pt>
    <dgm:pt modelId="{32BD1602-3AC1-4F98-8BBC-1FC5D874E3AE}" type="pres">
      <dgm:prSet presAssocID="{2E665BB6-6D75-4B60-9676-7D49CE9BF065}" presName="circleA" presStyleLbl="node1" presStyleIdx="4" presStyleCnt="8"/>
      <dgm:spPr/>
    </dgm:pt>
    <dgm:pt modelId="{37D2B13E-7829-4C3D-83DD-20A86B01A823}" type="pres">
      <dgm:prSet presAssocID="{2E665BB6-6D75-4B60-9676-7D49CE9BF065}" presName="spaceA" presStyleCnt="0"/>
      <dgm:spPr/>
    </dgm:pt>
    <dgm:pt modelId="{FEE6DE01-51CA-467B-87CF-CDCE8F11E6D8}" type="pres">
      <dgm:prSet presAssocID="{17EA3FFF-D10B-4378-B480-5B56EBADBC73}" presName="space" presStyleCnt="0"/>
      <dgm:spPr/>
    </dgm:pt>
    <dgm:pt modelId="{E1E3722A-533C-4475-A24F-D0F9A74C577E}" type="pres">
      <dgm:prSet presAssocID="{9771DA34-5E79-451D-8F3A-C3D0349AC2A9}" presName="compositeB" presStyleCnt="0"/>
      <dgm:spPr/>
    </dgm:pt>
    <dgm:pt modelId="{B4465D0B-4804-4A87-BBAE-EE71791C9A8C}" type="pres">
      <dgm:prSet presAssocID="{9771DA34-5E79-451D-8F3A-C3D0349AC2A9}" presName="textB" presStyleLbl="revTx" presStyleIdx="5" presStyleCnt="8">
        <dgm:presLayoutVars>
          <dgm:bulletEnabled val="1"/>
        </dgm:presLayoutVars>
      </dgm:prSet>
      <dgm:spPr/>
      <dgm:t>
        <a:bodyPr/>
        <a:lstStyle/>
        <a:p>
          <a:endParaRPr lang="en-US"/>
        </a:p>
      </dgm:t>
    </dgm:pt>
    <dgm:pt modelId="{493A3E86-E248-4DAD-8D70-8078A7D48C86}" type="pres">
      <dgm:prSet presAssocID="{9771DA34-5E79-451D-8F3A-C3D0349AC2A9}" presName="circleB" presStyleLbl="node1" presStyleIdx="5" presStyleCnt="8"/>
      <dgm:spPr/>
    </dgm:pt>
    <dgm:pt modelId="{2DCEEBE6-9EB5-4D8A-9044-7E8301CADF78}" type="pres">
      <dgm:prSet presAssocID="{9771DA34-5E79-451D-8F3A-C3D0349AC2A9}" presName="spaceB" presStyleCnt="0"/>
      <dgm:spPr/>
    </dgm:pt>
    <dgm:pt modelId="{D6D2F11F-262A-498D-B3B2-CF98EB679D3B}" type="pres">
      <dgm:prSet presAssocID="{6B99F88E-46D2-437B-ABEC-337E74A43C58}" presName="space" presStyleCnt="0"/>
      <dgm:spPr/>
    </dgm:pt>
    <dgm:pt modelId="{D56AD3B9-C47A-4739-909E-B159E31E5EFB}" type="pres">
      <dgm:prSet presAssocID="{DD78555F-4342-4093-B6EE-C25B70F714EB}" presName="compositeA" presStyleCnt="0"/>
      <dgm:spPr/>
    </dgm:pt>
    <dgm:pt modelId="{DF6AF055-702A-43C2-BE83-D270B659846F}" type="pres">
      <dgm:prSet presAssocID="{DD78555F-4342-4093-B6EE-C25B70F714EB}" presName="textA" presStyleLbl="revTx" presStyleIdx="6" presStyleCnt="8">
        <dgm:presLayoutVars>
          <dgm:bulletEnabled val="1"/>
        </dgm:presLayoutVars>
      </dgm:prSet>
      <dgm:spPr/>
      <dgm:t>
        <a:bodyPr/>
        <a:lstStyle/>
        <a:p>
          <a:endParaRPr lang="en-US"/>
        </a:p>
      </dgm:t>
    </dgm:pt>
    <dgm:pt modelId="{5B2768BB-F760-4105-AC86-9D02FB013530}" type="pres">
      <dgm:prSet presAssocID="{DD78555F-4342-4093-B6EE-C25B70F714EB}" presName="circleA" presStyleLbl="node1" presStyleIdx="6" presStyleCnt="8"/>
      <dgm:spPr/>
    </dgm:pt>
    <dgm:pt modelId="{556631E0-5426-44DD-9F1C-E29F07CF4DD3}" type="pres">
      <dgm:prSet presAssocID="{DD78555F-4342-4093-B6EE-C25B70F714EB}" presName="spaceA" presStyleCnt="0"/>
      <dgm:spPr/>
    </dgm:pt>
    <dgm:pt modelId="{32157765-D907-483C-BCCF-06388F946723}" type="pres">
      <dgm:prSet presAssocID="{A599BF8E-8176-4ABF-A09C-CA01FF5DB5B3}" presName="space" presStyleCnt="0"/>
      <dgm:spPr/>
    </dgm:pt>
    <dgm:pt modelId="{ADAAFCE7-FD28-4AAB-AA0F-B24CD79942A6}" type="pres">
      <dgm:prSet presAssocID="{26EF0B9F-8778-4DF8-B99B-474680B1EF97}" presName="compositeB" presStyleCnt="0"/>
      <dgm:spPr/>
    </dgm:pt>
    <dgm:pt modelId="{A43EC74C-5C04-4C86-8A74-9CFC32EF66E8}" type="pres">
      <dgm:prSet presAssocID="{26EF0B9F-8778-4DF8-B99B-474680B1EF97}" presName="textB" presStyleLbl="revTx" presStyleIdx="7" presStyleCnt="8">
        <dgm:presLayoutVars>
          <dgm:bulletEnabled val="1"/>
        </dgm:presLayoutVars>
      </dgm:prSet>
      <dgm:spPr/>
      <dgm:t>
        <a:bodyPr/>
        <a:lstStyle/>
        <a:p>
          <a:endParaRPr lang="en-US"/>
        </a:p>
      </dgm:t>
    </dgm:pt>
    <dgm:pt modelId="{D54D1F65-24F1-4023-A58C-54F0E166797D}" type="pres">
      <dgm:prSet presAssocID="{26EF0B9F-8778-4DF8-B99B-474680B1EF97}" presName="circleB" presStyleLbl="node1" presStyleIdx="7" presStyleCnt="8"/>
      <dgm:spPr/>
    </dgm:pt>
    <dgm:pt modelId="{DB2453CF-0EAF-4415-A458-54DC70BDA493}" type="pres">
      <dgm:prSet presAssocID="{26EF0B9F-8778-4DF8-B99B-474680B1EF97}" presName="spaceB" presStyleCnt="0"/>
      <dgm:spPr/>
    </dgm:pt>
  </dgm:ptLst>
  <dgm:cxnLst>
    <dgm:cxn modelId="{C5938C10-5F93-499D-BB71-D282CB385AB4}" srcId="{8D643D63-D2D5-4A60-9E73-357389A2FBC4}" destId="{DD78555F-4342-4093-B6EE-C25B70F714EB}" srcOrd="6" destOrd="0" parTransId="{C688B401-B269-4068-BBF7-4305DCF79447}" sibTransId="{A599BF8E-8176-4ABF-A09C-CA01FF5DB5B3}"/>
    <dgm:cxn modelId="{1B72BB04-9AC8-4E79-B213-4C79183ECE81}" type="presOf" srcId="{9771DA34-5E79-451D-8F3A-C3D0349AC2A9}" destId="{B4465D0B-4804-4A87-BBAE-EE71791C9A8C}" srcOrd="0" destOrd="0" presId="urn:microsoft.com/office/officeart/2005/8/layout/hProcess11"/>
    <dgm:cxn modelId="{68154CEC-18E8-4451-84B6-8A97D8A9476F}" type="presOf" srcId="{6EF501E2-4C12-4F5E-8AA8-86CBBFB12D88}" destId="{5F4E8B81-1548-466D-811C-A03F7DBDE25E}" srcOrd="0" destOrd="0" presId="urn:microsoft.com/office/officeart/2005/8/layout/hProcess11"/>
    <dgm:cxn modelId="{F703CD9C-A9FC-4528-8CE4-3377DC43135F}" srcId="{8D643D63-D2D5-4A60-9E73-357389A2FBC4}" destId="{2E665BB6-6D75-4B60-9676-7D49CE9BF065}" srcOrd="4" destOrd="0" parTransId="{E1AD8B71-C9CD-4271-A863-937EF84BD63C}" sibTransId="{17EA3FFF-D10B-4378-B480-5B56EBADBC73}"/>
    <dgm:cxn modelId="{95929054-F9DA-405C-AC09-F03550011045}" type="presOf" srcId="{26EF0B9F-8778-4DF8-B99B-474680B1EF97}" destId="{A43EC74C-5C04-4C86-8A74-9CFC32EF66E8}" srcOrd="0" destOrd="0" presId="urn:microsoft.com/office/officeart/2005/8/layout/hProcess11"/>
    <dgm:cxn modelId="{6B018C56-540A-4B7B-B937-80CAB44B7960}" srcId="{8D643D63-D2D5-4A60-9E73-357389A2FBC4}" destId="{26EF0B9F-8778-4DF8-B99B-474680B1EF97}" srcOrd="7" destOrd="0" parTransId="{3C8A4125-0F8C-4873-B410-F8EC51A402D7}" sibTransId="{14B0BAD3-7173-4C99-B234-BF0964334E56}"/>
    <dgm:cxn modelId="{B0FE6C6F-F26C-4A3E-8F39-6ECBBCDD3D27}" type="presOf" srcId="{2CF0D9A1-1DD0-4C1D-A5EF-B5E84B0BF7F4}" destId="{24A42600-4C49-44B8-AC73-F94AF4E9C06D}" srcOrd="0" destOrd="0" presId="urn:microsoft.com/office/officeart/2005/8/layout/hProcess11"/>
    <dgm:cxn modelId="{2FBE9CB9-F1C1-4109-B642-84A49D517727}" type="presOf" srcId="{2E665BB6-6D75-4B60-9676-7D49CE9BF065}" destId="{4640964C-CFC0-46D2-91E8-690053CFE966}" srcOrd="0" destOrd="0" presId="urn:microsoft.com/office/officeart/2005/8/layout/hProcess11"/>
    <dgm:cxn modelId="{183A59FC-6E3C-43E8-818F-AADF20ED5DCB}" srcId="{8D643D63-D2D5-4A60-9E73-357389A2FBC4}" destId="{2CF0D9A1-1DD0-4C1D-A5EF-B5E84B0BF7F4}" srcOrd="0" destOrd="0" parTransId="{99551C4C-7815-4C07-87F0-3554E82C86D8}" sibTransId="{D7EE6578-BA14-44F6-80FE-3CE180D3C474}"/>
    <dgm:cxn modelId="{F3979AA8-5A85-448B-A797-CC58A62BA607}" type="presOf" srcId="{3C5E943B-ED41-4C7E-82FB-0F4FB29EE574}" destId="{7F5E979D-F78C-45DA-A0EA-CAF4B5D6513A}" srcOrd="0" destOrd="0" presId="urn:microsoft.com/office/officeart/2005/8/layout/hProcess11"/>
    <dgm:cxn modelId="{E5818AB3-B1A1-4210-9071-1A53B6632D20}" srcId="{8D643D63-D2D5-4A60-9E73-357389A2FBC4}" destId="{3C5E943B-ED41-4C7E-82FB-0F4FB29EE574}" srcOrd="1" destOrd="0" parTransId="{9D1C4DA3-816B-43F5-9C06-C06F546D2200}" sibTransId="{7F99AAE4-A625-4EFA-B742-7B0E5E9D157E}"/>
    <dgm:cxn modelId="{9C24F324-AACC-4E20-B60E-7CBFC6782C5B}" type="presOf" srcId="{8D643D63-D2D5-4A60-9E73-357389A2FBC4}" destId="{8A7F7F33-6BB7-45DD-9D3D-5E18B3FF34E9}" srcOrd="0" destOrd="0" presId="urn:microsoft.com/office/officeart/2005/8/layout/hProcess11"/>
    <dgm:cxn modelId="{3D5E4285-35AA-4C50-9A83-701C99C18191}" srcId="{8D643D63-D2D5-4A60-9E73-357389A2FBC4}" destId="{48D2C532-FD93-4817-8EF5-13A4755207B6}" srcOrd="3" destOrd="0" parTransId="{EF28BEF0-C535-4483-BEE1-67637879FCE9}" sibTransId="{90461602-A689-4566-92F1-6FE80A27DAA0}"/>
    <dgm:cxn modelId="{FD08CF5E-BA9C-40AA-9CC6-69F2C881B420}" srcId="{8D643D63-D2D5-4A60-9E73-357389A2FBC4}" destId="{9771DA34-5E79-451D-8F3A-C3D0349AC2A9}" srcOrd="5" destOrd="0" parTransId="{7359FA95-B3DB-4D95-8CBA-DB75BC069321}" sibTransId="{6B99F88E-46D2-437B-ABEC-337E74A43C58}"/>
    <dgm:cxn modelId="{BF06CA4D-45BB-4453-B8AE-E0943D719D91}" type="presOf" srcId="{48D2C532-FD93-4817-8EF5-13A4755207B6}" destId="{513147E3-ACCA-4F7F-B749-6052E3DAFE6F}" srcOrd="0" destOrd="0" presId="urn:microsoft.com/office/officeart/2005/8/layout/hProcess11"/>
    <dgm:cxn modelId="{87F6821E-E722-4DEE-B73B-E6297D8DE05D}" srcId="{8D643D63-D2D5-4A60-9E73-357389A2FBC4}" destId="{6EF501E2-4C12-4F5E-8AA8-86CBBFB12D88}" srcOrd="2" destOrd="0" parTransId="{1C37C449-27E3-4E4C-9B80-3E6C705C0FF1}" sibTransId="{BCB954B9-BB4D-41E2-A14D-2DBA1919ECCF}"/>
    <dgm:cxn modelId="{DF39E2FA-58B3-45E1-BEA9-BB87EC1215F6}" type="presOf" srcId="{DD78555F-4342-4093-B6EE-C25B70F714EB}" destId="{DF6AF055-702A-43C2-BE83-D270B659846F}" srcOrd="0" destOrd="0" presId="urn:microsoft.com/office/officeart/2005/8/layout/hProcess11"/>
    <dgm:cxn modelId="{524B7ABE-E531-4DFF-B292-6DC9A16E6120}" type="presParOf" srcId="{8A7F7F33-6BB7-45DD-9D3D-5E18B3FF34E9}" destId="{04962ACE-D508-43A2-A31A-A2FB7EE9B484}" srcOrd="0" destOrd="0" presId="urn:microsoft.com/office/officeart/2005/8/layout/hProcess11"/>
    <dgm:cxn modelId="{21443209-9636-4060-A34A-9170E79875B7}" type="presParOf" srcId="{8A7F7F33-6BB7-45DD-9D3D-5E18B3FF34E9}" destId="{34EA6281-045C-4D49-BF04-DFA73715ECCD}" srcOrd="1" destOrd="0" presId="urn:microsoft.com/office/officeart/2005/8/layout/hProcess11"/>
    <dgm:cxn modelId="{25490A4A-EC13-46AD-8327-3E869DB89CFE}" type="presParOf" srcId="{34EA6281-045C-4D49-BF04-DFA73715ECCD}" destId="{E331C933-FEF3-4C77-9CBD-CDE457829A3A}" srcOrd="0" destOrd="0" presId="urn:microsoft.com/office/officeart/2005/8/layout/hProcess11"/>
    <dgm:cxn modelId="{1F760941-1A55-4C29-B5F8-59B1D19D8764}" type="presParOf" srcId="{E331C933-FEF3-4C77-9CBD-CDE457829A3A}" destId="{24A42600-4C49-44B8-AC73-F94AF4E9C06D}" srcOrd="0" destOrd="0" presId="urn:microsoft.com/office/officeart/2005/8/layout/hProcess11"/>
    <dgm:cxn modelId="{3B4F9909-6869-40E3-ABE5-9D654FD47A47}" type="presParOf" srcId="{E331C933-FEF3-4C77-9CBD-CDE457829A3A}" destId="{B40BB133-576F-44B7-857A-72AE046DA773}" srcOrd="1" destOrd="0" presId="urn:microsoft.com/office/officeart/2005/8/layout/hProcess11"/>
    <dgm:cxn modelId="{C341B170-C7D1-4940-BD83-6F585F455FA5}" type="presParOf" srcId="{E331C933-FEF3-4C77-9CBD-CDE457829A3A}" destId="{63848F0A-0B32-4F11-A3E8-FAC88F6996CC}" srcOrd="2" destOrd="0" presId="urn:microsoft.com/office/officeart/2005/8/layout/hProcess11"/>
    <dgm:cxn modelId="{CA863B43-4EC7-46C9-819B-27016CA9C776}" type="presParOf" srcId="{34EA6281-045C-4D49-BF04-DFA73715ECCD}" destId="{30D42B56-3128-4CAE-BECC-95C4B5F9F989}" srcOrd="1" destOrd="0" presId="urn:microsoft.com/office/officeart/2005/8/layout/hProcess11"/>
    <dgm:cxn modelId="{C54A66EB-20D2-4A1E-AE7F-4A2AE9BD53EF}" type="presParOf" srcId="{34EA6281-045C-4D49-BF04-DFA73715ECCD}" destId="{8B97B183-CCCA-4605-BD73-99560CA6FE7E}" srcOrd="2" destOrd="0" presId="urn:microsoft.com/office/officeart/2005/8/layout/hProcess11"/>
    <dgm:cxn modelId="{2B5DE05F-9E96-4072-ACA6-B6102AE6E466}" type="presParOf" srcId="{8B97B183-CCCA-4605-BD73-99560CA6FE7E}" destId="{7F5E979D-F78C-45DA-A0EA-CAF4B5D6513A}" srcOrd="0" destOrd="0" presId="urn:microsoft.com/office/officeart/2005/8/layout/hProcess11"/>
    <dgm:cxn modelId="{B5AD5FB5-CCD9-4E49-97D0-0005122D6CBB}" type="presParOf" srcId="{8B97B183-CCCA-4605-BD73-99560CA6FE7E}" destId="{FC0584E1-8416-4443-A0AA-CE1CF23B3633}" srcOrd="1" destOrd="0" presId="urn:microsoft.com/office/officeart/2005/8/layout/hProcess11"/>
    <dgm:cxn modelId="{7E6A9160-DF8F-4244-B633-EF8007D90CEB}" type="presParOf" srcId="{8B97B183-CCCA-4605-BD73-99560CA6FE7E}" destId="{B4A5968D-30E4-4F9D-A567-3FF2EA110EE3}" srcOrd="2" destOrd="0" presId="urn:microsoft.com/office/officeart/2005/8/layout/hProcess11"/>
    <dgm:cxn modelId="{3107D17E-C03F-44A8-ABE0-97F72C75E066}" type="presParOf" srcId="{34EA6281-045C-4D49-BF04-DFA73715ECCD}" destId="{87106D68-4311-4340-8AC8-8DE2AB1BADA3}" srcOrd="3" destOrd="0" presId="urn:microsoft.com/office/officeart/2005/8/layout/hProcess11"/>
    <dgm:cxn modelId="{F25ECDB4-3163-489E-949E-00AD63C61BBD}" type="presParOf" srcId="{34EA6281-045C-4D49-BF04-DFA73715ECCD}" destId="{7C95171D-34C1-4DBB-86F6-7DBFBE9F0D4C}" srcOrd="4" destOrd="0" presId="urn:microsoft.com/office/officeart/2005/8/layout/hProcess11"/>
    <dgm:cxn modelId="{ED393428-97C2-4D8F-9A22-A43E6958191E}" type="presParOf" srcId="{7C95171D-34C1-4DBB-86F6-7DBFBE9F0D4C}" destId="{5F4E8B81-1548-466D-811C-A03F7DBDE25E}" srcOrd="0" destOrd="0" presId="urn:microsoft.com/office/officeart/2005/8/layout/hProcess11"/>
    <dgm:cxn modelId="{58C9577C-042B-41B1-8B8F-6751ED371DF9}" type="presParOf" srcId="{7C95171D-34C1-4DBB-86F6-7DBFBE9F0D4C}" destId="{F17B9622-A17D-4EA1-9883-3FF0C0E6F8ED}" srcOrd="1" destOrd="0" presId="urn:microsoft.com/office/officeart/2005/8/layout/hProcess11"/>
    <dgm:cxn modelId="{6017453E-DDDA-4016-B549-9386A5BDEAB3}" type="presParOf" srcId="{7C95171D-34C1-4DBB-86F6-7DBFBE9F0D4C}" destId="{39C819D4-324E-4F5A-80C9-70EE170260DF}" srcOrd="2" destOrd="0" presId="urn:microsoft.com/office/officeart/2005/8/layout/hProcess11"/>
    <dgm:cxn modelId="{F7A81870-E9FB-43A8-B108-095B280C1586}" type="presParOf" srcId="{34EA6281-045C-4D49-BF04-DFA73715ECCD}" destId="{C505C0AD-4AFE-4B21-AAC3-BF361CBC99D2}" srcOrd="5" destOrd="0" presId="urn:microsoft.com/office/officeart/2005/8/layout/hProcess11"/>
    <dgm:cxn modelId="{B5030544-C154-4FEE-923D-4FBCB486D1D5}" type="presParOf" srcId="{34EA6281-045C-4D49-BF04-DFA73715ECCD}" destId="{F62CAC93-3505-42A3-862F-DB8871DA80BD}" srcOrd="6" destOrd="0" presId="urn:microsoft.com/office/officeart/2005/8/layout/hProcess11"/>
    <dgm:cxn modelId="{4012F5EE-1A5F-4432-B577-7B0559C4CDBD}" type="presParOf" srcId="{F62CAC93-3505-42A3-862F-DB8871DA80BD}" destId="{513147E3-ACCA-4F7F-B749-6052E3DAFE6F}" srcOrd="0" destOrd="0" presId="urn:microsoft.com/office/officeart/2005/8/layout/hProcess11"/>
    <dgm:cxn modelId="{E3CCD9A9-EE86-4D4E-A67E-D0BBEA8A281D}" type="presParOf" srcId="{F62CAC93-3505-42A3-862F-DB8871DA80BD}" destId="{91FDF1DE-5D84-4751-A654-3D9284AFA071}" srcOrd="1" destOrd="0" presId="urn:microsoft.com/office/officeart/2005/8/layout/hProcess11"/>
    <dgm:cxn modelId="{010E406E-67C6-49EF-B984-F31BA9609A1D}" type="presParOf" srcId="{F62CAC93-3505-42A3-862F-DB8871DA80BD}" destId="{97372616-2E61-4AB1-8E86-F968EB925DA8}" srcOrd="2" destOrd="0" presId="urn:microsoft.com/office/officeart/2005/8/layout/hProcess11"/>
    <dgm:cxn modelId="{6C26BB1E-A36F-477C-BCBF-EDCCAAEC74BB}" type="presParOf" srcId="{34EA6281-045C-4D49-BF04-DFA73715ECCD}" destId="{4ED3B55D-BA44-4B3B-909F-260AECF42ED4}" srcOrd="7" destOrd="0" presId="urn:microsoft.com/office/officeart/2005/8/layout/hProcess11"/>
    <dgm:cxn modelId="{B6DE61E7-BE26-4512-AA18-EA007FE262C8}" type="presParOf" srcId="{34EA6281-045C-4D49-BF04-DFA73715ECCD}" destId="{DB632EBB-108F-4AFB-941C-E59C6C623C41}" srcOrd="8" destOrd="0" presId="urn:microsoft.com/office/officeart/2005/8/layout/hProcess11"/>
    <dgm:cxn modelId="{1BE50AED-CEAB-453A-A1E5-4BF3C5102536}" type="presParOf" srcId="{DB632EBB-108F-4AFB-941C-E59C6C623C41}" destId="{4640964C-CFC0-46D2-91E8-690053CFE966}" srcOrd="0" destOrd="0" presId="urn:microsoft.com/office/officeart/2005/8/layout/hProcess11"/>
    <dgm:cxn modelId="{6C611C04-BF40-4276-AC2E-EDD51C651C55}" type="presParOf" srcId="{DB632EBB-108F-4AFB-941C-E59C6C623C41}" destId="{32BD1602-3AC1-4F98-8BBC-1FC5D874E3AE}" srcOrd="1" destOrd="0" presId="urn:microsoft.com/office/officeart/2005/8/layout/hProcess11"/>
    <dgm:cxn modelId="{F7C297FD-FC12-468E-81CE-15297076CB96}" type="presParOf" srcId="{DB632EBB-108F-4AFB-941C-E59C6C623C41}" destId="{37D2B13E-7829-4C3D-83DD-20A86B01A823}" srcOrd="2" destOrd="0" presId="urn:microsoft.com/office/officeart/2005/8/layout/hProcess11"/>
    <dgm:cxn modelId="{5E17E65A-9D68-4819-B9FF-862679B629A1}" type="presParOf" srcId="{34EA6281-045C-4D49-BF04-DFA73715ECCD}" destId="{FEE6DE01-51CA-467B-87CF-CDCE8F11E6D8}" srcOrd="9" destOrd="0" presId="urn:microsoft.com/office/officeart/2005/8/layout/hProcess11"/>
    <dgm:cxn modelId="{2053AE1C-0328-4EF9-8AB2-CFBA0EC4DAC0}" type="presParOf" srcId="{34EA6281-045C-4D49-BF04-DFA73715ECCD}" destId="{E1E3722A-533C-4475-A24F-D0F9A74C577E}" srcOrd="10" destOrd="0" presId="urn:microsoft.com/office/officeart/2005/8/layout/hProcess11"/>
    <dgm:cxn modelId="{9B598CD0-1C94-4838-930B-C7EA6F22823A}" type="presParOf" srcId="{E1E3722A-533C-4475-A24F-D0F9A74C577E}" destId="{B4465D0B-4804-4A87-BBAE-EE71791C9A8C}" srcOrd="0" destOrd="0" presId="urn:microsoft.com/office/officeart/2005/8/layout/hProcess11"/>
    <dgm:cxn modelId="{61B86F81-E3F6-4707-8E6B-C20EF7316F42}" type="presParOf" srcId="{E1E3722A-533C-4475-A24F-D0F9A74C577E}" destId="{493A3E86-E248-4DAD-8D70-8078A7D48C86}" srcOrd="1" destOrd="0" presId="urn:microsoft.com/office/officeart/2005/8/layout/hProcess11"/>
    <dgm:cxn modelId="{8B7E5CF5-5D7F-487F-83E6-D51BFCBBD46E}" type="presParOf" srcId="{E1E3722A-533C-4475-A24F-D0F9A74C577E}" destId="{2DCEEBE6-9EB5-4D8A-9044-7E8301CADF78}" srcOrd="2" destOrd="0" presId="urn:microsoft.com/office/officeart/2005/8/layout/hProcess11"/>
    <dgm:cxn modelId="{894B6808-B122-45FC-B93A-9F14025072B4}" type="presParOf" srcId="{34EA6281-045C-4D49-BF04-DFA73715ECCD}" destId="{D6D2F11F-262A-498D-B3B2-CF98EB679D3B}" srcOrd="11" destOrd="0" presId="urn:microsoft.com/office/officeart/2005/8/layout/hProcess11"/>
    <dgm:cxn modelId="{FDB61610-B55E-415F-964A-72A34ACC755C}" type="presParOf" srcId="{34EA6281-045C-4D49-BF04-DFA73715ECCD}" destId="{D56AD3B9-C47A-4739-909E-B159E31E5EFB}" srcOrd="12" destOrd="0" presId="urn:microsoft.com/office/officeart/2005/8/layout/hProcess11"/>
    <dgm:cxn modelId="{0A0D18E2-F6CF-4B0C-B14A-6DD2AD09B13D}" type="presParOf" srcId="{D56AD3B9-C47A-4739-909E-B159E31E5EFB}" destId="{DF6AF055-702A-43C2-BE83-D270B659846F}" srcOrd="0" destOrd="0" presId="urn:microsoft.com/office/officeart/2005/8/layout/hProcess11"/>
    <dgm:cxn modelId="{E06BDA65-DC48-4FCA-B7AA-3E9D9CAA26F4}" type="presParOf" srcId="{D56AD3B9-C47A-4739-909E-B159E31E5EFB}" destId="{5B2768BB-F760-4105-AC86-9D02FB013530}" srcOrd="1" destOrd="0" presId="urn:microsoft.com/office/officeart/2005/8/layout/hProcess11"/>
    <dgm:cxn modelId="{0C7D70B6-5D31-46B4-826C-1D8FD1E57D07}" type="presParOf" srcId="{D56AD3B9-C47A-4739-909E-B159E31E5EFB}" destId="{556631E0-5426-44DD-9F1C-E29F07CF4DD3}" srcOrd="2" destOrd="0" presId="urn:microsoft.com/office/officeart/2005/8/layout/hProcess11"/>
    <dgm:cxn modelId="{40BFEA52-EDF8-449D-8D84-255C3AA0CD65}" type="presParOf" srcId="{34EA6281-045C-4D49-BF04-DFA73715ECCD}" destId="{32157765-D907-483C-BCCF-06388F946723}" srcOrd="13" destOrd="0" presId="urn:microsoft.com/office/officeart/2005/8/layout/hProcess11"/>
    <dgm:cxn modelId="{58B7203C-8FA1-4422-8D48-B0829A8203F7}" type="presParOf" srcId="{34EA6281-045C-4D49-BF04-DFA73715ECCD}" destId="{ADAAFCE7-FD28-4AAB-AA0F-B24CD79942A6}" srcOrd="14" destOrd="0" presId="urn:microsoft.com/office/officeart/2005/8/layout/hProcess11"/>
    <dgm:cxn modelId="{162B495A-A854-4942-AEAB-4F3BCFD24BB9}" type="presParOf" srcId="{ADAAFCE7-FD28-4AAB-AA0F-B24CD79942A6}" destId="{A43EC74C-5C04-4C86-8A74-9CFC32EF66E8}" srcOrd="0" destOrd="0" presId="urn:microsoft.com/office/officeart/2005/8/layout/hProcess11"/>
    <dgm:cxn modelId="{7EA0BA4E-A321-4DD3-AFC4-3CFD055B02CF}" type="presParOf" srcId="{ADAAFCE7-FD28-4AAB-AA0F-B24CD79942A6}" destId="{D54D1F65-24F1-4023-A58C-54F0E166797D}" srcOrd="1" destOrd="0" presId="urn:microsoft.com/office/officeart/2005/8/layout/hProcess11"/>
    <dgm:cxn modelId="{B6EE338D-1DA8-4389-993D-0DE1551FE460}" type="presParOf" srcId="{ADAAFCE7-FD28-4AAB-AA0F-B24CD79942A6}" destId="{DB2453CF-0EAF-4415-A458-54DC70BDA49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6F406D-AA94-4C12-A437-7CAD5BA3E4AD}" type="doc">
      <dgm:prSet loTypeId="urn:microsoft.com/office/officeart/2005/8/layout/chevron1" loCatId="process" qsTypeId="urn:microsoft.com/office/officeart/2005/8/quickstyle/simple1" qsCatId="simple" csTypeId="urn:microsoft.com/office/officeart/2005/8/colors/accent1_2" csCatId="accent1" phldr="1"/>
      <dgm:spPr/>
    </dgm:pt>
    <dgm:pt modelId="{DAA90C86-79A8-4E26-8EC3-5274EA82EB54}">
      <dgm:prSet phldrT="[Text]"/>
      <dgm:spPr/>
      <dgm:t>
        <a:bodyPr/>
        <a:lstStyle/>
        <a:p>
          <a:r>
            <a:rPr lang="en-US" dirty="0"/>
            <a:t>Awareness</a:t>
          </a:r>
        </a:p>
      </dgm:t>
    </dgm:pt>
    <dgm:pt modelId="{399737C5-03B7-4036-9F62-16B483BF0615}" type="parTrans" cxnId="{DD6FECE3-670D-4A8B-A424-0D99660C35F4}">
      <dgm:prSet/>
      <dgm:spPr/>
      <dgm:t>
        <a:bodyPr/>
        <a:lstStyle/>
        <a:p>
          <a:endParaRPr lang="en-US"/>
        </a:p>
      </dgm:t>
    </dgm:pt>
    <dgm:pt modelId="{8E893340-353A-49DC-9174-F792B829EDFE}" type="sibTrans" cxnId="{DD6FECE3-670D-4A8B-A424-0D99660C35F4}">
      <dgm:prSet/>
      <dgm:spPr/>
      <dgm:t>
        <a:bodyPr/>
        <a:lstStyle/>
        <a:p>
          <a:endParaRPr lang="en-US"/>
        </a:p>
      </dgm:t>
    </dgm:pt>
    <dgm:pt modelId="{DA924F86-090D-445B-9C43-B4ACB5E45BED}">
      <dgm:prSet phldrT="[Text]"/>
      <dgm:spPr/>
      <dgm:t>
        <a:bodyPr/>
        <a:lstStyle/>
        <a:p>
          <a:r>
            <a:rPr lang="en-US" dirty="0"/>
            <a:t>Design</a:t>
          </a:r>
        </a:p>
      </dgm:t>
    </dgm:pt>
    <dgm:pt modelId="{F4E842F0-C523-477C-A9E2-783CF33E3E44}" type="parTrans" cxnId="{B1654921-19DA-4846-B7BE-F418AD6E73EE}">
      <dgm:prSet/>
      <dgm:spPr/>
      <dgm:t>
        <a:bodyPr/>
        <a:lstStyle/>
        <a:p>
          <a:endParaRPr lang="en-US"/>
        </a:p>
      </dgm:t>
    </dgm:pt>
    <dgm:pt modelId="{E9AF6523-2035-4F84-A831-86E350FCAF32}" type="sibTrans" cxnId="{B1654921-19DA-4846-B7BE-F418AD6E73EE}">
      <dgm:prSet/>
      <dgm:spPr/>
      <dgm:t>
        <a:bodyPr/>
        <a:lstStyle/>
        <a:p>
          <a:endParaRPr lang="en-US"/>
        </a:p>
      </dgm:t>
    </dgm:pt>
    <dgm:pt modelId="{612C4ACA-CC41-41B8-B581-1358720B1172}">
      <dgm:prSet phldrT="[Text]"/>
      <dgm:spPr/>
      <dgm:t>
        <a:bodyPr/>
        <a:lstStyle/>
        <a:p>
          <a:r>
            <a:rPr lang="en-US" dirty="0"/>
            <a:t>Automate</a:t>
          </a:r>
        </a:p>
      </dgm:t>
    </dgm:pt>
    <dgm:pt modelId="{B40A9D8F-1DD6-4E0B-8041-8AA79FA05F26}" type="parTrans" cxnId="{99F7CDE5-9FE7-497D-B334-545940E240BB}">
      <dgm:prSet/>
      <dgm:spPr/>
      <dgm:t>
        <a:bodyPr/>
        <a:lstStyle/>
        <a:p>
          <a:endParaRPr lang="en-US"/>
        </a:p>
      </dgm:t>
    </dgm:pt>
    <dgm:pt modelId="{30B88806-7EE0-4E8C-9902-4FD6AEA3759A}" type="sibTrans" cxnId="{99F7CDE5-9FE7-497D-B334-545940E240BB}">
      <dgm:prSet/>
      <dgm:spPr/>
      <dgm:t>
        <a:bodyPr/>
        <a:lstStyle/>
        <a:p>
          <a:endParaRPr lang="en-US"/>
        </a:p>
      </dgm:t>
    </dgm:pt>
    <dgm:pt modelId="{E7ED0AE2-2B09-40BE-B4A6-B55EB449FF1B}">
      <dgm:prSet phldrT="[Text]"/>
      <dgm:spPr/>
      <dgm:t>
        <a:bodyPr/>
        <a:lstStyle/>
        <a:p>
          <a:r>
            <a:rPr lang="en-US" dirty="0"/>
            <a:t>Plan</a:t>
          </a:r>
        </a:p>
      </dgm:t>
    </dgm:pt>
    <dgm:pt modelId="{8E318E43-D697-4D42-B549-A36650C78B6E}" type="parTrans" cxnId="{F3AE3225-810D-4DBC-9EAE-5DC84E548DCF}">
      <dgm:prSet/>
      <dgm:spPr/>
      <dgm:t>
        <a:bodyPr/>
        <a:lstStyle/>
        <a:p>
          <a:endParaRPr lang="en-US"/>
        </a:p>
      </dgm:t>
    </dgm:pt>
    <dgm:pt modelId="{81812B4E-2BD7-4BFD-828E-93F78AB4037C}" type="sibTrans" cxnId="{F3AE3225-810D-4DBC-9EAE-5DC84E548DCF}">
      <dgm:prSet/>
      <dgm:spPr/>
      <dgm:t>
        <a:bodyPr/>
        <a:lstStyle/>
        <a:p>
          <a:endParaRPr lang="en-US"/>
        </a:p>
      </dgm:t>
    </dgm:pt>
    <dgm:pt modelId="{545DA3F9-FFEA-47E5-82D9-27B7D2E6B8BB}">
      <dgm:prSet phldrT="[Text]"/>
      <dgm:spPr/>
      <dgm:t>
        <a:bodyPr/>
        <a:lstStyle/>
        <a:p>
          <a:r>
            <a:rPr lang="en-US" dirty="0"/>
            <a:t>Manage</a:t>
          </a:r>
        </a:p>
      </dgm:t>
    </dgm:pt>
    <dgm:pt modelId="{F99279F2-50B3-4E15-8815-BCCBF5D30473}" type="parTrans" cxnId="{9ECE1AFD-9A66-41FC-BB37-2A44C8167468}">
      <dgm:prSet/>
      <dgm:spPr/>
      <dgm:t>
        <a:bodyPr/>
        <a:lstStyle/>
        <a:p>
          <a:endParaRPr lang="en-US"/>
        </a:p>
      </dgm:t>
    </dgm:pt>
    <dgm:pt modelId="{AFEE202B-14AB-43C4-BBC9-06425C78160D}" type="sibTrans" cxnId="{9ECE1AFD-9A66-41FC-BB37-2A44C8167468}">
      <dgm:prSet/>
      <dgm:spPr/>
      <dgm:t>
        <a:bodyPr/>
        <a:lstStyle/>
        <a:p>
          <a:endParaRPr lang="en-US"/>
        </a:p>
      </dgm:t>
    </dgm:pt>
    <dgm:pt modelId="{593716B4-839A-4463-BDC7-91A459C8DEC8}">
      <dgm:prSet phldrT="[Text]"/>
      <dgm:spPr/>
      <dgm:t>
        <a:bodyPr/>
        <a:lstStyle/>
        <a:p>
          <a:r>
            <a:rPr lang="en-US" dirty="0"/>
            <a:t>Implement</a:t>
          </a:r>
        </a:p>
      </dgm:t>
    </dgm:pt>
    <dgm:pt modelId="{BD9EECA8-2DD3-483E-AD08-592118F6C6F8}" type="parTrans" cxnId="{D546C38E-7F6D-4A98-AD2F-63456B38D836}">
      <dgm:prSet/>
      <dgm:spPr/>
      <dgm:t>
        <a:bodyPr/>
        <a:lstStyle/>
        <a:p>
          <a:endParaRPr lang="en-US"/>
        </a:p>
      </dgm:t>
    </dgm:pt>
    <dgm:pt modelId="{958F4BBA-A543-428F-B12D-9BB61A04F243}" type="sibTrans" cxnId="{D546C38E-7F6D-4A98-AD2F-63456B38D836}">
      <dgm:prSet/>
      <dgm:spPr/>
      <dgm:t>
        <a:bodyPr/>
        <a:lstStyle/>
        <a:p>
          <a:endParaRPr lang="en-US"/>
        </a:p>
      </dgm:t>
    </dgm:pt>
    <dgm:pt modelId="{90043A5E-8B61-41CE-9DFF-E2822CB1C9ED}" type="pres">
      <dgm:prSet presAssocID="{AE6F406D-AA94-4C12-A437-7CAD5BA3E4AD}" presName="Name0" presStyleCnt="0">
        <dgm:presLayoutVars>
          <dgm:dir/>
          <dgm:animLvl val="lvl"/>
          <dgm:resizeHandles val="exact"/>
        </dgm:presLayoutVars>
      </dgm:prSet>
      <dgm:spPr/>
    </dgm:pt>
    <dgm:pt modelId="{BAB43EE5-5E28-4661-95C4-46B0A2B86959}" type="pres">
      <dgm:prSet presAssocID="{DAA90C86-79A8-4E26-8EC3-5274EA82EB54}" presName="parTxOnly" presStyleLbl="node1" presStyleIdx="0" presStyleCnt="6">
        <dgm:presLayoutVars>
          <dgm:chMax val="0"/>
          <dgm:chPref val="0"/>
          <dgm:bulletEnabled val="1"/>
        </dgm:presLayoutVars>
      </dgm:prSet>
      <dgm:spPr/>
      <dgm:t>
        <a:bodyPr/>
        <a:lstStyle/>
        <a:p>
          <a:endParaRPr lang="en-US"/>
        </a:p>
      </dgm:t>
    </dgm:pt>
    <dgm:pt modelId="{5E30E1AD-F261-4C52-99C6-B513F5E4EFB4}" type="pres">
      <dgm:prSet presAssocID="{8E893340-353A-49DC-9174-F792B829EDFE}" presName="parTxOnlySpace" presStyleCnt="0"/>
      <dgm:spPr/>
    </dgm:pt>
    <dgm:pt modelId="{4039E012-6008-4950-A6B0-9BDADB73ACB9}" type="pres">
      <dgm:prSet presAssocID="{E7ED0AE2-2B09-40BE-B4A6-B55EB449FF1B}" presName="parTxOnly" presStyleLbl="node1" presStyleIdx="1" presStyleCnt="6">
        <dgm:presLayoutVars>
          <dgm:chMax val="0"/>
          <dgm:chPref val="0"/>
          <dgm:bulletEnabled val="1"/>
        </dgm:presLayoutVars>
      </dgm:prSet>
      <dgm:spPr/>
      <dgm:t>
        <a:bodyPr/>
        <a:lstStyle/>
        <a:p>
          <a:endParaRPr lang="en-US"/>
        </a:p>
      </dgm:t>
    </dgm:pt>
    <dgm:pt modelId="{0A757B35-63C1-41BE-AB39-84B306E694F1}" type="pres">
      <dgm:prSet presAssocID="{81812B4E-2BD7-4BFD-828E-93F78AB4037C}" presName="parTxOnlySpace" presStyleCnt="0"/>
      <dgm:spPr/>
    </dgm:pt>
    <dgm:pt modelId="{D4D50E8B-B1D3-4EBD-BC83-26FA6498448F}" type="pres">
      <dgm:prSet presAssocID="{DA924F86-090D-445B-9C43-B4ACB5E45BED}" presName="parTxOnly" presStyleLbl="node1" presStyleIdx="2" presStyleCnt="6">
        <dgm:presLayoutVars>
          <dgm:chMax val="0"/>
          <dgm:chPref val="0"/>
          <dgm:bulletEnabled val="1"/>
        </dgm:presLayoutVars>
      </dgm:prSet>
      <dgm:spPr/>
      <dgm:t>
        <a:bodyPr/>
        <a:lstStyle/>
        <a:p>
          <a:endParaRPr lang="en-US"/>
        </a:p>
      </dgm:t>
    </dgm:pt>
    <dgm:pt modelId="{875971F2-39EC-418D-8DAC-8387B7FE81A3}" type="pres">
      <dgm:prSet presAssocID="{E9AF6523-2035-4F84-A831-86E350FCAF32}" presName="parTxOnlySpace" presStyleCnt="0"/>
      <dgm:spPr/>
    </dgm:pt>
    <dgm:pt modelId="{71213061-FC20-4328-A8E1-8A53D57363B8}" type="pres">
      <dgm:prSet presAssocID="{612C4ACA-CC41-41B8-B581-1358720B1172}" presName="parTxOnly" presStyleLbl="node1" presStyleIdx="3" presStyleCnt="6">
        <dgm:presLayoutVars>
          <dgm:chMax val="0"/>
          <dgm:chPref val="0"/>
          <dgm:bulletEnabled val="1"/>
        </dgm:presLayoutVars>
      </dgm:prSet>
      <dgm:spPr/>
      <dgm:t>
        <a:bodyPr/>
        <a:lstStyle/>
        <a:p>
          <a:endParaRPr lang="en-US"/>
        </a:p>
      </dgm:t>
    </dgm:pt>
    <dgm:pt modelId="{84158552-9B9D-43A2-9A2F-6DD4781B0BB1}" type="pres">
      <dgm:prSet presAssocID="{30B88806-7EE0-4E8C-9902-4FD6AEA3759A}" presName="parTxOnlySpace" presStyleCnt="0"/>
      <dgm:spPr/>
    </dgm:pt>
    <dgm:pt modelId="{3C9F7D30-B3D7-48F0-B8EE-0C3E9EEB1F3B}" type="pres">
      <dgm:prSet presAssocID="{593716B4-839A-4463-BDC7-91A459C8DEC8}" presName="parTxOnly" presStyleLbl="node1" presStyleIdx="4" presStyleCnt="6">
        <dgm:presLayoutVars>
          <dgm:chMax val="0"/>
          <dgm:chPref val="0"/>
          <dgm:bulletEnabled val="1"/>
        </dgm:presLayoutVars>
      </dgm:prSet>
      <dgm:spPr/>
      <dgm:t>
        <a:bodyPr/>
        <a:lstStyle/>
        <a:p>
          <a:endParaRPr lang="en-US"/>
        </a:p>
      </dgm:t>
    </dgm:pt>
    <dgm:pt modelId="{7375B12D-68A6-4AED-9BAE-49F03E037968}" type="pres">
      <dgm:prSet presAssocID="{958F4BBA-A543-428F-B12D-9BB61A04F243}" presName="parTxOnlySpace" presStyleCnt="0"/>
      <dgm:spPr/>
    </dgm:pt>
    <dgm:pt modelId="{DC910367-7EEE-431C-9D15-1B71E8A8C492}" type="pres">
      <dgm:prSet presAssocID="{545DA3F9-FFEA-47E5-82D9-27B7D2E6B8BB}" presName="parTxOnly" presStyleLbl="node1" presStyleIdx="5" presStyleCnt="6">
        <dgm:presLayoutVars>
          <dgm:chMax val="0"/>
          <dgm:chPref val="0"/>
          <dgm:bulletEnabled val="1"/>
        </dgm:presLayoutVars>
      </dgm:prSet>
      <dgm:spPr/>
      <dgm:t>
        <a:bodyPr/>
        <a:lstStyle/>
        <a:p>
          <a:endParaRPr lang="en-US"/>
        </a:p>
      </dgm:t>
    </dgm:pt>
  </dgm:ptLst>
  <dgm:cxnLst>
    <dgm:cxn modelId="{F0D004EC-AF28-493F-A559-F50ACF0A894D}" type="presOf" srcId="{612C4ACA-CC41-41B8-B581-1358720B1172}" destId="{71213061-FC20-4328-A8E1-8A53D57363B8}" srcOrd="0" destOrd="0" presId="urn:microsoft.com/office/officeart/2005/8/layout/chevron1"/>
    <dgm:cxn modelId="{D546C38E-7F6D-4A98-AD2F-63456B38D836}" srcId="{AE6F406D-AA94-4C12-A437-7CAD5BA3E4AD}" destId="{593716B4-839A-4463-BDC7-91A459C8DEC8}" srcOrd="4" destOrd="0" parTransId="{BD9EECA8-2DD3-483E-AD08-592118F6C6F8}" sibTransId="{958F4BBA-A543-428F-B12D-9BB61A04F243}"/>
    <dgm:cxn modelId="{99F7CDE5-9FE7-497D-B334-545940E240BB}" srcId="{AE6F406D-AA94-4C12-A437-7CAD5BA3E4AD}" destId="{612C4ACA-CC41-41B8-B581-1358720B1172}" srcOrd="3" destOrd="0" parTransId="{B40A9D8F-1DD6-4E0B-8041-8AA79FA05F26}" sibTransId="{30B88806-7EE0-4E8C-9902-4FD6AEA3759A}"/>
    <dgm:cxn modelId="{840295F2-8A03-40FB-9894-43921C21B273}" type="presOf" srcId="{DA924F86-090D-445B-9C43-B4ACB5E45BED}" destId="{D4D50E8B-B1D3-4EBD-BC83-26FA6498448F}" srcOrd="0" destOrd="0" presId="urn:microsoft.com/office/officeart/2005/8/layout/chevron1"/>
    <dgm:cxn modelId="{9ECE1AFD-9A66-41FC-BB37-2A44C8167468}" srcId="{AE6F406D-AA94-4C12-A437-7CAD5BA3E4AD}" destId="{545DA3F9-FFEA-47E5-82D9-27B7D2E6B8BB}" srcOrd="5" destOrd="0" parTransId="{F99279F2-50B3-4E15-8815-BCCBF5D30473}" sibTransId="{AFEE202B-14AB-43C4-BBC9-06425C78160D}"/>
    <dgm:cxn modelId="{F3AE3225-810D-4DBC-9EAE-5DC84E548DCF}" srcId="{AE6F406D-AA94-4C12-A437-7CAD5BA3E4AD}" destId="{E7ED0AE2-2B09-40BE-B4A6-B55EB449FF1B}" srcOrd="1" destOrd="0" parTransId="{8E318E43-D697-4D42-B549-A36650C78B6E}" sibTransId="{81812B4E-2BD7-4BFD-828E-93F78AB4037C}"/>
    <dgm:cxn modelId="{DD6FECE3-670D-4A8B-A424-0D99660C35F4}" srcId="{AE6F406D-AA94-4C12-A437-7CAD5BA3E4AD}" destId="{DAA90C86-79A8-4E26-8EC3-5274EA82EB54}" srcOrd="0" destOrd="0" parTransId="{399737C5-03B7-4036-9F62-16B483BF0615}" sibTransId="{8E893340-353A-49DC-9174-F792B829EDFE}"/>
    <dgm:cxn modelId="{34FE2004-F1E3-4575-8013-B326C86D4B97}" type="presOf" srcId="{AE6F406D-AA94-4C12-A437-7CAD5BA3E4AD}" destId="{90043A5E-8B61-41CE-9DFF-E2822CB1C9ED}" srcOrd="0" destOrd="0" presId="urn:microsoft.com/office/officeart/2005/8/layout/chevron1"/>
    <dgm:cxn modelId="{BD829442-2A16-44F7-99E8-2629C132B9A5}" type="presOf" srcId="{545DA3F9-FFEA-47E5-82D9-27B7D2E6B8BB}" destId="{DC910367-7EEE-431C-9D15-1B71E8A8C492}" srcOrd="0" destOrd="0" presId="urn:microsoft.com/office/officeart/2005/8/layout/chevron1"/>
    <dgm:cxn modelId="{0B5AD405-033A-4347-997B-9D792D087EA9}" type="presOf" srcId="{E7ED0AE2-2B09-40BE-B4A6-B55EB449FF1B}" destId="{4039E012-6008-4950-A6B0-9BDADB73ACB9}" srcOrd="0" destOrd="0" presId="urn:microsoft.com/office/officeart/2005/8/layout/chevron1"/>
    <dgm:cxn modelId="{EDBE1BE6-86C9-4DF4-B8BE-BC57A9B8CE15}" type="presOf" srcId="{DAA90C86-79A8-4E26-8EC3-5274EA82EB54}" destId="{BAB43EE5-5E28-4661-95C4-46B0A2B86959}" srcOrd="0" destOrd="0" presId="urn:microsoft.com/office/officeart/2005/8/layout/chevron1"/>
    <dgm:cxn modelId="{361ABA58-0E6D-48E2-8932-4A2B3A8506AE}" type="presOf" srcId="{593716B4-839A-4463-BDC7-91A459C8DEC8}" destId="{3C9F7D30-B3D7-48F0-B8EE-0C3E9EEB1F3B}" srcOrd="0" destOrd="0" presId="urn:microsoft.com/office/officeart/2005/8/layout/chevron1"/>
    <dgm:cxn modelId="{B1654921-19DA-4846-B7BE-F418AD6E73EE}" srcId="{AE6F406D-AA94-4C12-A437-7CAD5BA3E4AD}" destId="{DA924F86-090D-445B-9C43-B4ACB5E45BED}" srcOrd="2" destOrd="0" parTransId="{F4E842F0-C523-477C-A9E2-783CF33E3E44}" sibTransId="{E9AF6523-2035-4F84-A831-86E350FCAF32}"/>
    <dgm:cxn modelId="{09D8D8CF-1846-4D59-BB77-F8CAB32CB634}" type="presParOf" srcId="{90043A5E-8B61-41CE-9DFF-E2822CB1C9ED}" destId="{BAB43EE5-5E28-4661-95C4-46B0A2B86959}" srcOrd="0" destOrd="0" presId="urn:microsoft.com/office/officeart/2005/8/layout/chevron1"/>
    <dgm:cxn modelId="{14282C05-128D-4988-AAEA-5888B21F6571}" type="presParOf" srcId="{90043A5E-8B61-41CE-9DFF-E2822CB1C9ED}" destId="{5E30E1AD-F261-4C52-99C6-B513F5E4EFB4}" srcOrd="1" destOrd="0" presId="urn:microsoft.com/office/officeart/2005/8/layout/chevron1"/>
    <dgm:cxn modelId="{A01C6246-5EC5-4539-9C99-46890B5CB7A4}" type="presParOf" srcId="{90043A5E-8B61-41CE-9DFF-E2822CB1C9ED}" destId="{4039E012-6008-4950-A6B0-9BDADB73ACB9}" srcOrd="2" destOrd="0" presId="urn:microsoft.com/office/officeart/2005/8/layout/chevron1"/>
    <dgm:cxn modelId="{0A21F053-93CA-412D-830A-16747381C15A}" type="presParOf" srcId="{90043A5E-8B61-41CE-9DFF-E2822CB1C9ED}" destId="{0A757B35-63C1-41BE-AB39-84B306E694F1}" srcOrd="3" destOrd="0" presId="urn:microsoft.com/office/officeart/2005/8/layout/chevron1"/>
    <dgm:cxn modelId="{3FA2444E-2397-4021-A28D-008ECE8B2440}" type="presParOf" srcId="{90043A5E-8B61-41CE-9DFF-E2822CB1C9ED}" destId="{D4D50E8B-B1D3-4EBD-BC83-26FA6498448F}" srcOrd="4" destOrd="0" presId="urn:microsoft.com/office/officeart/2005/8/layout/chevron1"/>
    <dgm:cxn modelId="{83565D2E-5439-493F-BC99-C94FFF014EB0}" type="presParOf" srcId="{90043A5E-8B61-41CE-9DFF-E2822CB1C9ED}" destId="{875971F2-39EC-418D-8DAC-8387B7FE81A3}" srcOrd="5" destOrd="0" presId="urn:microsoft.com/office/officeart/2005/8/layout/chevron1"/>
    <dgm:cxn modelId="{A4D1EBDF-1163-42D0-87F8-E628863843D4}" type="presParOf" srcId="{90043A5E-8B61-41CE-9DFF-E2822CB1C9ED}" destId="{71213061-FC20-4328-A8E1-8A53D57363B8}" srcOrd="6" destOrd="0" presId="urn:microsoft.com/office/officeart/2005/8/layout/chevron1"/>
    <dgm:cxn modelId="{847A5A0D-E3CC-42BD-BC51-F6251071EDB2}" type="presParOf" srcId="{90043A5E-8B61-41CE-9DFF-E2822CB1C9ED}" destId="{84158552-9B9D-43A2-9A2F-6DD4781B0BB1}" srcOrd="7" destOrd="0" presId="urn:microsoft.com/office/officeart/2005/8/layout/chevron1"/>
    <dgm:cxn modelId="{BD0286C8-6DF7-4451-AC39-B12F4D3186FC}" type="presParOf" srcId="{90043A5E-8B61-41CE-9DFF-E2822CB1C9ED}" destId="{3C9F7D30-B3D7-48F0-B8EE-0C3E9EEB1F3B}" srcOrd="8" destOrd="0" presId="urn:microsoft.com/office/officeart/2005/8/layout/chevron1"/>
    <dgm:cxn modelId="{009F7391-2ACF-436E-ACBF-DDF4BE9A5876}" type="presParOf" srcId="{90043A5E-8B61-41CE-9DFF-E2822CB1C9ED}" destId="{7375B12D-68A6-4AED-9BAE-49F03E037968}" srcOrd="9" destOrd="0" presId="urn:microsoft.com/office/officeart/2005/8/layout/chevron1"/>
    <dgm:cxn modelId="{9BD95C14-9073-4FEE-AA86-FEBE9BE3833A}" type="presParOf" srcId="{90043A5E-8B61-41CE-9DFF-E2822CB1C9ED}" destId="{DC910367-7EEE-431C-9D15-1B71E8A8C49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AE127F-8965-4198-B3EA-3DE27C46B249}" type="doc">
      <dgm:prSet loTypeId="urn:microsoft.com/office/officeart/2005/8/layout/process1" loCatId="process" qsTypeId="urn:microsoft.com/office/officeart/2005/8/quickstyle/simple3" qsCatId="simple" csTypeId="urn:microsoft.com/office/officeart/2005/8/colors/colorful1" csCatId="colorful" phldr="1"/>
      <dgm:spPr/>
    </dgm:pt>
    <dgm:pt modelId="{A30D1C91-64E2-4EE1-AC7D-57F4D69999DE}">
      <dgm:prSet phldrT="[Text]"/>
      <dgm:spPr/>
      <dgm:t>
        <a:bodyPr/>
        <a:lstStyle/>
        <a:p>
          <a:r>
            <a:rPr lang="en-US" dirty="0">
              <a:solidFill>
                <a:schemeClr val="bg1"/>
              </a:solidFill>
            </a:rPr>
            <a:t>Pre-built Windows Core/Nano Image</a:t>
          </a:r>
        </a:p>
      </dgm:t>
    </dgm:pt>
    <dgm:pt modelId="{3015B9F0-FE59-4C9A-8B10-115E612A0B8D}" type="parTrans" cxnId="{80B7CBF5-04E6-40E1-8A94-B3E4988B4DF1}">
      <dgm:prSet/>
      <dgm:spPr/>
      <dgm:t>
        <a:bodyPr/>
        <a:lstStyle/>
        <a:p>
          <a:endParaRPr lang="en-US"/>
        </a:p>
      </dgm:t>
    </dgm:pt>
    <dgm:pt modelId="{7F0ED760-72F8-4956-B0D7-2055D3CAC835}" type="sibTrans" cxnId="{80B7CBF5-04E6-40E1-8A94-B3E4988B4DF1}">
      <dgm:prSet/>
      <dgm:spPr/>
      <dgm:t>
        <a:bodyPr/>
        <a:lstStyle/>
        <a:p>
          <a:endParaRPr lang="en-US"/>
        </a:p>
      </dgm:t>
    </dgm:pt>
    <dgm:pt modelId="{6B1C75B9-3274-4337-9005-9854599C7FE2}">
      <dgm:prSet phldrT="[Text]"/>
      <dgm:spPr/>
      <dgm:t>
        <a:bodyPr/>
        <a:lstStyle/>
        <a:p>
          <a:r>
            <a:rPr lang="en-US" dirty="0">
              <a:solidFill>
                <a:schemeClr val="bg1"/>
              </a:solidFill>
            </a:rPr>
            <a:t>Create Container</a:t>
          </a:r>
        </a:p>
      </dgm:t>
    </dgm:pt>
    <dgm:pt modelId="{8999541D-3CDC-4065-8B3D-CC763D622E16}" type="parTrans" cxnId="{5A5B8833-92D6-424E-97CA-FEBC9C265317}">
      <dgm:prSet/>
      <dgm:spPr/>
      <dgm:t>
        <a:bodyPr/>
        <a:lstStyle/>
        <a:p>
          <a:endParaRPr lang="en-US"/>
        </a:p>
      </dgm:t>
    </dgm:pt>
    <dgm:pt modelId="{55046021-46D3-4C12-8DFB-F6810174C7BC}" type="sibTrans" cxnId="{5A5B8833-92D6-424E-97CA-FEBC9C265317}">
      <dgm:prSet/>
      <dgm:spPr/>
      <dgm:t>
        <a:bodyPr/>
        <a:lstStyle/>
        <a:p>
          <a:endParaRPr lang="en-US"/>
        </a:p>
      </dgm:t>
    </dgm:pt>
    <dgm:pt modelId="{EABB881F-473D-4BD4-9861-EBE308EB231E}">
      <dgm:prSet phldrT="[Text]"/>
      <dgm:spPr>
        <a:solidFill>
          <a:schemeClr val="accent4">
            <a:lumMod val="75000"/>
          </a:schemeClr>
        </a:solidFill>
      </dgm:spPr>
      <dgm:t>
        <a:bodyPr/>
        <a:lstStyle/>
        <a:p>
          <a:r>
            <a:rPr lang="en-US" dirty="0">
              <a:solidFill>
                <a:schemeClr val="bg1"/>
              </a:solidFill>
            </a:rPr>
            <a:t>Customize Container</a:t>
          </a:r>
        </a:p>
      </dgm:t>
    </dgm:pt>
    <dgm:pt modelId="{2F804A94-0110-449D-9D5D-BD22AFC40954}" type="parTrans" cxnId="{C727E9E6-A87A-487E-8347-B8526A8A17C2}">
      <dgm:prSet/>
      <dgm:spPr/>
      <dgm:t>
        <a:bodyPr/>
        <a:lstStyle/>
        <a:p>
          <a:endParaRPr lang="en-US"/>
        </a:p>
      </dgm:t>
    </dgm:pt>
    <dgm:pt modelId="{85AA4D98-6344-40C0-99C0-D835873C6F36}" type="sibTrans" cxnId="{C727E9E6-A87A-487E-8347-B8526A8A17C2}">
      <dgm:prSet/>
      <dgm:spPr/>
      <dgm:t>
        <a:bodyPr/>
        <a:lstStyle/>
        <a:p>
          <a:endParaRPr lang="en-US"/>
        </a:p>
      </dgm:t>
    </dgm:pt>
    <dgm:pt modelId="{E0763B0B-7F83-4447-9DD2-C5D9139E1817}">
      <dgm:prSet phldrT="[Text]"/>
      <dgm:spPr>
        <a:solidFill>
          <a:schemeClr val="accent1">
            <a:lumMod val="75000"/>
          </a:schemeClr>
        </a:solidFill>
      </dgm:spPr>
      <dgm:t>
        <a:bodyPr/>
        <a:lstStyle/>
        <a:p>
          <a:r>
            <a:rPr lang="en-US" dirty="0">
              <a:solidFill>
                <a:schemeClr val="bg1"/>
              </a:solidFill>
            </a:rPr>
            <a:t>Create Customized Image</a:t>
          </a:r>
        </a:p>
      </dgm:t>
    </dgm:pt>
    <dgm:pt modelId="{6B52D30A-03E4-487B-AD8E-1771045D35A4}" type="parTrans" cxnId="{355A609B-0B32-453B-B3C9-EB769E676D2C}">
      <dgm:prSet/>
      <dgm:spPr/>
      <dgm:t>
        <a:bodyPr/>
        <a:lstStyle/>
        <a:p>
          <a:endParaRPr lang="en-US"/>
        </a:p>
      </dgm:t>
    </dgm:pt>
    <dgm:pt modelId="{5014DB88-BACF-4C78-8510-37C559C703E0}" type="sibTrans" cxnId="{355A609B-0B32-453B-B3C9-EB769E676D2C}">
      <dgm:prSet/>
      <dgm:spPr/>
      <dgm:t>
        <a:bodyPr/>
        <a:lstStyle/>
        <a:p>
          <a:endParaRPr lang="en-US"/>
        </a:p>
      </dgm:t>
    </dgm:pt>
    <dgm:pt modelId="{291D9920-970A-405F-9EF5-6B99D3E2CF9E}">
      <dgm:prSet phldrT="[Text]"/>
      <dgm:spPr>
        <a:solidFill>
          <a:schemeClr val="accent6">
            <a:lumMod val="75000"/>
          </a:schemeClr>
        </a:solidFill>
      </dgm:spPr>
      <dgm:t>
        <a:bodyPr/>
        <a:lstStyle/>
        <a:p>
          <a:r>
            <a:rPr lang="en-US" dirty="0">
              <a:solidFill>
                <a:schemeClr val="bg1"/>
              </a:solidFill>
            </a:rPr>
            <a:t>Create N Containers using Customized Image</a:t>
          </a:r>
        </a:p>
      </dgm:t>
    </dgm:pt>
    <dgm:pt modelId="{2B512F78-FF68-4C05-A3A5-4EC2D66809F7}" type="parTrans" cxnId="{678DC326-2575-4BA3-8BD0-11215A126B06}">
      <dgm:prSet/>
      <dgm:spPr/>
      <dgm:t>
        <a:bodyPr/>
        <a:lstStyle/>
        <a:p>
          <a:endParaRPr lang="en-US"/>
        </a:p>
      </dgm:t>
    </dgm:pt>
    <dgm:pt modelId="{7086FE59-9D7A-4E16-9105-6EF44EDA4584}" type="sibTrans" cxnId="{678DC326-2575-4BA3-8BD0-11215A126B06}">
      <dgm:prSet/>
      <dgm:spPr/>
      <dgm:t>
        <a:bodyPr/>
        <a:lstStyle/>
        <a:p>
          <a:endParaRPr lang="en-US"/>
        </a:p>
      </dgm:t>
    </dgm:pt>
    <dgm:pt modelId="{9B5EB67A-9702-430E-BFF6-6984A9BB7E49}" type="pres">
      <dgm:prSet presAssocID="{BBAE127F-8965-4198-B3EA-3DE27C46B249}" presName="Name0" presStyleCnt="0">
        <dgm:presLayoutVars>
          <dgm:dir/>
          <dgm:resizeHandles val="exact"/>
        </dgm:presLayoutVars>
      </dgm:prSet>
      <dgm:spPr/>
    </dgm:pt>
    <dgm:pt modelId="{823ED3A2-B9F3-4214-96FF-A10DB835211E}" type="pres">
      <dgm:prSet presAssocID="{A30D1C91-64E2-4EE1-AC7D-57F4D69999DE}" presName="node" presStyleLbl="node1" presStyleIdx="0" presStyleCnt="5">
        <dgm:presLayoutVars>
          <dgm:bulletEnabled val="1"/>
        </dgm:presLayoutVars>
      </dgm:prSet>
      <dgm:spPr/>
      <dgm:t>
        <a:bodyPr/>
        <a:lstStyle/>
        <a:p>
          <a:endParaRPr lang="en-US"/>
        </a:p>
      </dgm:t>
    </dgm:pt>
    <dgm:pt modelId="{9C8C2714-A77B-487F-AB6C-4F32AD326263}" type="pres">
      <dgm:prSet presAssocID="{7F0ED760-72F8-4956-B0D7-2055D3CAC835}" presName="sibTrans" presStyleLbl="sibTrans2D1" presStyleIdx="0" presStyleCnt="4"/>
      <dgm:spPr/>
      <dgm:t>
        <a:bodyPr/>
        <a:lstStyle/>
        <a:p>
          <a:endParaRPr lang="en-US"/>
        </a:p>
      </dgm:t>
    </dgm:pt>
    <dgm:pt modelId="{13EF8BBC-C641-4891-BBFD-EF17503D5B27}" type="pres">
      <dgm:prSet presAssocID="{7F0ED760-72F8-4956-B0D7-2055D3CAC835}" presName="connectorText" presStyleLbl="sibTrans2D1" presStyleIdx="0" presStyleCnt="4"/>
      <dgm:spPr/>
      <dgm:t>
        <a:bodyPr/>
        <a:lstStyle/>
        <a:p>
          <a:endParaRPr lang="en-US"/>
        </a:p>
      </dgm:t>
    </dgm:pt>
    <dgm:pt modelId="{E260E6FF-AF29-43BD-9D3E-DE8E64BAFEDA}" type="pres">
      <dgm:prSet presAssocID="{6B1C75B9-3274-4337-9005-9854599C7FE2}" presName="node" presStyleLbl="node1" presStyleIdx="1" presStyleCnt="5">
        <dgm:presLayoutVars>
          <dgm:bulletEnabled val="1"/>
        </dgm:presLayoutVars>
      </dgm:prSet>
      <dgm:spPr/>
      <dgm:t>
        <a:bodyPr/>
        <a:lstStyle/>
        <a:p>
          <a:endParaRPr lang="en-US"/>
        </a:p>
      </dgm:t>
    </dgm:pt>
    <dgm:pt modelId="{BA09627F-F941-43C3-997C-37E5C854DB09}" type="pres">
      <dgm:prSet presAssocID="{55046021-46D3-4C12-8DFB-F6810174C7BC}" presName="sibTrans" presStyleLbl="sibTrans2D1" presStyleIdx="1" presStyleCnt="4"/>
      <dgm:spPr/>
      <dgm:t>
        <a:bodyPr/>
        <a:lstStyle/>
        <a:p>
          <a:endParaRPr lang="en-US"/>
        </a:p>
      </dgm:t>
    </dgm:pt>
    <dgm:pt modelId="{AB8D80FB-6C81-48A3-B194-455D94593715}" type="pres">
      <dgm:prSet presAssocID="{55046021-46D3-4C12-8DFB-F6810174C7BC}" presName="connectorText" presStyleLbl="sibTrans2D1" presStyleIdx="1" presStyleCnt="4"/>
      <dgm:spPr/>
      <dgm:t>
        <a:bodyPr/>
        <a:lstStyle/>
        <a:p>
          <a:endParaRPr lang="en-US"/>
        </a:p>
      </dgm:t>
    </dgm:pt>
    <dgm:pt modelId="{99CA3551-C713-4723-BA73-BBB897945540}" type="pres">
      <dgm:prSet presAssocID="{EABB881F-473D-4BD4-9861-EBE308EB231E}" presName="node" presStyleLbl="node1" presStyleIdx="2" presStyleCnt="5">
        <dgm:presLayoutVars>
          <dgm:bulletEnabled val="1"/>
        </dgm:presLayoutVars>
      </dgm:prSet>
      <dgm:spPr/>
      <dgm:t>
        <a:bodyPr/>
        <a:lstStyle/>
        <a:p>
          <a:endParaRPr lang="en-US"/>
        </a:p>
      </dgm:t>
    </dgm:pt>
    <dgm:pt modelId="{CD6F9101-29C0-426F-BB43-0965166DC7DD}" type="pres">
      <dgm:prSet presAssocID="{85AA4D98-6344-40C0-99C0-D835873C6F36}" presName="sibTrans" presStyleLbl="sibTrans2D1" presStyleIdx="2" presStyleCnt="4"/>
      <dgm:spPr/>
      <dgm:t>
        <a:bodyPr/>
        <a:lstStyle/>
        <a:p>
          <a:endParaRPr lang="en-US"/>
        </a:p>
      </dgm:t>
    </dgm:pt>
    <dgm:pt modelId="{521B93ED-9DCA-4C2A-92B2-8B0A4D62EAB9}" type="pres">
      <dgm:prSet presAssocID="{85AA4D98-6344-40C0-99C0-D835873C6F36}" presName="connectorText" presStyleLbl="sibTrans2D1" presStyleIdx="2" presStyleCnt="4"/>
      <dgm:spPr/>
      <dgm:t>
        <a:bodyPr/>
        <a:lstStyle/>
        <a:p>
          <a:endParaRPr lang="en-US"/>
        </a:p>
      </dgm:t>
    </dgm:pt>
    <dgm:pt modelId="{DB7869A7-4F04-4D4B-AFB0-1297D812F72E}" type="pres">
      <dgm:prSet presAssocID="{E0763B0B-7F83-4447-9DD2-C5D9139E1817}" presName="node" presStyleLbl="node1" presStyleIdx="3" presStyleCnt="5">
        <dgm:presLayoutVars>
          <dgm:bulletEnabled val="1"/>
        </dgm:presLayoutVars>
      </dgm:prSet>
      <dgm:spPr/>
      <dgm:t>
        <a:bodyPr/>
        <a:lstStyle/>
        <a:p>
          <a:endParaRPr lang="en-US"/>
        </a:p>
      </dgm:t>
    </dgm:pt>
    <dgm:pt modelId="{A53F1CC8-E53D-417A-B219-6BE94F3246AE}" type="pres">
      <dgm:prSet presAssocID="{5014DB88-BACF-4C78-8510-37C559C703E0}" presName="sibTrans" presStyleLbl="sibTrans2D1" presStyleIdx="3" presStyleCnt="4"/>
      <dgm:spPr/>
      <dgm:t>
        <a:bodyPr/>
        <a:lstStyle/>
        <a:p>
          <a:endParaRPr lang="en-US"/>
        </a:p>
      </dgm:t>
    </dgm:pt>
    <dgm:pt modelId="{0F39268C-EA9F-438F-8F5B-B02E9A6AD6F5}" type="pres">
      <dgm:prSet presAssocID="{5014DB88-BACF-4C78-8510-37C559C703E0}" presName="connectorText" presStyleLbl="sibTrans2D1" presStyleIdx="3" presStyleCnt="4"/>
      <dgm:spPr/>
      <dgm:t>
        <a:bodyPr/>
        <a:lstStyle/>
        <a:p>
          <a:endParaRPr lang="en-US"/>
        </a:p>
      </dgm:t>
    </dgm:pt>
    <dgm:pt modelId="{9E0E0EDC-9202-4B51-9122-944AF0FBBFD1}" type="pres">
      <dgm:prSet presAssocID="{291D9920-970A-405F-9EF5-6B99D3E2CF9E}" presName="node" presStyleLbl="node1" presStyleIdx="4" presStyleCnt="5">
        <dgm:presLayoutVars>
          <dgm:bulletEnabled val="1"/>
        </dgm:presLayoutVars>
      </dgm:prSet>
      <dgm:spPr/>
      <dgm:t>
        <a:bodyPr/>
        <a:lstStyle/>
        <a:p>
          <a:endParaRPr lang="en-US"/>
        </a:p>
      </dgm:t>
    </dgm:pt>
  </dgm:ptLst>
  <dgm:cxnLst>
    <dgm:cxn modelId="{DE36E7DB-12F6-4B40-9161-0C78210F1457}" type="presOf" srcId="{EABB881F-473D-4BD4-9861-EBE308EB231E}" destId="{99CA3551-C713-4723-BA73-BBB897945540}" srcOrd="0" destOrd="0" presId="urn:microsoft.com/office/officeart/2005/8/layout/process1"/>
    <dgm:cxn modelId="{EF2F9CE9-A993-4A94-8232-3657F18FAC70}" type="presOf" srcId="{6B1C75B9-3274-4337-9005-9854599C7FE2}" destId="{E260E6FF-AF29-43BD-9D3E-DE8E64BAFEDA}" srcOrd="0" destOrd="0" presId="urn:microsoft.com/office/officeart/2005/8/layout/process1"/>
    <dgm:cxn modelId="{C727E9E6-A87A-487E-8347-B8526A8A17C2}" srcId="{BBAE127F-8965-4198-B3EA-3DE27C46B249}" destId="{EABB881F-473D-4BD4-9861-EBE308EB231E}" srcOrd="2" destOrd="0" parTransId="{2F804A94-0110-449D-9D5D-BD22AFC40954}" sibTransId="{85AA4D98-6344-40C0-99C0-D835873C6F36}"/>
    <dgm:cxn modelId="{9C3BD2ED-4F34-44E8-9396-A40E0A1E6F88}" type="presOf" srcId="{5014DB88-BACF-4C78-8510-37C559C703E0}" destId="{A53F1CC8-E53D-417A-B219-6BE94F3246AE}" srcOrd="0" destOrd="0" presId="urn:microsoft.com/office/officeart/2005/8/layout/process1"/>
    <dgm:cxn modelId="{CCA250FD-6B89-4E25-8B09-087B573A1130}" type="presOf" srcId="{85AA4D98-6344-40C0-99C0-D835873C6F36}" destId="{CD6F9101-29C0-426F-BB43-0965166DC7DD}" srcOrd="0" destOrd="0" presId="urn:microsoft.com/office/officeart/2005/8/layout/process1"/>
    <dgm:cxn modelId="{64AD786B-F377-4D70-87D1-D2C4277B321F}" type="presOf" srcId="{BBAE127F-8965-4198-B3EA-3DE27C46B249}" destId="{9B5EB67A-9702-430E-BFF6-6984A9BB7E49}" srcOrd="0" destOrd="0" presId="urn:microsoft.com/office/officeart/2005/8/layout/process1"/>
    <dgm:cxn modelId="{2DD0D7BE-732F-4CF2-A894-270A5082CEA5}" type="presOf" srcId="{291D9920-970A-405F-9EF5-6B99D3E2CF9E}" destId="{9E0E0EDC-9202-4B51-9122-944AF0FBBFD1}" srcOrd="0" destOrd="0" presId="urn:microsoft.com/office/officeart/2005/8/layout/process1"/>
    <dgm:cxn modelId="{B96D0A5D-F5D3-400F-A1D6-BCB43D95671A}" type="presOf" srcId="{5014DB88-BACF-4C78-8510-37C559C703E0}" destId="{0F39268C-EA9F-438F-8F5B-B02E9A6AD6F5}" srcOrd="1" destOrd="0" presId="urn:microsoft.com/office/officeart/2005/8/layout/process1"/>
    <dgm:cxn modelId="{80B7CBF5-04E6-40E1-8A94-B3E4988B4DF1}" srcId="{BBAE127F-8965-4198-B3EA-3DE27C46B249}" destId="{A30D1C91-64E2-4EE1-AC7D-57F4D69999DE}" srcOrd="0" destOrd="0" parTransId="{3015B9F0-FE59-4C9A-8B10-115E612A0B8D}" sibTransId="{7F0ED760-72F8-4956-B0D7-2055D3CAC835}"/>
    <dgm:cxn modelId="{3916DF95-6B13-4F0A-8B07-B520DD42573A}" type="presOf" srcId="{7F0ED760-72F8-4956-B0D7-2055D3CAC835}" destId="{9C8C2714-A77B-487F-AB6C-4F32AD326263}" srcOrd="0" destOrd="0" presId="urn:microsoft.com/office/officeart/2005/8/layout/process1"/>
    <dgm:cxn modelId="{E0F31C28-0AF4-4C2A-855D-D1A700709E8F}" type="presOf" srcId="{55046021-46D3-4C12-8DFB-F6810174C7BC}" destId="{BA09627F-F941-43C3-997C-37E5C854DB09}" srcOrd="0" destOrd="0" presId="urn:microsoft.com/office/officeart/2005/8/layout/process1"/>
    <dgm:cxn modelId="{5A5B8833-92D6-424E-97CA-FEBC9C265317}" srcId="{BBAE127F-8965-4198-B3EA-3DE27C46B249}" destId="{6B1C75B9-3274-4337-9005-9854599C7FE2}" srcOrd="1" destOrd="0" parTransId="{8999541D-3CDC-4065-8B3D-CC763D622E16}" sibTransId="{55046021-46D3-4C12-8DFB-F6810174C7BC}"/>
    <dgm:cxn modelId="{355A609B-0B32-453B-B3C9-EB769E676D2C}" srcId="{BBAE127F-8965-4198-B3EA-3DE27C46B249}" destId="{E0763B0B-7F83-4447-9DD2-C5D9139E1817}" srcOrd="3" destOrd="0" parTransId="{6B52D30A-03E4-487B-AD8E-1771045D35A4}" sibTransId="{5014DB88-BACF-4C78-8510-37C559C703E0}"/>
    <dgm:cxn modelId="{678DC326-2575-4BA3-8BD0-11215A126B06}" srcId="{BBAE127F-8965-4198-B3EA-3DE27C46B249}" destId="{291D9920-970A-405F-9EF5-6B99D3E2CF9E}" srcOrd="4" destOrd="0" parTransId="{2B512F78-FF68-4C05-A3A5-4EC2D66809F7}" sibTransId="{7086FE59-9D7A-4E16-9105-6EF44EDA4584}"/>
    <dgm:cxn modelId="{5D850830-7D0C-4AC5-86AB-E6381D090756}" type="presOf" srcId="{E0763B0B-7F83-4447-9DD2-C5D9139E1817}" destId="{DB7869A7-4F04-4D4B-AFB0-1297D812F72E}" srcOrd="0" destOrd="0" presId="urn:microsoft.com/office/officeart/2005/8/layout/process1"/>
    <dgm:cxn modelId="{8F0D820B-832F-44BB-B1C0-C1A1DBB8B3BE}" type="presOf" srcId="{55046021-46D3-4C12-8DFB-F6810174C7BC}" destId="{AB8D80FB-6C81-48A3-B194-455D94593715}" srcOrd="1" destOrd="0" presId="urn:microsoft.com/office/officeart/2005/8/layout/process1"/>
    <dgm:cxn modelId="{D136EB1C-A2E7-47FF-8346-DE3A20672F36}" type="presOf" srcId="{85AA4D98-6344-40C0-99C0-D835873C6F36}" destId="{521B93ED-9DCA-4C2A-92B2-8B0A4D62EAB9}" srcOrd="1" destOrd="0" presId="urn:microsoft.com/office/officeart/2005/8/layout/process1"/>
    <dgm:cxn modelId="{5BB4D500-AD9F-430D-845F-59B96EA99F45}" type="presOf" srcId="{A30D1C91-64E2-4EE1-AC7D-57F4D69999DE}" destId="{823ED3A2-B9F3-4214-96FF-A10DB835211E}" srcOrd="0" destOrd="0" presId="urn:microsoft.com/office/officeart/2005/8/layout/process1"/>
    <dgm:cxn modelId="{62EBA730-2D46-4336-8963-223197CA6BD9}" type="presOf" srcId="{7F0ED760-72F8-4956-B0D7-2055D3CAC835}" destId="{13EF8BBC-C641-4891-BBFD-EF17503D5B27}" srcOrd="1" destOrd="0" presId="urn:microsoft.com/office/officeart/2005/8/layout/process1"/>
    <dgm:cxn modelId="{E7A41D42-4ABD-4130-B9C5-AFC464CF3AAE}" type="presParOf" srcId="{9B5EB67A-9702-430E-BFF6-6984A9BB7E49}" destId="{823ED3A2-B9F3-4214-96FF-A10DB835211E}" srcOrd="0" destOrd="0" presId="urn:microsoft.com/office/officeart/2005/8/layout/process1"/>
    <dgm:cxn modelId="{448EFD16-A727-442E-82D6-95BD97783FDA}" type="presParOf" srcId="{9B5EB67A-9702-430E-BFF6-6984A9BB7E49}" destId="{9C8C2714-A77B-487F-AB6C-4F32AD326263}" srcOrd="1" destOrd="0" presId="urn:microsoft.com/office/officeart/2005/8/layout/process1"/>
    <dgm:cxn modelId="{F1A5F012-F638-4A57-A28E-B25103613519}" type="presParOf" srcId="{9C8C2714-A77B-487F-AB6C-4F32AD326263}" destId="{13EF8BBC-C641-4891-BBFD-EF17503D5B27}" srcOrd="0" destOrd="0" presId="urn:microsoft.com/office/officeart/2005/8/layout/process1"/>
    <dgm:cxn modelId="{ED8BFC8A-A743-45F4-A255-E3815AC4A880}" type="presParOf" srcId="{9B5EB67A-9702-430E-BFF6-6984A9BB7E49}" destId="{E260E6FF-AF29-43BD-9D3E-DE8E64BAFEDA}" srcOrd="2" destOrd="0" presId="urn:microsoft.com/office/officeart/2005/8/layout/process1"/>
    <dgm:cxn modelId="{8F57E3C2-5471-4EC7-A068-908B51F575CE}" type="presParOf" srcId="{9B5EB67A-9702-430E-BFF6-6984A9BB7E49}" destId="{BA09627F-F941-43C3-997C-37E5C854DB09}" srcOrd="3" destOrd="0" presId="urn:microsoft.com/office/officeart/2005/8/layout/process1"/>
    <dgm:cxn modelId="{4616C2DE-4223-40E8-A0A5-F05D51BA3288}" type="presParOf" srcId="{BA09627F-F941-43C3-997C-37E5C854DB09}" destId="{AB8D80FB-6C81-48A3-B194-455D94593715}" srcOrd="0" destOrd="0" presId="urn:microsoft.com/office/officeart/2005/8/layout/process1"/>
    <dgm:cxn modelId="{EA19181C-3A70-47F4-BC4D-DB93E17FE653}" type="presParOf" srcId="{9B5EB67A-9702-430E-BFF6-6984A9BB7E49}" destId="{99CA3551-C713-4723-BA73-BBB897945540}" srcOrd="4" destOrd="0" presId="urn:microsoft.com/office/officeart/2005/8/layout/process1"/>
    <dgm:cxn modelId="{86CAF79B-8BC3-4DAF-A44A-7A1AAC7B4C47}" type="presParOf" srcId="{9B5EB67A-9702-430E-BFF6-6984A9BB7E49}" destId="{CD6F9101-29C0-426F-BB43-0965166DC7DD}" srcOrd="5" destOrd="0" presId="urn:microsoft.com/office/officeart/2005/8/layout/process1"/>
    <dgm:cxn modelId="{0C2E3735-2EEC-4C7E-8567-DECCCB15BBB9}" type="presParOf" srcId="{CD6F9101-29C0-426F-BB43-0965166DC7DD}" destId="{521B93ED-9DCA-4C2A-92B2-8B0A4D62EAB9}" srcOrd="0" destOrd="0" presId="urn:microsoft.com/office/officeart/2005/8/layout/process1"/>
    <dgm:cxn modelId="{F1A6E622-492F-4F96-80B8-D0288AE9D94A}" type="presParOf" srcId="{9B5EB67A-9702-430E-BFF6-6984A9BB7E49}" destId="{DB7869A7-4F04-4D4B-AFB0-1297D812F72E}" srcOrd="6" destOrd="0" presId="urn:microsoft.com/office/officeart/2005/8/layout/process1"/>
    <dgm:cxn modelId="{BCD772A9-7545-4C9C-8486-005CD2557D3F}" type="presParOf" srcId="{9B5EB67A-9702-430E-BFF6-6984A9BB7E49}" destId="{A53F1CC8-E53D-417A-B219-6BE94F3246AE}" srcOrd="7" destOrd="0" presId="urn:microsoft.com/office/officeart/2005/8/layout/process1"/>
    <dgm:cxn modelId="{74E65779-273A-4E18-87E6-6E70A385494F}" type="presParOf" srcId="{A53F1CC8-E53D-417A-B219-6BE94F3246AE}" destId="{0F39268C-EA9F-438F-8F5B-B02E9A6AD6F5}" srcOrd="0" destOrd="0" presId="urn:microsoft.com/office/officeart/2005/8/layout/process1"/>
    <dgm:cxn modelId="{3B3910CF-1604-4C79-851E-5A58DC865DFE}" type="presParOf" srcId="{9B5EB67A-9702-430E-BFF6-6984A9BB7E49}" destId="{9E0E0EDC-9202-4B51-9122-944AF0FBBFD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DAA219-B21F-4E5F-A6E6-37EA7B86D5DB}" type="doc">
      <dgm:prSet loTypeId="urn:microsoft.com/office/officeart/2005/8/layout/hProcess9" loCatId="process" qsTypeId="urn:microsoft.com/office/officeart/2005/8/quickstyle/simple1" qsCatId="simple" csTypeId="urn:microsoft.com/office/officeart/2005/8/colors/accent1_2" csCatId="accent1" phldr="1"/>
      <dgm:spPr/>
    </dgm:pt>
    <dgm:pt modelId="{DF4AA2E9-4A95-4F34-9030-4F0B90802802}">
      <dgm:prSet phldrT="[Text]"/>
      <dgm:spPr/>
      <dgm:t>
        <a:bodyPr/>
        <a:lstStyle/>
        <a:p>
          <a:r>
            <a:rPr lang="en-US" dirty="0"/>
            <a:t>Discover</a:t>
          </a:r>
        </a:p>
      </dgm:t>
    </dgm:pt>
    <dgm:pt modelId="{37ADD717-389F-47E5-B2CD-5FA17C3C6591}" type="parTrans" cxnId="{B82324B6-7CB4-4033-AAC5-826E6032A373}">
      <dgm:prSet/>
      <dgm:spPr/>
      <dgm:t>
        <a:bodyPr/>
        <a:lstStyle/>
        <a:p>
          <a:endParaRPr lang="en-US"/>
        </a:p>
      </dgm:t>
    </dgm:pt>
    <dgm:pt modelId="{F67EDB6A-5C35-4C79-B02D-34D5D58BDC00}" type="sibTrans" cxnId="{B82324B6-7CB4-4033-AAC5-826E6032A373}">
      <dgm:prSet/>
      <dgm:spPr/>
      <dgm:t>
        <a:bodyPr/>
        <a:lstStyle/>
        <a:p>
          <a:endParaRPr lang="en-US"/>
        </a:p>
      </dgm:t>
    </dgm:pt>
    <dgm:pt modelId="{D2935046-3BFA-4062-BBFC-B903D67EB92C}">
      <dgm:prSet phldrT="[Text]"/>
      <dgm:spPr/>
      <dgm:t>
        <a:bodyPr/>
        <a:lstStyle/>
        <a:p>
          <a:r>
            <a:rPr lang="en-US" dirty="0"/>
            <a:t>Generate</a:t>
          </a:r>
        </a:p>
      </dgm:t>
    </dgm:pt>
    <dgm:pt modelId="{AC09D297-305C-4DED-910A-3A92867C9DC8}" type="parTrans" cxnId="{17B80336-7E29-4B79-A8B4-BFB993B05713}">
      <dgm:prSet/>
      <dgm:spPr/>
      <dgm:t>
        <a:bodyPr/>
        <a:lstStyle/>
        <a:p>
          <a:endParaRPr lang="en-US"/>
        </a:p>
      </dgm:t>
    </dgm:pt>
    <dgm:pt modelId="{DF7B64E8-4139-49DE-9765-6CDA16356D24}" type="sibTrans" cxnId="{17B80336-7E29-4B79-A8B4-BFB993B05713}">
      <dgm:prSet/>
      <dgm:spPr/>
      <dgm:t>
        <a:bodyPr/>
        <a:lstStyle/>
        <a:p>
          <a:endParaRPr lang="en-US"/>
        </a:p>
      </dgm:t>
    </dgm:pt>
    <dgm:pt modelId="{84175C91-F27B-4E89-8DA9-A18201F5BA69}">
      <dgm:prSet phldrT="[Text]"/>
      <dgm:spPr/>
      <dgm:t>
        <a:bodyPr/>
        <a:lstStyle/>
        <a:p>
          <a:r>
            <a:rPr lang="en-US" dirty="0"/>
            <a:t>Find Installed Programs</a:t>
          </a:r>
        </a:p>
      </dgm:t>
    </dgm:pt>
    <dgm:pt modelId="{EF3FF2B3-E9A5-467C-892A-2A2C114AD2F9}" type="parTrans" cxnId="{0705C55E-573C-4142-AC58-EC3051B9A224}">
      <dgm:prSet/>
      <dgm:spPr/>
      <dgm:t>
        <a:bodyPr/>
        <a:lstStyle/>
        <a:p>
          <a:endParaRPr lang="en-US"/>
        </a:p>
      </dgm:t>
    </dgm:pt>
    <dgm:pt modelId="{4485EC2E-E6D0-48C0-9E0B-FE011C918181}" type="sibTrans" cxnId="{0705C55E-573C-4142-AC58-EC3051B9A224}">
      <dgm:prSet/>
      <dgm:spPr/>
      <dgm:t>
        <a:bodyPr/>
        <a:lstStyle/>
        <a:p>
          <a:endParaRPr lang="en-US"/>
        </a:p>
      </dgm:t>
    </dgm:pt>
    <dgm:pt modelId="{EE3FB664-3C79-4119-B7BC-905600C0B8DE}">
      <dgm:prSet phldrT="[Text]"/>
      <dgm:spPr/>
      <dgm:t>
        <a:bodyPr/>
        <a:lstStyle/>
        <a:p>
          <a:r>
            <a:rPr lang="en-US" dirty="0"/>
            <a:t>Show Roles &amp; Features</a:t>
          </a:r>
        </a:p>
      </dgm:t>
    </dgm:pt>
    <dgm:pt modelId="{78922EA8-7383-4D99-A65E-B5CE47F0656A}" type="parTrans" cxnId="{5709677C-E822-4C9B-B7EC-D3848842B71F}">
      <dgm:prSet/>
      <dgm:spPr/>
      <dgm:t>
        <a:bodyPr/>
        <a:lstStyle/>
        <a:p>
          <a:endParaRPr lang="en-US"/>
        </a:p>
      </dgm:t>
    </dgm:pt>
    <dgm:pt modelId="{6C62B172-4937-4371-ABAE-039BC069FA5F}" type="sibTrans" cxnId="{5709677C-E822-4C9B-B7EC-D3848842B71F}">
      <dgm:prSet/>
      <dgm:spPr/>
      <dgm:t>
        <a:bodyPr/>
        <a:lstStyle/>
        <a:p>
          <a:endParaRPr lang="en-US"/>
        </a:p>
      </dgm:t>
    </dgm:pt>
    <dgm:pt modelId="{4E661E16-EDEE-4DEA-965A-47C8A2A640AB}">
      <dgm:prSet phldrT="[Text]"/>
      <dgm:spPr/>
      <dgm:t>
        <a:bodyPr/>
        <a:lstStyle/>
        <a:p>
          <a:r>
            <a:rPr lang="en-US" dirty="0"/>
            <a:t>IIS Sites &amp; Configurations</a:t>
          </a:r>
        </a:p>
      </dgm:t>
    </dgm:pt>
    <dgm:pt modelId="{F92F5EEE-D80B-43B0-9E4B-9F917F0EBC90}" type="parTrans" cxnId="{C9EAC19F-732F-4CF3-B85B-324B57CF84EF}">
      <dgm:prSet/>
      <dgm:spPr/>
      <dgm:t>
        <a:bodyPr/>
        <a:lstStyle/>
        <a:p>
          <a:endParaRPr lang="en-US"/>
        </a:p>
      </dgm:t>
    </dgm:pt>
    <dgm:pt modelId="{585A45A1-E2C3-4652-A63D-A524527FD846}" type="sibTrans" cxnId="{C9EAC19F-732F-4CF3-B85B-324B57CF84EF}">
      <dgm:prSet/>
      <dgm:spPr/>
      <dgm:t>
        <a:bodyPr/>
        <a:lstStyle/>
        <a:p>
          <a:endParaRPr lang="en-US"/>
        </a:p>
      </dgm:t>
    </dgm:pt>
    <dgm:pt modelId="{5A9FDA95-25ED-4D1B-B397-57E521CCB923}">
      <dgm:prSet phldrT="[Text]"/>
      <dgm:spPr/>
      <dgm:t>
        <a:bodyPr/>
        <a:lstStyle/>
        <a:p>
          <a:r>
            <a:rPr lang="en-US" dirty="0"/>
            <a:t>Common applications</a:t>
          </a:r>
        </a:p>
      </dgm:t>
    </dgm:pt>
    <dgm:pt modelId="{EF31BF4D-5852-4119-A640-44B97C5731E9}" type="parTrans" cxnId="{212E0945-3E0C-4BAE-93AC-2BC59409CC35}">
      <dgm:prSet/>
      <dgm:spPr/>
      <dgm:t>
        <a:bodyPr/>
        <a:lstStyle/>
        <a:p>
          <a:endParaRPr lang="en-US"/>
        </a:p>
      </dgm:t>
    </dgm:pt>
    <dgm:pt modelId="{56F5D2BE-527C-49AF-9C53-BFE59206A1A8}" type="sibTrans" cxnId="{212E0945-3E0C-4BAE-93AC-2BC59409CC35}">
      <dgm:prSet/>
      <dgm:spPr/>
      <dgm:t>
        <a:bodyPr/>
        <a:lstStyle/>
        <a:p>
          <a:endParaRPr lang="en-US"/>
        </a:p>
      </dgm:t>
    </dgm:pt>
    <dgm:pt modelId="{2B8ADA75-5B1C-422E-A49E-DC115FB57001}">
      <dgm:prSet phldrT="[Text]"/>
      <dgm:spPr/>
      <dgm:t>
        <a:bodyPr/>
        <a:lstStyle/>
        <a:p>
          <a:r>
            <a:rPr lang="en-US" dirty="0"/>
            <a:t>SQL, Apache</a:t>
          </a:r>
        </a:p>
      </dgm:t>
    </dgm:pt>
    <dgm:pt modelId="{4F6E6D43-165F-4220-930D-06278FE2703F}" type="parTrans" cxnId="{5A594A50-7A08-4BCE-8366-B2D489B24260}">
      <dgm:prSet/>
      <dgm:spPr/>
      <dgm:t>
        <a:bodyPr/>
        <a:lstStyle/>
        <a:p>
          <a:endParaRPr lang="en-US"/>
        </a:p>
      </dgm:t>
    </dgm:pt>
    <dgm:pt modelId="{0F07A17D-166F-4C2F-AE2C-40241CF678C6}" type="sibTrans" cxnId="{5A594A50-7A08-4BCE-8366-B2D489B24260}">
      <dgm:prSet/>
      <dgm:spPr/>
      <dgm:t>
        <a:bodyPr/>
        <a:lstStyle/>
        <a:p>
          <a:endParaRPr lang="en-US"/>
        </a:p>
      </dgm:t>
    </dgm:pt>
    <dgm:pt modelId="{17EC56A9-8144-463C-85FA-A781ACB38791}">
      <dgm:prSet phldrT="[Text]"/>
      <dgm:spPr/>
      <dgm:t>
        <a:bodyPr/>
        <a:lstStyle/>
        <a:p>
          <a:r>
            <a:rPr lang="en-US" dirty="0" err="1"/>
            <a:t>Dockerfile</a:t>
          </a:r>
          <a:endParaRPr lang="en-US" dirty="0"/>
        </a:p>
      </dgm:t>
    </dgm:pt>
    <dgm:pt modelId="{0DE5C62D-7D9E-4E81-9954-F4B6A9B52E2E}" type="parTrans" cxnId="{831F6B8A-8A6B-4A77-AA03-F8C41348E63C}">
      <dgm:prSet/>
      <dgm:spPr/>
      <dgm:t>
        <a:bodyPr/>
        <a:lstStyle/>
        <a:p>
          <a:endParaRPr lang="en-US"/>
        </a:p>
      </dgm:t>
    </dgm:pt>
    <dgm:pt modelId="{85F6E25A-0886-4279-AAEF-C060E4BA0836}" type="sibTrans" cxnId="{831F6B8A-8A6B-4A77-AA03-F8C41348E63C}">
      <dgm:prSet/>
      <dgm:spPr/>
      <dgm:t>
        <a:bodyPr/>
        <a:lstStyle/>
        <a:p>
          <a:endParaRPr lang="en-US"/>
        </a:p>
      </dgm:t>
    </dgm:pt>
    <dgm:pt modelId="{44BC5E93-B66E-4BF8-B245-AB64E73E99CE}" type="pres">
      <dgm:prSet presAssocID="{97DAA219-B21F-4E5F-A6E6-37EA7B86D5DB}" presName="CompostProcess" presStyleCnt="0">
        <dgm:presLayoutVars>
          <dgm:dir/>
          <dgm:resizeHandles val="exact"/>
        </dgm:presLayoutVars>
      </dgm:prSet>
      <dgm:spPr/>
    </dgm:pt>
    <dgm:pt modelId="{854B3881-622D-45E3-930F-03B85CBC1AA1}" type="pres">
      <dgm:prSet presAssocID="{97DAA219-B21F-4E5F-A6E6-37EA7B86D5DB}" presName="arrow" presStyleLbl="bgShp" presStyleIdx="0" presStyleCnt="1"/>
      <dgm:spPr/>
    </dgm:pt>
    <dgm:pt modelId="{F9029787-F111-4BF8-84BC-76DCF3377C2C}" type="pres">
      <dgm:prSet presAssocID="{97DAA219-B21F-4E5F-A6E6-37EA7B86D5DB}" presName="linearProcess" presStyleCnt="0"/>
      <dgm:spPr/>
    </dgm:pt>
    <dgm:pt modelId="{CA8083A5-BDE0-4322-94E1-F0D942E74915}" type="pres">
      <dgm:prSet presAssocID="{DF4AA2E9-4A95-4F34-9030-4F0B90802802}" presName="textNode" presStyleLbl="node1" presStyleIdx="0" presStyleCnt="2">
        <dgm:presLayoutVars>
          <dgm:bulletEnabled val="1"/>
        </dgm:presLayoutVars>
      </dgm:prSet>
      <dgm:spPr/>
      <dgm:t>
        <a:bodyPr/>
        <a:lstStyle/>
        <a:p>
          <a:endParaRPr lang="en-US"/>
        </a:p>
      </dgm:t>
    </dgm:pt>
    <dgm:pt modelId="{918DD0CC-CCF0-4027-B348-6A8F3531B7F8}" type="pres">
      <dgm:prSet presAssocID="{F67EDB6A-5C35-4C79-B02D-34D5D58BDC00}" presName="sibTrans" presStyleCnt="0"/>
      <dgm:spPr/>
    </dgm:pt>
    <dgm:pt modelId="{EEF6665C-4B86-4BF3-A9E1-F2961FEAAEA8}" type="pres">
      <dgm:prSet presAssocID="{D2935046-3BFA-4062-BBFC-B903D67EB92C}" presName="textNode" presStyleLbl="node1" presStyleIdx="1" presStyleCnt="2">
        <dgm:presLayoutVars>
          <dgm:bulletEnabled val="1"/>
        </dgm:presLayoutVars>
      </dgm:prSet>
      <dgm:spPr/>
      <dgm:t>
        <a:bodyPr/>
        <a:lstStyle/>
        <a:p>
          <a:endParaRPr lang="en-US"/>
        </a:p>
      </dgm:t>
    </dgm:pt>
  </dgm:ptLst>
  <dgm:cxnLst>
    <dgm:cxn modelId="{2D4B505E-9350-4EB7-9177-1BDABE7AED2A}" type="presOf" srcId="{EE3FB664-3C79-4119-B7BC-905600C0B8DE}" destId="{CA8083A5-BDE0-4322-94E1-F0D942E74915}" srcOrd="0" destOrd="2" presId="urn:microsoft.com/office/officeart/2005/8/layout/hProcess9"/>
    <dgm:cxn modelId="{B82324B6-7CB4-4033-AAC5-826E6032A373}" srcId="{97DAA219-B21F-4E5F-A6E6-37EA7B86D5DB}" destId="{DF4AA2E9-4A95-4F34-9030-4F0B90802802}" srcOrd="0" destOrd="0" parTransId="{37ADD717-389F-47E5-B2CD-5FA17C3C6591}" sibTransId="{F67EDB6A-5C35-4C79-B02D-34D5D58BDC00}"/>
    <dgm:cxn modelId="{212E0945-3E0C-4BAE-93AC-2BC59409CC35}" srcId="{DF4AA2E9-4A95-4F34-9030-4F0B90802802}" destId="{5A9FDA95-25ED-4D1B-B397-57E521CCB923}" srcOrd="3" destOrd="0" parTransId="{EF31BF4D-5852-4119-A640-44B97C5731E9}" sibTransId="{56F5D2BE-527C-49AF-9C53-BFE59206A1A8}"/>
    <dgm:cxn modelId="{5709677C-E822-4C9B-B7EC-D3848842B71F}" srcId="{DF4AA2E9-4A95-4F34-9030-4F0B90802802}" destId="{EE3FB664-3C79-4119-B7BC-905600C0B8DE}" srcOrd="1" destOrd="0" parTransId="{78922EA8-7383-4D99-A65E-B5CE47F0656A}" sibTransId="{6C62B172-4937-4371-ABAE-039BC069FA5F}"/>
    <dgm:cxn modelId="{831F6B8A-8A6B-4A77-AA03-F8C41348E63C}" srcId="{D2935046-3BFA-4062-BBFC-B903D67EB92C}" destId="{17EC56A9-8144-463C-85FA-A781ACB38791}" srcOrd="0" destOrd="0" parTransId="{0DE5C62D-7D9E-4E81-9954-F4B6A9B52E2E}" sibTransId="{85F6E25A-0886-4279-AAEF-C060E4BA0836}"/>
    <dgm:cxn modelId="{93A31CB7-DC57-40F7-B9AD-F9B1A8586D09}" type="presOf" srcId="{2B8ADA75-5B1C-422E-A49E-DC115FB57001}" destId="{CA8083A5-BDE0-4322-94E1-F0D942E74915}" srcOrd="0" destOrd="5" presId="urn:microsoft.com/office/officeart/2005/8/layout/hProcess9"/>
    <dgm:cxn modelId="{0705C55E-573C-4142-AC58-EC3051B9A224}" srcId="{DF4AA2E9-4A95-4F34-9030-4F0B90802802}" destId="{84175C91-F27B-4E89-8DA9-A18201F5BA69}" srcOrd="0" destOrd="0" parTransId="{EF3FF2B3-E9A5-467C-892A-2A2C114AD2F9}" sibTransId="{4485EC2E-E6D0-48C0-9E0B-FE011C918181}"/>
    <dgm:cxn modelId="{24A67BC2-ACD9-47DC-973E-CE3E67B9C828}" type="presOf" srcId="{17EC56A9-8144-463C-85FA-A781ACB38791}" destId="{EEF6665C-4B86-4BF3-A9E1-F2961FEAAEA8}" srcOrd="0" destOrd="1" presId="urn:microsoft.com/office/officeart/2005/8/layout/hProcess9"/>
    <dgm:cxn modelId="{3009B551-3EAD-4DE9-A158-7E26E5A92867}" type="presOf" srcId="{DF4AA2E9-4A95-4F34-9030-4F0B90802802}" destId="{CA8083A5-BDE0-4322-94E1-F0D942E74915}" srcOrd="0" destOrd="0" presId="urn:microsoft.com/office/officeart/2005/8/layout/hProcess9"/>
    <dgm:cxn modelId="{C9EAC19F-732F-4CF3-B85B-324B57CF84EF}" srcId="{DF4AA2E9-4A95-4F34-9030-4F0B90802802}" destId="{4E661E16-EDEE-4DEA-965A-47C8A2A640AB}" srcOrd="2" destOrd="0" parTransId="{F92F5EEE-D80B-43B0-9E4B-9F917F0EBC90}" sibTransId="{585A45A1-E2C3-4652-A63D-A524527FD846}"/>
    <dgm:cxn modelId="{810894B4-6E86-4073-A8C3-F5F5458D9EE5}" type="presOf" srcId="{D2935046-3BFA-4062-BBFC-B903D67EB92C}" destId="{EEF6665C-4B86-4BF3-A9E1-F2961FEAAEA8}" srcOrd="0" destOrd="0" presId="urn:microsoft.com/office/officeart/2005/8/layout/hProcess9"/>
    <dgm:cxn modelId="{5FD7914F-52A0-4F98-8592-CE2410AD3CCB}" type="presOf" srcId="{5A9FDA95-25ED-4D1B-B397-57E521CCB923}" destId="{CA8083A5-BDE0-4322-94E1-F0D942E74915}" srcOrd="0" destOrd="4" presId="urn:microsoft.com/office/officeart/2005/8/layout/hProcess9"/>
    <dgm:cxn modelId="{EA89E23D-78B5-4688-8E94-95D56D16AA9E}" type="presOf" srcId="{97DAA219-B21F-4E5F-A6E6-37EA7B86D5DB}" destId="{44BC5E93-B66E-4BF8-B245-AB64E73E99CE}" srcOrd="0" destOrd="0" presId="urn:microsoft.com/office/officeart/2005/8/layout/hProcess9"/>
    <dgm:cxn modelId="{91ABD8BC-CFC6-4EDF-AD2C-10D4A8A767FC}" type="presOf" srcId="{4E661E16-EDEE-4DEA-965A-47C8A2A640AB}" destId="{CA8083A5-BDE0-4322-94E1-F0D942E74915}" srcOrd="0" destOrd="3" presId="urn:microsoft.com/office/officeart/2005/8/layout/hProcess9"/>
    <dgm:cxn modelId="{DBD1DC9D-1A38-49A0-BE3D-529C73912046}" type="presOf" srcId="{84175C91-F27B-4E89-8DA9-A18201F5BA69}" destId="{CA8083A5-BDE0-4322-94E1-F0D942E74915}" srcOrd="0" destOrd="1" presId="urn:microsoft.com/office/officeart/2005/8/layout/hProcess9"/>
    <dgm:cxn modelId="{5A594A50-7A08-4BCE-8366-B2D489B24260}" srcId="{5A9FDA95-25ED-4D1B-B397-57E521CCB923}" destId="{2B8ADA75-5B1C-422E-A49E-DC115FB57001}" srcOrd="0" destOrd="0" parTransId="{4F6E6D43-165F-4220-930D-06278FE2703F}" sibTransId="{0F07A17D-166F-4C2F-AE2C-40241CF678C6}"/>
    <dgm:cxn modelId="{17B80336-7E29-4B79-A8B4-BFB993B05713}" srcId="{97DAA219-B21F-4E5F-A6E6-37EA7B86D5DB}" destId="{D2935046-3BFA-4062-BBFC-B903D67EB92C}" srcOrd="1" destOrd="0" parTransId="{AC09D297-305C-4DED-910A-3A92867C9DC8}" sibTransId="{DF7B64E8-4139-49DE-9765-6CDA16356D24}"/>
    <dgm:cxn modelId="{CFE14C0C-CE93-4663-9304-9C5A043D5B1B}" type="presParOf" srcId="{44BC5E93-B66E-4BF8-B245-AB64E73E99CE}" destId="{854B3881-622D-45E3-930F-03B85CBC1AA1}" srcOrd="0" destOrd="0" presId="urn:microsoft.com/office/officeart/2005/8/layout/hProcess9"/>
    <dgm:cxn modelId="{926692A3-DC4F-4899-B26C-BF94F5EBF057}" type="presParOf" srcId="{44BC5E93-B66E-4BF8-B245-AB64E73E99CE}" destId="{F9029787-F111-4BF8-84BC-76DCF3377C2C}" srcOrd="1" destOrd="0" presId="urn:microsoft.com/office/officeart/2005/8/layout/hProcess9"/>
    <dgm:cxn modelId="{945EBF2E-4459-4408-A8D7-7B07DDC2AE97}" type="presParOf" srcId="{F9029787-F111-4BF8-84BC-76DCF3377C2C}" destId="{CA8083A5-BDE0-4322-94E1-F0D942E74915}" srcOrd="0" destOrd="0" presId="urn:microsoft.com/office/officeart/2005/8/layout/hProcess9"/>
    <dgm:cxn modelId="{E8DB152B-8828-477F-9445-1B202AF8FD36}" type="presParOf" srcId="{F9029787-F111-4BF8-84BC-76DCF3377C2C}" destId="{918DD0CC-CCF0-4027-B348-6A8F3531B7F8}" srcOrd="1" destOrd="0" presId="urn:microsoft.com/office/officeart/2005/8/layout/hProcess9"/>
    <dgm:cxn modelId="{3937DC72-9534-40E8-949F-BF63298E602B}" type="presParOf" srcId="{F9029787-F111-4BF8-84BC-76DCF3377C2C}" destId="{EEF6665C-4B86-4BF3-A9E1-F2961FEAAEA8}"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3938-A4BD-42F3-8B88-97EB21C79653}">
      <dsp:nvSpPr>
        <dsp:cNvPr id="0" name=""/>
        <dsp:cNvSpPr/>
      </dsp:nvSpPr>
      <dsp:spPr>
        <a:xfrm>
          <a:off x="0" y="0"/>
          <a:ext cx="11810999" cy="5638800"/>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Discuss</a:t>
          </a:r>
        </a:p>
      </dsp:txBody>
      <dsp:txXfrm>
        <a:off x="0" y="0"/>
        <a:ext cx="11810999" cy="1691640"/>
      </dsp:txXfrm>
    </dsp:sp>
    <dsp:sp modelId="{E2A08591-5371-4865-ABF0-F1B39059BAB7}">
      <dsp:nvSpPr>
        <dsp:cNvPr id="0" name=""/>
        <dsp:cNvSpPr/>
      </dsp:nvSpPr>
      <dsp:spPr>
        <a:xfrm>
          <a:off x="1181099" y="1692706"/>
          <a:ext cx="9448799" cy="65233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a:t>What </a:t>
          </a:r>
          <a:r>
            <a:rPr lang="en-US" sz="3200" kern="1200" dirty="0" smtClean="0"/>
            <a:t>Containers Are</a:t>
          </a:r>
          <a:endParaRPr lang="en-US" sz="3200" kern="1200" dirty="0"/>
        </a:p>
      </dsp:txBody>
      <dsp:txXfrm>
        <a:off x="1200205" y="1711812"/>
        <a:ext cx="9410587" cy="614118"/>
      </dsp:txXfrm>
    </dsp:sp>
    <dsp:sp modelId="{BF98A05C-AA06-45D6-852C-2F732ACBD38B}">
      <dsp:nvSpPr>
        <dsp:cNvPr id="0" name=""/>
        <dsp:cNvSpPr/>
      </dsp:nvSpPr>
      <dsp:spPr>
        <a:xfrm>
          <a:off x="1181099" y="2445395"/>
          <a:ext cx="9448799" cy="65233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a:t>Container Images</a:t>
          </a:r>
        </a:p>
      </dsp:txBody>
      <dsp:txXfrm>
        <a:off x="1200205" y="2464501"/>
        <a:ext cx="9410587" cy="614118"/>
      </dsp:txXfrm>
    </dsp:sp>
    <dsp:sp modelId="{2A563A9B-288A-49E5-A060-93BEF9D88DBD}">
      <dsp:nvSpPr>
        <dsp:cNvPr id="0" name=""/>
        <dsp:cNvSpPr/>
      </dsp:nvSpPr>
      <dsp:spPr>
        <a:xfrm>
          <a:off x="1181099" y="3198084"/>
          <a:ext cx="9448799" cy="65233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a:t>Why </a:t>
          </a:r>
          <a:r>
            <a:rPr lang="en-US" sz="3200" kern="1200" dirty="0" smtClean="0"/>
            <a:t>Use Them?</a:t>
          </a:r>
          <a:endParaRPr lang="en-US" sz="3200" kern="1200" dirty="0"/>
        </a:p>
      </dsp:txBody>
      <dsp:txXfrm>
        <a:off x="1200205" y="3217190"/>
        <a:ext cx="9410587" cy="614118"/>
      </dsp:txXfrm>
    </dsp:sp>
    <dsp:sp modelId="{0FF36857-A977-4C6C-A23A-D5E04D6389F9}">
      <dsp:nvSpPr>
        <dsp:cNvPr id="0" name=""/>
        <dsp:cNvSpPr/>
      </dsp:nvSpPr>
      <dsp:spPr>
        <a:xfrm>
          <a:off x="1181099" y="3950773"/>
          <a:ext cx="9448799" cy="6523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a:t>But What About…</a:t>
          </a:r>
        </a:p>
      </dsp:txBody>
      <dsp:txXfrm>
        <a:off x="1200205" y="3969879"/>
        <a:ext cx="9410587" cy="614118"/>
      </dsp:txXfrm>
    </dsp:sp>
    <dsp:sp modelId="{745709C8-002D-474D-BB49-A032BFB1820D}">
      <dsp:nvSpPr>
        <dsp:cNvPr id="0" name=""/>
        <dsp:cNvSpPr/>
      </dsp:nvSpPr>
      <dsp:spPr>
        <a:xfrm>
          <a:off x="1181099" y="4703462"/>
          <a:ext cx="9448799" cy="652330"/>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a:t>Demo’s &amp; Labs</a:t>
          </a:r>
        </a:p>
      </dsp:txBody>
      <dsp:txXfrm>
        <a:off x="1200205" y="4722568"/>
        <a:ext cx="9410587" cy="6141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62ACE-D508-43A2-A31A-A2FB7EE9B484}">
      <dsp:nvSpPr>
        <dsp:cNvPr id="0" name=""/>
        <dsp:cNvSpPr/>
      </dsp:nvSpPr>
      <dsp:spPr>
        <a:xfrm>
          <a:off x="0" y="2098357"/>
          <a:ext cx="12434711" cy="279781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42600-4C49-44B8-AC73-F94AF4E9C06D}">
      <dsp:nvSpPr>
        <dsp:cNvPr id="0" name=""/>
        <dsp:cNvSpPr/>
      </dsp:nvSpPr>
      <dsp:spPr>
        <a:xfrm>
          <a:off x="443" y="0"/>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1979 </a:t>
          </a:r>
          <a:r>
            <a:rPr lang="en-US" sz="1700" kern="1200" cap="small" baseline="0" dirty="0" err="1">
              <a:solidFill>
                <a:schemeClr val="tx1"/>
              </a:solidFill>
            </a:rPr>
            <a:t>chroot</a:t>
          </a:r>
          <a:r>
            <a:rPr lang="en-US" sz="1700" kern="1200" cap="small" baseline="0" dirty="0">
              <a:solidFill>
                <a:schemeClr val="tx1"/>
              </a:solidFill>
            </a:rPr>
            <a:t> Unix V7</a:t>
          </a:r>
        </a:p>
      </dsp:txBody>
      <dsp:txXfrm>
        <a:off x="443" y="0"/>
        <a:ext cx="1340161" cy="2797810"/>
      </dsp:txXfrm>
    </dsp:sp>
    <dsp:sp modelId="{B40BB133-576F-44B7-857A-72AE046DA773}">
      <dsp:nvSpPr>
        <dsp:cNvPr id="0" name=""/>
        <dsp:cNvSpPr/>
      </dsp:nvSpPr>
      <dsp:spPr>
        <a:xfrm>
          <a:off x="32079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5E979D-F78C-45DA-A0EA-CAF4B5D6513A}">
      <dsp:nvSpPr>
        <dsp:cNvPr id="0" name=""/>
        <dsp:cNvSpPr/>
      </dsp:nvSpPr>
      <dsp:spPr>
        <a:xfrm>
          <a:off x="1407613" y="4196715"/>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2000 BSD Jails &amp; Solaris Zones</a:t>
          </a:r>
        </a:p>
      </dsp:txBody>
      <dsp:txXfrm>
        <a:off x="1407613" y="4196715"/>
        <a:ext cx="1340161" cy="2797810"/>
      </dsp:txXfrm>
    </dsp:sp>
    <dsp:sp modelId="{FC0584E1-8416-4443-A0AA-CE1CF23B3633}">
      <dsp:nvSpPr>
        <dsp:cNvPr id="0" name=""/>
        <dsp:cNvSpPr/>
      </dsp:nvSpPr>
      <dsp:spPr>
        <a:xfrm>
          <a:off x="172796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4E8B81-1548-466D-811C-A03F7DBDE25E}">
      <dsp:nvSpPr>
        <dsp:cNvPr id="0" name=""/>
        <dsp:cNvSpPr/>
      </dsp:nvSpPr>
      <dsp:spPr>
        <a:xfrm>
          <a:off x="2814783" y="0"/>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2006 Process Containers</a:t>
          </a:r>
        </a:p>
      </dsp:txBody>
      <dsp:txXfrm>
        <a:off x="2814783" y="0"/>
        <a:ext cx="1340161" cy="2797810"/>
      </dsp:txXfrm>
    </dsp:sp>
    <dsp:sp modelId="{F17B9622-A17D-4EA1-9883-3FF0C0E6F8ED}">
      <dsp:nvSpPr>
        <dsp:cNvPr id="0" name=""/>
        <dsp:cNvSpPr/>
      </dsp:nvSpPr>
      <dsp:spPr>
        <a:xfrm>
          <a:off x="313513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3147E3-ACCA-4F7F-B749-6052E3DAFE6F}">
      <dsp:nvSpPr>
        <dsp:cNvPr id="0" name=""/>
        <dsp:cNvSpPr/>
      </dsp:nvSpPr>
      <dsp:spPr>
        <a:xfrm>
          <a:off x="4221953" y="4196715"/>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2008 LXC</a:t>
          </a:r>
        </a:p>
      </dsp:txBody>
      <dsp:txXfrm>
        <a:off x="4221953" y="4196715"/>
        <a:ext cx="1340161" cy="2797810"/>
      </dsp:txXfrm>
    </dsp:sp>
    <dsp:sp modelId="{91FDF1DE-5D84-4751-A654-3D9284AFA071}">
      <dsp:nvSpPr>
        <dsp:cNvPr id="0" name=""/>
        <dsp:cNvSpPr/>
      </dsp:nvSpPr>
      <dsp:spPr>
        <a:xfrm>
          <a:off x="454230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40964C-CFC0-46D2-91E8-690053CFE966}">
      <dsp:nvSpPr>
        <dsp:cNvPr id="0" name=""/>
        <dsp:cNvSpPr/>
      </dsp:nvSpPr>
      <dsp:spPr>
        <a:xfrm>
          <a:off x="5629123" y="0"/>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2013 Docker</a:t>
          </a:r>
        </a:p>
      </dsp:txBody>
      <dsp:txXfrm>
        <a:off x="5629123" y="0"/>
        <a:ext cx="1340161" cy="2797810"/>
      </dsp:txXfrm>
    </dsp:sp>
    <dsp:sp modelId="{32BD1602-3AC1-4F98-8BBC-1FC5D874E3AE}">
      <dsp:nvSpPr>
        <dsp:cNvPr id="0" name=""/>
        <dsp:cNvSpPr/>
      </dsp:nvSpPr>
      <dsp:spPr>
        <a:xfrm>
          <a:off x="594947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465D0B-4804-4A87-BBAE-EE71791C9A8C}">
      <dsp:nvSpPr>
        <dsp:cNvPr id="0" name=""/>
        <dsp:cNvSpPr/>
      </dsp:nvSpPr>
      <dsp:spPr>
        <a:xfrm>
          <a:off x="7036293" y="4196715"/>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2015 Azure Containers</a:t>
          </a:r>
        </a:p>
      </dsp:txBody>
      <dsp:txXfrm>
        <a:off x="7036293" y="4196715"/>
        <a:ext cx="1340161" cy="2797810"/>
      </dsp:txXfrm>
    </dsp:sp>
    <dsp:sp modelId="{493A3E86-E248-4DAD-8D70-8078A7D48C86}">
      <dsp:nvSpPr>
        <dsp:cNvPr id="0" name=""/>
        <dsp:cNvSpPr/>
      </dsp:nvSpPr>
      <dsp:spPr>
        <a:xfrm>
          <a:off x="735664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6AF055-702A-43C2-BE83-D270B659846F}">
      <dsp:nvSpPr>
        <dsp:cNvPr id="0" name=""/>
        <dsp:cNvSpPr/>
      </dsp:nvSpPr>
      <dsp:spPr>
        <a:xfrm>
          <a:off x="8443464" y="0"/>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2016 Rocket - Photon</a:t>
          </a:r>
        </a:p>
      </dsp:txBody>
      <dsp:txXfrm>
        <a:off x="8443464" y="0"/>
        <a:ext cx="1340161" cy="2797810"/>
      </dsp:txXfrm>
    </dsp:sp>
    <dsp:sp modelId="{5B2768BB-F760-4105-AC86-9D02FB013530}">
      <dsp:nvSpPr>
        <dsp:cNvPr id="0" name=""/>
        <dsp:cNvSpPr/>
      </dsp:nvSpPr>
      <dsp:spPr>
        <a:xfrm>
          <a:off x="876381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EC74C-5C04-4C86-8A74-9CFC32EF66E8}">
      <dsp:nvSpPr>
        <dsp:cNvPr id="0" name=""/>
        <dsp:cNvSpPr/>
      </dsp:nvSpPr>
      <dsp:spPr>
        <a:xfrm>
          <a:off x="9850634" y="4196715"/>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2016 Windows Containers</a:t>
          </a:r>
        </a:p>
      </dsp:txBody>
      <dsp:txXfrm>
        <a:off x="9850634" y="4196715"/>
        <a:ext cx="1340161" cy="2797810"/>
      </dsp:txXfrm>
    </dsp:sp>
    <dsp:sp modelId="{D54D1F65-24F1-4023-A58C-54F0E166797D}">
      <dsp:nvSpPr>
        <dsp:cNvPr id="0" name=""/>
        <dsp:cNvSpPr/>
      </dsp:nvSpPr>
      <dsp:spPr>
        <a:xfrm>
          <a:off x="1017098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43EE5-5E28-4661-95C4-46B0A2B86959}">
      <dsp:nvSpPr>
        <dsp:cNvPr id="0" name=""/>
        <dsp:cNvSpPr/>
      </dsp:nvSpPr>
      <dsp:spPr>
        <a:xfrm>
          <a:off x="6072"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Awareness</a:t>
          </a:r>
        </a:p>
      </dsp:txBody>
      <dsp:txXfrm>
        <a:off x="457866" y="2454036"/>
        <a:ext cx="1355381" cy="903587"/>
      </dsp:txXfrm>
    </dsp:sp>
    <dsp:sp modelId="{4039E012-6008-4950-A6B0-9BDADB73ACB9}">
      <dsp:nvSpPr>
        <dsp:cNvPr id="0" name=""/>
        <dsp:cNvSpPr/>
      </dsp:nvSpPr>
      <dsp:spPr>
        <a:xfrm>
          <a:off x="2039144"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Plan</a:t>
          </a:r>
        </a:p>
      </dsp:txBody>
      <dsp:txXfrm>
        <a:off x="2490938" y="2454036"/>
        <a:ext cx="1355381" cy="903587"/>
      </dsp:txXfrm>
    </dsp:sp>
    <dsp:sp modelId="{D4D50E8B-B1D3-4EBD-BC83-26FA6498448F}">
      <dsp:nvSpPr>
        <dsp:cNvPr id="0" name=""/>
        <dsp:cNvSpPr/>
      </dsp:nvSpPr>
      <dsp:spPr>
        <a:xfrm>
          <a:off x="4072216"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Design</a:t>
          </a:r>
        </a:p>
      </dsp:txBody>
      <dsp:txXfrm>
        <a:off x="4524010" y="2454036"/>
        <a:ext cx="1355381" cy="903587"/>
      </dsp:txXfrm>
    </dsp:sp>
    <dsp:sp modelId="{71213061-FC20-4328-A8E1-8A53D57363B8}">
      <dsp:nvSpPr>
        <dsp:cNvPr id="0" name=""/>
        <dsp:cNvSpPr/>
      </dsp:nvSpPr>
      <dsp:spPr>
        <a:xfrm>
          <a:off x="6105288"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Automate</a:t>
          </a:r>
        </a:p>
      </dsp:txBody>
      <dsp:txXfrm>
        <a:off x="6557082" y="2454036"/>
        <a:ext cx="1355381" cy="903587"/>
      </dsp:txXfrm>
    </dsp:sp>
    <dsp:sp modelId="{3C9F7D30-B3D7-48F0-B8EE-0C3E9EEB1F3B}">
      <dsp:nvSpPr>
        <dsp:cNvPr id="0" name=""/>
        <dsp:cNvSpPr/>
      </dsp:nvSpPr>
      <dsp:spPr>
        <a:xfrm>
          <a:off x="8138360"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Implement</a:t>
          </a:r>
        </a:p>
      </dsp:txBody>
      <dsp:txXfrm>
        <a:off x="8590154" y="2454036"/>
        <a:ext cx="1355381" cy="903587"/>
      </dsp:txXfrm>
    </dsp:sp>
    <dsp:sp modelId="{DC910367-7EEE-431C-9D15-1B71E8A8C492}">
      <dsp:nvSpPr>
        <dsp:cNvPr id="0" name=""/>
        <dsp:cNvSpPr/>
      </dsp:nvSpPr>
      <dsp:spPr>
        <a:xfrm>
          <a:off x="10171432"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Manage</a:t>
          </a:r>
        </a:p>
      </dsp:txBody>
      <dsp:txXfrm>
        <a:off x="10623226" y="2454036"/>
        <a:ext cx="1355381" cy="9035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ED3A2-B9F3-4214-96FF-A10DB835211E}">
      <dsp:nvSpPr>
        <dsp:cNvPr id="0" name=""/>
        <dsp:cNvSpPr/>
      </dsp:nvSpPr>
      <dsp:spPr>
        <a:xfrm>
          <a:off x="5938" y="1166022"/>
          <a:ext cx="1840902" cy="1628767"/>
        </a:xfrm>
        <a:prstGeom prst="roundRect">
          <a:avLst>
            <a:gd name="adj" fmla="val 10000"/>
          </a:avLst>
        </a:prstGeom>
        <a:solidFill>
          <a:schemeClr val="accent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rPr>
            <a:t>Pre-built Windows Core/Nano Image</a:t>
          </a:r>
        </a:p>
      </dsp:txBody>
      <dsp:txXfrm>
        <a:off x="53643" y="1213727"/>
        <a:ext cx="1745492" cy="1533357"/>
      </dsp:txXfrm>
    </dsp:sp>
    <dsp:sp modelId="{9C8C2714-A77B-487F-AB6C-4F32AD326263}">
      <dsp:nvSpPr>
        <dsp:cNvPr id="0" name=""/>
        <dsp:cNvSpPr/>
      </dsp:nvSpPr>
      <dsp:spPr>
        <a:xfrm>
          <a:off x="2030931" y="1752134"/>
          <a:ext cx="390271" cy="45654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030931" y="1843443"/>
        <a:ext cx="273190" cy="273925"/>
      </dsp:txXfrm>
    </dsp:sp>
    <dsp:sp modelId="{E260E6FF-AF29-43BD-9D3E-DE8E64BAFEDA}">
      <dsp:nvSpPr>
        <dsp:cNvPr id="0" name=""/>
        <dsp:cNvSpPr/>
      </dsp:nvSpPr>
      <dsp:spPr>
        <a:xfrm>
          <a:off x="2583202" y="1166022"/>
          <a:ext cx="1840902" cy="1628767"/>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rPr>
            <a:t>Create Container</a:t>
          </a:r>
        </a:p>
      </dsp:txBody>
      <dsp:txXfrm>
        <a:off x="2630907" y="1213727"/>
        <a:ext cx="1745492" cy="1533357"/>
      </dsp:txXfrm>
    </dsp:sp>
    <dsp:sp modelId="{BA09627F-F941-43C3-997C-37E5C854DB09}">
      <dsp:nvSpPr>
        <dsp:cNvPr id="0" name=""/>
        <dsp:cNvSpPr/>
      </dsp:nvSpPr>
      <dsp:spPr>
        <a:xfrm>
          <a:off x="4608195" y="1752134"/>
          <a:ext cx="390271" cy="45654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608195" y="1843443"/>
        <a:ext cx="273190" cy="273925"/>
      </dsp:txXfrm>
    </dsp:sp>
    <dsp:sp modelId="{99CA3551-C713-4723-BA73-BBB897945540}">
      <dsp:nvSpPr>
        <dsp:cNvPr id="0" name=""/>
        <dsp:cNvSpPr/>
      </dsp:nvSpPr>
      <dsp:spPr>
        <a:xfrm>
          <a:off x="5160466" y="1166022"/>
          <a:ext cx="1840902" cy="1628767"/>
        </a:xfrm>
        <a:prstGeom prst="roundRect">
          <a:avLst>
            <a:gd name="adj" fmla="val 10000"/>
          </a:avLst>
        </a:prstGeom>
        <a:solidFill>
          <a:schemeClr val="accent4">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rPr>
            <a:t>Customize Container</a:t>
          </a:r>
        </a:p>
      </dsp:txBody>
      <dsp:txXfrm>
        <a:off x="5208171" y="1213727"/>
        <a:ext cx="1745492" cy="1533357"/>
      </dsp:txXfrm>
    </dsp:sp>
    <dsp:sp modelId="{CD6F9101-29C0-426F-BB43-0965166DC7DD}">
      <dsp:nvSpPr>
        <dsp:cNvPr id="0" name=""/>
        <dsp:cNvSpPr/>
      </dsp:nvSpPr>
      <dsp:spPr>
        <a:xfrm>
          <a:off x="7185459" y="1752134"/>
          <a:ext cx="390271" cy="45654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7185459" y="1843443"/>
        <a:ext cx="273190" cy="273925"/>
      </dsp:txXfrm>
    </dsp:sp>
    <dsp:sp modelId="{DB7869A7-4F04-4D4B-AFB0-1297D812F72E}">
      <dsp:nvSpPr>
        <dsp:cNvPr id="0" name=""/>
        <dsp:cNvSpPr/>
      </dsp:nvSpPr>
      <dsp:spPr>
        <a:xfrm>
          <a:off x="7737730" y="1166022"/>
          <a:ext cx="1840902" cy="1628767"/>
        </a:xfrm>
        <a:prstGeom prst="roundRect">
          <a:avLst>
            <a:gd name="adj" fmla="val 10000"/>
          </a:avLst>
        </a:prstGeom>
        <a:solidFill>
          <a:schemeClr val="accent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rPr>
            <a:t>Create Customized Image</a:t>
          </a:r>
        </a:p>
      </dsp:txBody>
      <dsp:txXfrm>
        <a:off x="7785435" y="1213727"/>
        <a:ext cx="1745492" cy="1533357"/>
      </dsp:txXfrm>
    </dsp:sp>
    <dsp:sp modelId="{A53F1CC8-E53D-417A-B219-6BE94F3246AE}">
      <dsp:nvSpPr>
        <dsp:cNvPr id="0" name=""/>
        <dsp:cNvSpPr/>
      </dsp:nvSpPr>
      <dsp:spPr>
        <a:xfrm>
          <a:off x="9762723" y="1752134"/>
          <a:ext cx="390271" cy="45654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9762723" y="1843443"/>
        <a:ext cx="273190" cy="273925"/>
      </dsp:txXfrm>
    </dsp:sp>
    <dsp:sp modelId="{9E0E0EDC-9202-4B51-9122-944AF0FBBFD1}">
      <dsp:nvSpPr>
        <dsp:cNvPr id="0" name=""/>
        <dsp:cNvSpPr/>
      </dsp:nvSpPr>
      <dsp:spPr>
        <a:xfrm>
          <a:off x="10314994" y="1166022"/>
          <a:ext cx="1840902" cy="1628767"/>
        </a:xfrm>
        <a:prstGeom prst="roundRect">
          <a:avLst>
            <a:gd name="adj" fmla="val 10000"/>
          </a:avLst>
        </a:prstGeom>
        <a:solidFill>
          <a:schemeClr val="accent6">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rPr>
            <a:t>Create N Containers using Customized Image</a:t>
          </a:r>
        </a:p>
      </dsp:txBody>
      <dsp:txXfrm>
        <a:off x="10362699" y="1213727"/>
        <a:ext cx="1745492" cy="15333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B3881-622D-45E3-930F-03B85CBC1AA1}">
      <dsp:nvSpPr>
        <dsp:cNvPr id="0" name=""/>
        <dsp:cNvSpPr/>
      </dsp:nvSpPr>
      <dsp:spPr>
        <a:xfrm>
          <a:off x="621823" y="0"/>
          <a:ext cx="7047335" cy="444006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8083A5-BDE0-4322-94E1-F0D942E74915}">
      <dsp:nvSpPr>
        <dsp:cNvPr id="0" name=""/>
        <dsp:cNvSpPr/>
      </dsp:nvSpPr>
      <dsp:spPr>
        <a:xfrm>
          <a:off x="1557089" y="1332017"/>
          <a:ext cx="2487294" cy="177602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Discover</a:t>
          </a:r>
        </a:p>
        <a:p>
          <a:pPr marL="114300" lvl="1" indent="-114300" algn="l" defTabSz="533400">
            <a:lnSpc>
              <a:spcPct val="90000"/>
            </a:lnSpc>
            <a:spcBef>
              <a:spcPct val="0"/>
            </a:spcBef>
            <a:spcAft>
              <a:spcPct val="15000"/>
            </a:spcAft>
            <a:buChar char="••"/>
          </a:pPr>
          <a:r>
            <a:rPr lang="en-US" sz="1200" kern="1200" dirty="0"/>
            <a:t>Find Installed Programs</a:t>
          </a:r>
        </a:p>
        <a:p>
          <a:pPr marL="114300" lvl="1" indent="-114300" algn="l" defTabSz="533400">
            <a:lnSpc>
              <a:spcPct val="90000"/>
            </a:lnSpc>
            <a:spcBef>
              <a:spcPct val="0"/>
            </a:spcBef>
            <a:spcAft>
              <a:spcPct val="15000"/>
            </a:spcAft>
            <a:buChar char="••"/>
          </a:pPr>
          <a:r>
            <a:rPr lang="en-US" sz="1200" kern="1200" dirty="0"/>
            <a:t>Show Roles &amp; Features</a:t>
          </a:r>
        </a:p>
        <a:p>
          <a:pPr marL="114300" lvl="1" indent="-114300" algn="l" defTabSz="533400">
            <a:lnSpc>
              <a:spcPct val="90000"/>
            </a:lnSpc>
            <a:spcBef>
              <a:spcPct val="0"/>
            </a:spcBef>
            <a:spcAft>
              <a:spcPct val="15000"/>
            </a:spcAft>
            <a:buChar char="••"/>
          </a:pPr>
          <a:r>
            <a:rPr lang="en-US" sz="1200" kern="1200" dirty="0"/>
            <a:t>IIS Sites &amp; Configurations</a:t>
          </a:r>
        </a:p>
        <a:p>
          <a:pPr marL="114300" lvl="1" indent="-114300" algn="l" defTabSz="533400">
            <a:lnSpc>
              <a:spcPct val="90000"/>
            </a:lnSpc>
            <a:spcBef>
              <a:spcPct val="0"/>
            </a:spcBef>
            <a:spcAft>
              <a:spcPct val="15000"/>
            </a:spcAft>
            <a:buChar char="••"/>
          </a:pPr>
          <a:r>
            <a:rPr lang="en-US" sz="1200" kern="1200" dirty="0"/>
            <a:t>Common applications</a:t>
          </a:r>
        </a:p>
        <a:p>
          <a:pPr marL="228600" lvl="2" indent="-114300" algn="l" defTabSz="533400">
            <a:lnSpc>
              <a:spcPct val="90000"/>
            </a:lnSpc>
            <a:spcBef>
              <a:spcPct val="0"/>
            </a:spcBef>
            <a:spcAft>
              <a:spcPct val="15000"/>
            </a:spcAft>
            <a:buChar char="••"/>
          </a:pPr>
          <a:r>
            <a:rPr lang="en-US" sz="1200" kern="1200" dirty="0"/>
            <a:t>SQL, Apache</a:t>
          </a:r>
        </a:p>
      </dsp:txBody>
      <dsp:txXfrm>
        <a:off x="1643787" y="1418715"/>
        <a:ext cx="2313898" cy="1602628"/>
      </dsp:txXfrm>
    </dsp:sp>
    <dsp:sp modelId="{EEF6665C-4B86-4BF3-A9E1-F2961FEAAEA8}">
      <dsp:nvSpPr>
        <dsp:cNvPr id="0" name=""/>
        <dsp:cNvSpPr/>
      </dsp:nvSpPr>
      <dsp:spPr>
        <a:xfrm>
          <a:off x="4246598" y="1332017"/>
          <a:ext cx="2487294" cy="177602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Generate</a:t>
          </a:r>
        </a:p>
        <a:p>
          <a:pPr marL="114300" lvl="1" indent="-114300" algn="l" defTabSz="533400">
            <a:lnSpc>
              <a:spcPct val="90000"/>
            </a:lnSpc>
            <a:spcBef>
              <a:spcPct val="0"/>
            </a:spcBef>
            <a:spcAft>
              <a:spcPct val="15000"/>
            </a:spcAft>
            <a:buChar char="••"/>
          </a:pPr>
          <a:r>
            <a:rPr lang="en-US" sz="1200" kern="1200" dirty="0" err="1"/>
            <a:t>Dockerfile</a:t>
          </a:r>
          <a:endParaRPr lang="en-US" sz="1200" kern="1200" dirty="0"/>
        </a:p>
      </dsp:txBody>
      <dsp:txXfrm>
        <a:off x="4333296" y="1418715"/>
        <a:ext cx="2313898" cy="160262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2016-10-13 11:55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2016-10-13 11:55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ft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uses public cloud?</a:t>
            </a:r>
            <a:endParaRPr lang="en-US" dirty="0"/>
          </a:p>
        </p:txBody>
      </p:sp>
    </p:spTree>
    <p:extLst>
      <p:ext uri="{BB962C8B-B14F-4D97-AF65-F5344CB8AC3E}">
        <p14:creationId xmlns:p14="http://schemas.microsoft.com/office/powerpoint/2010/main" val="3970227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50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855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304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mode = processes</a:t>
            </a:r>
          </a:p>
          <a:p>
            <a:r>
              <a:rPr lang="en-US" dirty="0" smtClean="0"/>
              <a:t>Kernel mode = drivers</a:t>
            </a:r>
            <a:endParaRPr lang="en-US" dirty="0"/>
          </a:p>
        </p:txBody>
      </p:sp>
    </p:spTree>
    <p:extLst>
      <p:ext uri="{BB962C8B-B14F-4D97-AF65-F5344CB8AC3E}">
        <p14:creationId xmlns:p14="http://schemas.microsoft.com/office/powerpoint/2010/main" val="175700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a:t>
            </a:r>
            <a:r>
              <a:rPr lang="en-US" baseline="0" dirty="0" smtClean="0"/>
              <a:t> processes – Why? So the container has it’s own properties – own user accounts, UI, etc. We don’t want it to know about the base accounts, etc.</a:t>
            </a:r>
            <a:endParaRPr lang="en-US" dirty="0"/>
          </a:p>
        </p:txBody>
      </p:sp>
    </p:spTree>
    <p:extLst>
      <p:ext uri="{BB962C8B-B14F-4D97-AF65-F5344CB8AC3E}">
        <p14:creationId xmlns:p14="http://schemas.microsoft.com/office/powerpoint/2010/main" val="2175464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built. Not managed by VMM – process only.</a:t>
            </a:r>
          </a:p>
          <a:p>
            <a:r>
              <a:rPr lang="en-US" dirty="0" smtClean="0"/>
              <a:t>Reason = so we could take shortcuts – clones, shared memory, shared boot from SMB</a:t>
            </a:r>
            <a:r>
              <a:rPr lang="en-US" baseline="0" dirty="0" smtClean="0"/>
              <a:t>, etc.</a:t>
            </a:r>
            <a:endParaRPr lang="en-US" dirty="0"/>
          </a:p>
        </p:txBody>
      </p:sp>
    </p:spTree>
    <p:extLst>
      <p:ext uri="{BB962C8B-B14F-4D97-AF65-F5344CB8AC3E}">
        <p14:creationId xmlns:p14="http://schemas.microsoft.com/office/powerpoint/2010/main" val="3831108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45038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907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smaller additional container? Shared memory and processes.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8641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4258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1450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241809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7799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2798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58437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426214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3214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644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2016-10-13 11:55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625701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2016-10-13 11:55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0841995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1329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510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2016-10-13</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629567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28150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1997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Tree>
    <p:extLst>
      <p:ext uri="{BB962C8B-B14F-4D97-AF65-F5344CB8AC3E}">
        <p14:creationId xmlns:p14="http://schemas.microsoft.com/office/powerpoint/2010/main" val="35388164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38090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109306" lvl="1" indent="0">
              <a:buNone/>
            </a:pPr>
            <a:endParaRPr lang="en-US" dirty="0"/>
          </a:p>
        </p:txBody>
      </p:sp>
    </p:spTree>
    <p:extLst>
      <p:ext uri="{BB962C8B-B14F-4D97-AF65-F5344CB8AC3E}">
        <p14:creationId xmlns:p14="http://schemas.microsoft.com/office/powerpoint/2010/main" val="191162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a:t>
            </a:r>
            <a:r>
              <a:rPr lang="en-US" baseline="0" dirty="0" smtClean="0"/>
              <a:t> physical server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6529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9661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0573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200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00067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 power of containers is portability, not ability to carve up OS space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2016-10-13 11:55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1548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7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49"/>
            <a:ext cx="11887200" cy="2294898"/>
          </a:xfrm>
        </p:spPr>
        <p:txBody>
          <a:bodyPr>
            <a:spAutoFit/>
          </a:bodyPr>
          <a:lstStyle>
            <a:lvl1pPr marL="0" indent="0">
              <a:buClr>
                <a:schemeClr val="bg1"/>
              </a:buClr>
              <a:buFontTx/>
              <a:buNone/>
              <a:defRPr>
                <a:solidFill>
                  <a:srgbClr val="0072C6"/>
                </a:solidFill>
              </a:defRPr>
            </a:lvl1pPr>
            <a:lvl2pPr marL="583554" indent="-241033">
              <a:buClr>
                <a:schemeClr val="bg1"/>
              </a:buClr>
              <a:buFont typeface="Symbol" panose="05050102010706020507" pitchFamily="18" charset="2"/>
              <a:buChar char="-"/>
              <a:defRPr/>
            </a:lvl2pPr>
            <a:lvl3pPr marL="799216" indent="-228347">
              <a:buClr>
                <a:schemeClr val="bg1"/>
              </a:buClr>
              <a:buFont typeface="Segoe UI" panose="020B0502040204020203" pitchFamily="34" charset="0"/>
              <a:buChar char="&gt;"/>
              <a:defRPr sz="2397"/>
            </a:lvl3pPr>
            <a:lvl4pPr marL="1027562" indent="-228347">
              <a:buClr>
                <a:schemeClr val="bg1"/>
              </a:buClr>
              <a:buFont typeface="Segoe UI" panose="020B0502040204020203" pitchFamily="34" charset="0"/>
              <a:buChar char="-"/>
              <a:defRPr sz="1998"/>
            </a:lvl4pPr>
            <a:lvl5pPr marL="1255909" indent="-228347">
              <a:buClr>
                <a:schemeClr val="bg1"/>
              </a:buClr>
              <a:buFont typeface="Arial" panose="020B0604020202020204" pitchFamily="34" charset="0"/>
              <a:buChar char="•"/>
              <a:defRPr sz="19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12315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amp; Non-bulleted tex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4853" y="1508579"/>
            <a:ext cx="4571622" cy="5485946"/>
          </a:xfrm>
          <a:prstGeom prst="rect">
            <a:avLst/>
          </a:prstGeom>
        </p:spPr>
      </p:pic>
      <p:sp>
        <p:nvSpPr>
          <p:cNvPr id="2" name="Title 1"/>
          <p:cNvSpPr>
            <a:spLocks noGrp="1"/>
          </p:cNvSpPr>
          <p:nvPr>
            <p:ph type="title"/>
          </p:nvPr>
        </p:nvSpPr>
        <p:spPr>
          <a:xfrm>
            <a:off x="274639" y="295274"/>
            <a:ext cx="1121172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49"/>
            <a:ext cx="10572902" cy="462427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805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9"/>
            <a:ext cx="12436472" cy="6986562"/>
          </a:xfrm>
          <a:prstGeom prst="rect">
            <a:avLst/>
          </a:prstGeom>
        </p:spPr>
      </p:pic>
      <p:sp>
        <p:nvSpPr>
          <p:cNvPr id="5" name="Text Placeholder 4"/>
          <p:cNvSpPr>
            <a:spLocks noGrp="1"/>
          </p:cNvSpPr>
          <p:nvPr>
            <p:ph type="body" sz="quarter" idx="12" hasCustomPrompt="1"/>
          </p:nvPr>
        </p:nvSpPr>
        <p:spPr>
          <a:xfrm>
            <a:off x="276540" y="3040593"/>
            <a:ext cx="6399213" cy="1828800"/>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6540" y="1211263"/>
            <a:ext cx="7315135"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79425"/>
            <a:ext cx="2010227" cy="430619"/>
          </a:xfrm>
          <a:prstGeom prst="rect">
            <a:avLst/>
          </a:prstGeom>
        </p:spPr>
      </p:pic>
    </p:spTree>
    <p:extLst>
      <p:ext uri="{BB962C8B-B14F-4D97-AF65-F5344CB8AC3E}">
        <p14:creationId xmlns:p14="http://schemas.microsoft.com/office/powerpoint/2010/main" val="697339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39064842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cxnSp>
        <p:nvCxnSpPr>
          <p:cNvPr id="17" name="Straight Connector 16"/>
          <p:cNvCxnSpPr/>
          <p:nvPr userDrawn="1"/>
        </p:nvCxnSpPr>
        <p:spPr>
          <a:xfrm flipV="1">
            <a:off x="241183" y="6312097"/>
            <a:ext cx="11920654" cy="4565"/>
          </a:xfrm>
          <a:prstGeom prst="line">
            <a:avLst/>
          </a:prstGeom>
          <a:noFill/>
          <a:ln w="19050" cap="flat" cmpd="sng" algn="ctr">
            <a:solidFill>
              <a:srgbClr val="70AD47"/>
            </a:solidFill>
            <a:prstDash val="solid"/>
            <a:miter lim="800000"/>
          </a:ln>
          <a:effectLst/>
        </p:spPr>
      </p:cxnSp>
      <p:pic>
        <p:nvPicPr>
          <p:cNvPr id="18" name="Picture 17"/>
          <p:cNvPicPr>
            <a:picLocks noChangeAspect="1"/>
          </p:cNvPicPr>
          <p:nvPr userDrawn="1"/>
        </p:nvPicPr>
        <p:blipFill>
          <a:blip r:embed="rId28"/>
          <a:stretch>
            <a:fillRect/>
          </a:stretch>
        </p:blipFill>
        <p:spPr>
          <a:xfrm>
            <a:off x="122664" y="6392862"/>
            <a:ext cx="1028708" cy="547692"/>
          </a:xfrm>
          <a:prstGeom prst="rect">
            <a:avLst/>
          </a:prstGeom>
        </p:spPr>
      </p:pic>
      <p:sp>
        <p:nvSpPr>
          <p:cNvPr id="5" name="TextBox 4"/>
          <p:cNvSpPr txBox="1"/>
          <p:nvPr userDrawn="1"/>
        </p:nvSpPr>
        <p:spPr>
          <a:xfrm>
            <a:off x="10340299" y="6381497"/>
            <a:ext cx="1973938" cy="544765"/>
          </a:xfrm>
          <a:prstGeom prst="rect">
            <a:avLst/>
          </a:prstGeom>
          <a:noFill/>
        </p:spPr>
        <p:txBody>
          <a:bodyPr wrap="none" lIns="182880" tIns="146304" rIns="182880" bIns="146304" rtlCol="0">
            <a:spAutoFit/>
          </a:bodyPr>
          <a:lstStyle/>
          <a:p>
            <a:pPr>
              <a:lnSpc>
                <a:spcPct val="90000"/>
              </a:lnSpc>
              <a:spcAft>
                <a:spcPts val="600"/>
              </a:spcAft>
            </a:pPr>
            <a:r>
              <a:rPr lang="en-US" sz="1800" dirty="0" smtClean="0">
                <a:gradFill>
                  <a:gsLst>
                    <a:gs pos="2917">
                      <a:schemeClr val="tx1"/>
                    </a:gs>
                    <a:gs pos="30000">
                      <a:schemeClr val="tx1"/>
                    </a:gs>
                  </a:gsLst>
                  <a:lin ang="5400000" scaled="0"/>
                </a:gradFill>
                <a:latin typeface="+mj-lt"/>
              </a:rPr>
              <a:t>@</a:t>
            </a:r>
            <a:r>
              <a:rPr lang="en-US" sz="1800" dirty="0" err="1" smtClean="0">
                <a:gradFill>
                  <a:gsLst>
                    <a:gs pos="2917">
                      <a:schemeClr val="tx1"/>
                    </a:gs>
                    <a:gs pos="30000">
                      <a:schemeClr val="tx1"/>
                    </a:gs>
                  </a:gsLst>
                  <a:lin ang="5400000" scaled="0"/>
                </a:gradFill>
                <a:latin typeface="+mj-lt"/>
              </a:rPr>
              <a:t>nelmedia</a:t>
            </a:r>
            <a:r>
              <a:rPr lang="en-US" sz="1800" dirty="0" smtClean="0">
                <a:gradFill>
                  <a:gsLst>
                    <a:gs pos="2917">
                      <a:schemeClr val="tx1"/>
                    </a:gs>
                    <a:gs pos="30000">
                      <a:schemeClr val="tx1"/>
                    </a:gs>
                  </a:gsLst>
                  <a:lin ang="5400000" scaled="0"/>
                </a:gradFill>
                <a:latin typeface="+mj-lt"/>
              </a:rPr>
              <a:t> 2016</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365" r:id="rId17"/>
    <p:sldLayoutId id="2147484257" r:id="rId18"/>
    <p:sldLayoutId id="2147484258" r:id="rId19"/>
    <p:sldLayoutId id="2147484260" r:id="rId20"/>
    <p:sldLayoutId id="2147484299" r:id="rId21"/>
    <p:sldLayoutId id="2147484263" r:id="rId22"/>
    <p:sldLayoutId id="2147484435" r:id="rId23"/>
    <p:sldLayoutId id="2147484436" r:id="rId24"/>
    <p:sldLayoutId id="2147484437" r:id="rId25"/>
    <p:sldLayoutId id="2147484438" r:id="rId26"/>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2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docker/distribution" TargetMode="External"/><Relationship Id="rId2" Type="http://schemas.openxmlformats.org/officeDocument/2006/relationships/hyperlink" Target="https://docs.docker.com/registry"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5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4.xml"/><Relationship Id="rId4" Type="http://schemas.openxmlformats.org/officeDocument/2006/relationships/image" Target="../media/image4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hyperlink" Target="http://github.com/microsoft/Docker-PowerShell" TargetMode="Externa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3841052"/>
          </a:xfrm>
        </p:spPr>
        <p:txBody>
          <a:bodyPr/>
          <a:lstStyle/>
          <a:p>
            <a:r>
              <a:rPr lang="en-US" dirty="0"/>
              <a:t>Microsoft *Application Containers for Geeks</a:t>
            </a:r>
          </a:p>
        </p:txBody>
      </p:sp>
      <p:pic>
        <p:nvPicPr>
          <p:cNvPr id="4" name="Picture Placeholder 3"/>
          <p:cNvPicPr>
            <a:picLocks noGrp="1" noChangeAspect="1"/>
          </p:cNvPicPr>
          <p:nvPr>
            <p:ph type="pic" sz="quarter" idx="10"/>
          </p:nvPr>
        </p:nvPicPr>
        <p:blipFill>
          <a:blip r:embed="rId2"/>
          <a:srcRect l="11223" r="11223"/>
          <a:stretch>
            <a:fillRect/>
          </a:stretch>
        </p:blipFill>
        <p:spPr>
          <a:xfrm>
            <a:off x="6219825" y="0"/>
            <a:ext cx="6216650" cy="6011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5048953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1" y="0"/>
            <a:ext cx="12440886" cy="6992045"/>
          </a:xfrm>
          <a:prstGeom prst="rect">
            <a:avLst/>
          </a:prstGeom>
        </p:spPr>
      </p:pic>
      <p:pic>
        <p:nvPicPr>
          <p:cNvPr id="3" name="Picture 2"/>
          <p:cNvPicPr>
            <a:picLocks noChangeAspect="1"/>
          </p:cNvPicPr>
          <p:nvPr/>
        </p:nvPicPr>
        <p:blipFill>
          <a:blip r:embed="rId3"/>
          <a:stretch>
            <a:fillRect/>
          </a:stretch>
        </p:blipFill>
        <p:spPr>
          <a:xfrm rot="961897">
            <a:off x="8686398" y="170061"/>
            <a:ext cx="2709971" cy="2252663"/>
          </a:xfrm>
          <a:prstGeom prst="rect">
            <a:avLst/>
          </a:prstGeom>
        </p:spPr>
      </p:pic>
      <p:sp>
        <p:nvSpPr>
          <p:cNvPr id="4" name="TextBox 3"/>
          <p:cNvSpPr txBox="1"/>
          <p:nvPr/>
        </p:nvSpPr>
        <p:spPr>
          <a:xfrm>
            <a:off x="6599237" y="982460"/>
            <a:ext cx="25830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Now on GitHub!</a:t>
            </a:r>
          </a:p>
        </p:txBody>
      </p:sp>
      <p:pic>
        <p:nvPicPr>
          <p:cNvPr id="5" name="Picture 4"/>
          <p:cNvPicPr>
            <a:picLocks noChangeAspect="1"/>
          </p:cNvPicPr>
          <p:nvPr/>
        </p:nvPicPr>
        <p:blipFill>
          <a:blip r:embed="rId4"/>
          <a:stretch>
            <a:fillRect/>
          </a:stretch>
        </p:blipFill>
        <p:spPr>
          <a:xfrm>
            <a:off x="1493837" y="4310113"/>
            <a:ext cx="2108098" cy="2108098"/>
          </a:xfrm>
          <a:prstGeom prst="rect">
            <a:avLst/>
          </a:prstGeom>
        </p:spPr>
      </p:pic>
      <p:pic>
        <p:nvPicPr>
          <p:cNvPr id="6" name="Picture 5"/>
          <p:cNvPicPr>
            <a:picLocks noChangeAspect="1"/>
          </p:cNvPicPr>
          <p:nvPr/>
        </p:nvPicPr>
        <p:blipFill>
          <a:blip r:embed="rId5"/>
          <a:stretch>
            <a:fillRect/>
          </a:stretch>
        </p:blipFill>
        <p:spPr>
          <a:xfrm>
            <a:off x="8429250" y="3878262"/>
            <a:ext cx="2971800" cy="2971800"/>
          </a:xfrm>
          <a:prstGeom prst="rect">
            <a:avLst/>
          </a:prstGeom>
        </p:spPr>
      </p:pic>
      <p:pic>
        <p:nvPicPr>
          <p:cNvPr id="8" name="Picture 7" descr="Docker logo shaped sticker | Unixsticker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037" y="-617538"/>
            <a:ext cx="3820417" cy="3820417"/>
          </a:xfrm>
          <a:prstGeom prst="rect">
            <a:avLst/>
          </a:prstGeom>
        </p:spPr>
      </p:pic>
    </p:spTree>
    <p:extLst>
      <p:ext uri="{BB962C8B-B14F-4D97-AF65-F5344CB8AC3E}">
        <p14:creationId xmlns:p14="http://schemas.microsoft.com/office/powerpoint/2010/main" val="263713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075236"/>
          </a:xfrm>
        </p:spPr>
        <p:txBody>
          <a:bodyPr/>
          <a:lstStyle/>
          <a:p>
            <a:r>
              <a:rPr lang="pt-BR" sz="2800" dirty="0"/>
              <a:t>Visualize available images</a:t>
            </a:r>
            <a:endParaRPr lang="pt-BR" sz="1600" dirty="0"/>
          </a:p>
          <a:p>
            <a:pPr lvl="1"/>
            <a:r>
              <a:rPr lang="pt-BR" sz="1600" dirty="0"/>
              <a:t>Docker images</a:t>
            </a:r>
          </a:p>
          <a:p>
            <a:r>
              <a:rPr lang="pt-BR" sz="3200" dirty="0"/>
              <a:t>Vsualize image dependency</a:t>
            </a:r>
          </a:p>
          <a:p>
            <a:pPr lvl="1"/>
            <a:r>
              <a:rPr lang="pt-BR" sz="1600" dirty="0"/>
              <a:t>Docker history name_image</a:t>
            </a:r>
          </a:p>
          <a:p>
            <a:r>
              <a:rPr lang="pt-BR" sz="2800" dirty="0"/>
              <a:t>Deploy new container based on image</a:t>
            </a:r>
          </a:p>
          <a:p>
            <a:pPr lvl="1"/>
            <a:r>
              <a:rPr lang="pt-BR" sz="1600" dirty="0"/>
              <a:t>docker run -d -p 80:80 iis-dockerfile ping -t localhost</a:t>
            </a:r>
          </a:p>
          <a:p>
            <a:r>
              <a:rPr lang="pt-BR" sz="2800" dirty="0"/>
              <a:t>Test: verify the host IP and open browser in another machine using this IP</a:t>
            </a:r>
          </a:p>
          <a:p>
            <a:r>
              <a:rPr lang="pt-BR" sz="2800" dirty="0"/>
              <a:t>Verify the name of the container in execution</a:t>
            </a:r>
          </a:p>
          <a:p>
            <a:pPr lvl="1"/>
            <a:r>
              <a:rPr lang="pt-BR" sz="1600" dirty="0"/>
              <a:t>Docker ps</a:t>
            </a:r>
          </a:p>
          <a:p>
            <a:r>
              <a:rPr lang="pt-BR" sz="2800" dirty="0"/>
              <a:t>Remove container (rm)</a:t>
            </a:r>
          </a:p>
          <a:p>
            <a:pPr lvl="1"/>
            <a:r>
              <a:rPr lang="pt-BR" sz="1600" dirty="0"/>
              <a:t>Docker rm –f nome_container</a:t>
            </a:r>
          </a:p>
          <a:p>
            <a:r>
              <a:rPr lang="pt-BR" sz="2800" dirty="0"/>
              <a:t>Extra: remove image (rmi)</a:t>
            </a:r>
          </a:p>
          <a:p>
            <a:pPr lvl="1"/>
            <a:r>
              <a:rPr lang="pt-BR" sz="1400" dirty="0"/>
              <a:t>Docker rmi –f id_do_container</a:t>
            </a:r>
          </a:p>
        </p:txBody>
      </p:sp>
      <p:sp>
        <p:nvSpPr>
          <p:cNvPr id="3" name="Title 2"/>
          <p:cNvSpPr>
            <a:spLocks noGrp="1"/>
          </p:cNvSpPr>
          <p:nvPr>
            <p:ph type="title"/>
          </p:nvPr>
        </p:nvSpPr>
        <p:spPr/>
        <p:txBody>
          <a:bodyPr/>
          <a:lstStyle/>
          <a:p>
            <a:r>
              <a:rPr lang="pt-BR" dirty="0"/>
              <a:t>Creating images via Dockerfile (cont...)</a:t>
            </a:r>
            <a:endParaRPr lang="en-US" dirty="0"/>
          </a:p>
        </p:txBody>
      </p:sp>
    </p:spTree>
    <p:extLst>
      <p:ext uri="{BB962C8B-B14F-4D97-AF65-F5344CB8AC3E}">
        <p14:creationId xmlns:p14="http://schemas.microsoft.com/office/powerpoint/2010/main" val="72879161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Installing images via Docker Hub</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Lab 2</a:t>
            </a:r>
            <a:endParaRPr lang="en-US" dirty="0">
              <a:solidFill>
                <a:schemeClr val="bg1"/>
              </a:solidFill>
            </a:endParaRPr>
          </a:p>
        </p:txBody>
      </p:sp>
    </p:spTree>
    <p:extLst>
      <p:ext uri="{BB962C8B-B14F-4D97-AF65-F5344CB8AC3E}">
        <p14:creationId xmlns:p14="http://schemas.microsoft.com/office/powerpoint/2010/main" val="2308122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058862"/>
            <a:ext cx="11887200" cy="5312223"/>
          </a:xfrm>
        </p:spPr>
        <p:txBody>
          <a:bodyPr/>
          <a:lstStyle/>
          <a:p>
            <a:pPr marL="742950" indent="-742950">
              <a:buFont typeface="+mj-lt"/>
              <a:buAutoNum type="arabicPeriod"/>
            </a:pPr>
            <a:r>
              <a:rPr lang="pt-BR" sz="3600" dirty="0"/>
              <a:t>Open PowerShell in administrative mode and list available images</a:t>
            </a:r>
          </a:p>
          <a:p>
            <a:pPr marL="800100" lvl="1" indent="-457200">
              <a:buFont typeface="+mj-lt"/>
              <a:buAutoNum type="arabicPeriod"/>
            </a:pPr>
            <a:r>
              <a:rPr lang="pt-BR" sz="2000" dirty="0"/>
              <a:t>Find-containerimage</a:t>
            </a:r>
          </a:p>
          <a:p>
            <a:pPr marL="742950" indent="-742950">
              <a:buFont typeface="+mj-lt"/>
              <a:buAutoNum type="arabicPeriod"/>
            </a:pPr>
            <a:r>
              <a:rPr lang="pt-BR" sz="3600" dirty="0"/>
              <a:t>List images from Docker Hub</a:t>
            </a:r>
          </a:p>
          <a:p>
            <a:pPr marL="800100" lvl="1" indent="-457200">
              <a:buFont typeface="+mj-lt"/>
              <a:buAutoNum type="arabicPeriod"/>
            </a:pPr>
            <a:r>
              <a:rPr lang="pt-BR" sz="2000" dirty="0"/>
              <a:t>Docker search *</a:t>
            </a:r>
          </a:p>
          <a:p>
            <a:pPr marL="742950" indent="-742950">
              <a:buFont typeface="+mj-lt"/>
              <a:buAutoNum type="arabicPeriod"/>
            </a:pPr>
            <a:r>
              <a:rPr lang="pt-BR" sz="3600" dirty="0"/>
              <a:t>Download image with Apache for Windows Server Core</a:t>
            </a:r>
          </a:p>
          <a:p>
            <a:pPr marL="800100" lvl="1" indent="-457200">
              <a:buFont typeface="+mj-lt"/>
              <a:buAutoNum type="arabicPeriod"/>
            </a:pPr>
            <a:r>
              <a:rPr lang="pt-BR" sz="2000" dirty="0"/>
              <a:t>Docker pull microsoft/sample-httpd:windowsservercore</a:t>
            </a:r>
          </a:p>
          <a:p>
            <a:pPr marL="742950" indent="-742950">
              <a:buFont typeface="+mj-lt"/>
              <a:buAutoNum type="arabicPeriod"/>
            </a:pPr>
            <a:r>
              <a:rPr lang="pt-BR" sz="3600" dirty="0"/>
              <a:t>Download image with Apache for Nano Server</a:t>
            </a:r>
          </a:p>
          <a:p>
            <a:pPr marL="800100" lvl="1" indent="-457200">
              <a:buFont typeface="+mj-lt"/>
              <a:buAutoNum type="arabicPeriod"/>
            </a:pPr>
            <a:r>
              <a:rPr lang="pt-BR" sz="2000" dirty="0"/>
              <a:t>Docker pull microsoft/sample-httpd:nanoserver</a:t>
            </a:r>
          </a:p>
          <a:p>
            <a:pPr marL="742950" indent="-742950">
              <a:buFont typeface="+mj-lt"/>
              <a:buAutoNum type="arabicPeriod"/>
            </a:pPr>
            <a:r>
              <a:rPr lang="pt-BR" sz="3600" dirty="0"/>
              <a:t>List local images</a:t>
            </a:r>
          </a:p>
          <a:p>
            <a:pPr marL="800100" lvl="1" indent="-457200">
              <a:buFont typeface="+mj-lt"/>
              <a:buAutoNum type="arabicPeriod"/>
            </a:pPr>
            <a:r>
              <a:rPr lang="pt-BR" sz="2000" dirty="0"/>
              <a:t>Docker images</a:t>
            </a:r>
          </a:p>
        </p:txBody>
      </p:sp>
      <p:sp>
        <p:nvSpPr>
          <p:cNvPr id="3" name="Title 2"/>
          <p:cNvSpPr>
            <a:spLocks noGrp="1"/>
          </p:cNvSpPr>
          <p:nvPr>
            <p:ph type="title"/>
          </p:nvPr>
        </p:nvSpPr>
        <p:spPr/>
        <p:txBody>
          <a:bodyPr/>
          <a:lstStyle/>
          <a:p>
            <a:r>
              <a:rPr lang="pt-BR" dirty="0"/>
              <a:t>Downloading images from Docker Hub</a:t>
            </a:r>
            <a:endParaRPr lang="en-US" dirty="0"/>
          </a:p>
        </p:txBody>
      </p:sp>
    </p:spTree>
    <p:extLst>
      <p:ext uri="{BB962C8B-B14F-4D97-AF65-F5344CB8AC3E}">
        <p14:creationId xmlns:p14="http://schemas.microsoft.com/office/powerpoint/2010/main" val="366676699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Using VM as container Host</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1256920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32495"/>
            <a:ext cx="11887200" cy="4222694"/>
          </a:xfrm>
        </p:spPr>
        <p:txBody>
          <a:bodyPr/>
          <a:lstStyle/>
          <a:p>
            <a:pPr marL="914400" indent="-914400">
              <a:buFont typeface="+mj-lt"/>
              <a:buAutoNum type="arabicPeriod"/>
            </a:pPr>
            <a:r>
              <a:rPr lang="pt-BR" sz="4800" dirty="0"/>
              <a:t>Install VM with Windows Server 2016 TP5 and shutdown</a:t>
            </a:r>
          </a:p>
          <a:p>
            <a:pPr marL="914400" indent="-914400">
              <a:buFont typeface="+mj-lt"/>
              <a:buAutoNum type="arabicPeriod"/>
            </a:pPr>
            <a:r>
              <a:rPr lang="pt-BR" sz="4800" dirty="0"/>
              <a:t>Execute the following commands (Host)</a:t>
            </a:r>
          </a:p>
          <a:p>
            <a:pPr marL="685800" lvl="1" indent="-342900">
              <a:buFont typeface="+mj-lt"/>
              <a:buAutoNum type="arabicPeriod"/>
            </a:pPr>
            <a:r>
              <a:rPr lang="pt-BR" sz="1400" dirty="0"/>
              <a:t>#Name of the VM</a:t>
            </a:r>
          </a:p>
          <a:p>
            <a:pPr marL="685800" lvl="1" indent="-342900">
              <a:buFont typeface="+mj-lt"/>
              <a:buAutoNum type="arabicPeriod"/>
            </a:pPr>
            <a:r>
              <a:rPr lang="pt-BR" sz="1400" dirty="0"/>
              <a:t>$vm = "&lt;virtual-machine&gt;"</a:t>
            </a:r>
          </a:p>
          <a:p>
            <a:pPr marL="685800" lvl="1" indent="-342900">
              <a:buFont typeface="+mj-lt"/>
              <a:buAutoNum type="arabicPeriod"/>
            </a:pPr>
            <a:r>
              <a:rPr lang="pt-BR" sz="1400" dirty="0"/>
              <a:t>#configure the virtual processor</a:t>
            </a:r>
          </a:p>
          <a:p>
            <a:pPr marL="685800" lvl="1" indent="-342900">
              <a:buFont typeface="+mj-lt"/>
              <a:buAutoNum type="arabicPeriod"/>
            </a:pPr>
            <a:r>
              <a:rPr lang="pt-BR" sz="1400" dirty="0"/>
              <a:t>Set-VMProcessor -VMName $vm -ExposeVirtualizationExtensions $true -Count 2</a:t>
            </a:r>
          </a:p>
          <a:p>
            <a:pPr marL="685800" lvl="1" indent="-342900">
              <a:buFont typeface="+mj-lt"/>
              <a:buAutoNum type="arabicPeriod"/>
            </a:pPr>
            <a:r>
              <a:rPr lang="pt-BR" sz="1400" dirty="0"/>
              <a:t>#disable dynamic memory</a:t>
            </a:r>
          </a:p>
          <a:p>
            <a:pPr marL="685800" lvl="1" indent="-342900">
              <a:buFont typeface="+mj-lt"/>
              <a:buAutoNum type="arabicPeriod"/>
            </a:pPr>
            <a:r>
              <a:rPr lang="pt-BR" sz="1400" dirty="0"/>
              <a:t>Set-VMMemory $vm -DynamicMemoryEnabled $false</a:t>
            </a:r>
          </a:p>
          <a:p>
            <a:pPr marL="685800" lvl="1" indent="-342900">
              <a:buFont typeface="+mj-lt"/>
              <a:buAutoNum type="arabicPeriod"/>
            </a:pPr>
            <a:r>
              <a:rPr lang="pt-BR" sz="1400" dirty="0"/>
              <a:t>#enable mac spoofing</a:t>
            </a:r>
          </a:p>
          <a:p>
            <a:pPr marL="685800" lvl="1" indent="-342900">
              <a:buFont typeface="+mj-lt"/>
              <a:buAutoNum type="arabicPeriod"/>
            </a:pPr>
            <a:r>
              <a:rPr lang="pt-BR" sz="1400" dirty="0"/>
              <a:t>Get-VMNetworkAdapter -VMName $vm | Set-VMNetworkAdapter -MacAddressSpoofing On</a:t>
            </a:r>
            <a:endParaRPr lang="pt-BR" sz="700" dirty="0"/>
          </a:p>
        </p:txBody>
      </p:sp>
      <p:sp>
        <p:nvSpPr>
          <p:cNvPr id="3" name="Title 2"/>
          <p:cNvSpPr>
            <a:spLocks noGrp="1"/>
          </p:cNvSpPr>
          <p:nvPr>
            <p:ph type="title"/>
          </p:nvPr>
        </p:nvSpPr>
        <p:spPr/>
        <p:txBody>
          <a:bodyPr/>
          <a:lstStyle/>
          <a:p>
            <a:r>
              <a:rPr lang="pt-BR" dirty="0"/>
              <a:t>Enable Hyper-V Container in Hyper-V  VM</a:t>
            </a:r>
            <a:endParaRPr lang="en-US" dirty="0"/>
          </a:p>
        </p:txBody>
      </p:sp>
    </p:spTree>
    <p:extLst>
      <p:ext uri="{BB962C8B-B14F-4D97-AF65-F5344CB8AC3E}">
        <p14:creationId xmlns:p14="http://schemas.microsoft.com/office/powerpoint/2010/main" val="3258967875"/>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Deploy Windows Containers and Hyper-V Containers</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Lab 3</a:t>
            </a:r>
            <a:endParaRPr lang="en-US" dirty="0">
              <a:solidFill>
                <a:schemeClr val="bg1"/>
              </a:solidFill>
            </a:endParaRPr>
          </a:p>
        </p:txBody>
      </p:sp>
    </p:spTree>
    <p:extLst>
      <p:ext uri="{BB962C8B-B14F-4D97-AF65-F5344CB8AC3E}">
        <p14:creationId xmlns:p14="http://schemas.microsoft.com/office/powerpoint/2010/main" val="3908608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056495"/>
          </a:xfrm>
        </p:spPr>
        <p:txBody>
          <a:bodyPr/>
          <a:lstStyle/>
          <a:p>
            <a:pPr marL="742950" indent="-742950">
              <a:buFont typeface="+mj-lt"/>
              <a:buAutoNum type="arabicPeriod"/>
            </a:pPr>
            <a:r>
              <a:rPr lang="pt-BR" dirty="0"/>
              <a:t>Verify if the host support virtualization</a:t>
            </a:r>
            <a:endParaRPr lang="pt-BR" sz="2000" dirty="0"/>
          </a:p>
          <a:p>
            <a:pPr marL="685800" lvl="1" indent="-342900">
              <a:buFont typeface="+mj-lt"/>
              <a:buAutoNum type="arabicPeriod"/>
            </a:pPr>
            <a:r>
              <a:rPr lang="pt-BR" sz="2000" dirty="0"/>
              <a:t>Mínimum 4GB RAM for labs</a:t>
            </a:r>
          </a:p>
          <a:p>
            <a:pPr marL="685800" lvl="1" indent="-342900">
              <a:buFont typeface="+mj-lt"/>
              <a:buAutoNum type="arabicPeriod"/>
            </a:pPr>
            <a:r>
              <a:rPr lang="pt-BR" sz="2000" dirty="0"/>
              <a:t>Windows Server 2016 TP5 or Windows 10 build 10565 (or superior)</a:t>
            </a:r>
          </a:p>
          <a:p>
            <a:pPr marL="685800" lvl="1" indent="-342900">
              <a:buFont typeface="+mj-lt"/>
              <a:buAutoNum type="arabicPeriod"/>
            </a:pPr>
            <a:r>
              <a:rPr lang="pt-BR" sz="2000" dirty="0"/>
              <a:t>Processor supporting Intel-VT or AMD-V</a:t>
            </a:r>
          </a:p>
          <a:p>
            <a:pPr marL="901700" lvl="2" indent="-342900">
              <a:buFont typeface="+mj-lt"/>
              <a:buAutoNum type="arabicPeriod"/>
            </a:pPr>
            <a:r>
              <a:rPr lang="pt-BR" sz="1600" dirty="0"/>
              <a:t>Msinfo32 to verify the processor support virtualization</a:t>
            </a:r>
          </a:p>
          <a:p>
            <a:pPr marL="742950" indent="-742950">
              <a:buFont typeface="+mj-lt"/>
              <a:buAutoNum type="arabicPeriod"/>
            </a:pPr>
            <a:r>
              <a:rPr lang="pt-BR" dirty="0"/>
              <a:t>Install Hyper-V role</a:t>
            </a:r>
          </a:p>
          <a:p>
            <a:pPr marL="685800" lvl="1" indent="-342900">
              <a:buFont typeface="+mj-lt"/>
              <a:buAutoNum type="arabicPeriod"/>
            </a:pPr>
            <a:r>
              <a:rPr lang="pt-BR" sz="2000" dirty="0"/>
              <a:t>Install-windowsfeature hyper-v</a:t>
            </a:r>
          </a:p>
          <a:p>
            <a:pPr marL="742950" indent="-742950">
              <a:buFont typeface="+mj-lt"/>
              <a:buAutoNum type="arabicPeriod"/>
            </a:pPr>
            <a:r>
              <a:rPr lang="pt-BR" dirty="0"/>
              <a:t>Restart server</a:t>
            </a:r>
          </a:p>
          <a:p>
            <a:pPr marL="685800" lvl="1" indent="-342900">
              <a:buFont typeface="+mj-lt"/>
              <a:buAutoNum type="arabicPeriod"/>
            </a:pPr>
            <a:r>
              <a:rPr lang="pt-BR" sz="2000" dirty="0"/>
              <a:t>Restart-computer -force</a:t>
            </a:r>
          </a:p>
        </p:txBody>
      </p:sp>
      <p:sp>
        <p:nvSpPr>
          <p:cNvPr id="3" name="Title 2"/>
          <p:cNvSpPr>
            <a:spLocks noGrp="1"/>
          </p:cNvSpPr>
          <p:nvPr>
            <p:ph type="title"/>
          </p:nvPr>
        </p:nvSpPr>
        <p:spPr/>
        <p:txBody>
          <a:bodyPr/>
          <a:lstStyle/>
          <a:p>
            <a:r>
              <a:rPr lang="pt-BR" dirty="0"/>
              <a:t>Prepare the Host</a:t>
            </a:r>
            <a:endParaRPr lang="en-US" dirty="0"/>
          </a:p>
        </p:txBody>
      </p:sp>
    </p:spTree>
    <p:extLst>
      <p:ext uri="{BB962C8B-B14F-4D97-AF65-F5344CB8AC3E}">
        <p14:creationId xmlns:p14="http://schemas.microsoft.com/office/powerpoint/2010/main" val="370099667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32495"/>
            <a:ext cx="11887200" cy="4222694"/>
          </a:xfrm>
        </p:spPr>
        <p:txBody>
          <a:bodyPr/>
          <a:lstStyle/>
          <a:p>
            <a:pPr marL="914400" indent="-914400">
              <a:buFont typeface="+mj-lt"/>
              <a:buAutoNum type="arabicPeriod"/>
            </a:pPr>
            <a:r>
              <a:rPr lang="pt-BR" sz="4800" dirty="0"/>
              <a:t>Install the VM with Windows Server 2016 TP5 and shutdown</a:t>
            </a:r>
          </a:p>
          <a:p>
            <a:pPr marL="914400" indent="-914400">
              <a:buFont typeface="+mj-lt"/>
              <a:buAutoNum type="arabicPeriod"/>
            </a:pPr>
            <a:r>
              <a:rPr lang="pt-BR" sz="4800" dirty="0"/>
              <a:t>Execute the following commands (Host)</a:t>
            </a:r>
          </a:p>
          <a:p>
            <a:pPr marL="685800" lvl="1" indent="-342900">
              <a:buFont typeface="+mj-lt"/>
              <a:buAutoNum type="arabicPeriod"/>
            </a:pPr>
            <a:r>
              <a:rPr lang="pt-BR" sz="1400" dirty="0"/>
              <a:t>#name of the VM</a:t>
            </a:r>
          </a:p>
          <a:p>
            <a:pPr marL="685800" lvl="1" indent="-342900">
              <a:buFont typeface="+mj-lt"/>
              <a:buAutoNum type="arabicPeriod"/>
            </a:pPr>
            <a:r>
              <a:rPr lang="pt-BR" sz="1400" dirty="0"/>
              <a:t>$vm = "&lt;virtual-machine&gt;"</a:t>
            </a:r>
          </a:p>
          <a:p>
            <a:pPr marL="685800" lvl="1" indent="-342900">
              <a:buFont typeface="+mj-lt"/>
              <a:buAutoNum type="arabicPeriod"/>
            </a:pPr>
            <a:r>
              <a:rPr lang="pt-BR" sz="1400" dirty="0"/>
              <a:t>#configure virtual processor</a:t>
            </a:r>
          </a:p>
          <a:p>
            <a:pPr marL="685800" lvl="1" indent="-342900">
              <a:buFont typeface="+mj-lt"/>
              <a:buAutoNum type="arabicPeriod"/>
            </a:pPr>
            <a:r>
              <a:rPr lang="pt-BR" sz="1400" dirty="0"/>
              <a:t>Set-VMProcessor -VMName $vm -ExposeVirtualizationExtensions $true -Count 2</a:t>
            </a:r>
          </a:p>
          <a:p>
            <a:pPr marL="685800" lvl="1" indent="-342900">
              <a:buFont typeface="+mj-lt"/>
              <a:buAutoNum type="arabicPeriod"/>
            </a:pPr>
            <a:r>
              <a:rPr lang="pt-BR" sz="1400" dirty="0"/>
              <a:t>#disable dynamic memory</a:t>
            </a:r>
          </a:p>
          <a:p>
            <a:pPr marL="685800" lvl="1" indent="-342900">
              <a:buFont typeface="+mj-lt"/>
              <a:buAutoNum type="arabicPeriod"/>
            </a:pPr>
            <a:r>
              <a:rPr lang="pt-BR" sz="1400" dirty="0"/>
              <a:t>Set-VMMemory $vm -DynamicMemoryEnabled $false</a:t>
            </a:r>
          </a:p>
          <a:p>
            <a:pPr marL="685800" lvl="1" indent="-342900">
              <a:buFont typeface="+mj-lt"/>
              <a:buAutoNum type="arabicPeriod"/>
            </a:pPr>
            <a:r>
              <a:rPr lang="pt-BR" sz="1400" dirty="0"/>
              <a:t>#enable mac spoofing</a:t>
            </a:r>
          </a:p>
          <a:p>
            <a:pPr marL="685800" lvl="1" indent="-342900">
              <a:buFont typeface="+mj-lt"/>
              <a:buAutoNum type="arabicPeriod"/>
            </a:pPr>
            <a:r>
              <a:rPr lang="pt-BR" sz="1400" dirty="0"/>
              <a:t>Get-VMNetworkAdapter -VMName $vm | Set-VMNetworkAdapter -MacAddressSpoofing On</a:t>
            </a:r>
            <a:endParaRPr lang="pt-BR" sz="700" dirty="0"/>
          </a:p>
        </p:txBody>
      </p:sp>
      <p:sp>
        <p:nvSpPr>
          <p:cNvPr id="3" name="Title 2"/>
          <p:cNvSpPr>
            <a:spLocks noGrp="1"/>
          </p:cNvSpPr>
          <p:nvPr>
            <p:ph type="title"/>
          </p:nvPr>
        </p:nvSpPr>
        <p:spPr/>
        <p:txBody>
          <a:bodyPr/>
          <a:lstStyle/>
          <a:p>
            <a:r>
              <a:rPr lang="pt-BR" dirty="0"/>
              <a:t>(Optional) Enable Hyper-V Container inside Hyper-V VM</a:t>
            </a:r>
            <a:endParaRPr lang="en-US" dirty="0"/>
          </a:p>
        </p:txBody>
      </p:sp>
    </p:spTree>
    <p:extLst>
      <p:ext uri="{BB962C8B-B14F-4D97-AF65-F5344CB8AC3E}">
        <p14:creationId xmlns:p14="http://schemas.microsoft.com/office/powerpoint/2010/main" val="51197923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53872"/>
            <a:ext cx="11887200" cy="4530471"/>
          </a:xfrm>
        </p:spPr>
        <p:txBody>
          <a:bodyPr/>
          <a:lstStyle/>
          <a:p>
            <a:pPr marL="742950" indent="-742950">
              <a:buFont typeface="+mj-lt"/>
              <a:buAutoNum type="arabicPeriod"/>
            </a:pPr>
            <a:r>
              <a:rPr lang="pt-BR" sz="3600" dirty="0"/>
              <a:t>Copy ISSO file of Windows Server 2016 TP5 locally and mount volume</a:t>
            </a:r>
          </a:p>
          <a:p>
            <a:pPr marL="800100" lvl="1" indent="-457200">
              <a:buFont typeface="+mj-lt"/>
              <a:buAutoNum type="arabicPeriod"/>
            </a:pPr>
            <a:r>
              <a:rPr lang="pt-BR" sz="2000" dirty="0"/>
              <a:t>Double click on ISSO file and access the directory \NanoServer</a:t>
            </a:r>
          </a:p>
          <a:p>
            <a:pPr marL="800100" lvl="1" indent="-457200">
              <a:buFont typeface="+mj-lt"/>
              <a:buAutoNum type="arabicPeriod"/>
            </a:pPr>
            <a:r>
              <a:rPr lang="pt-BR" sz="2000" dirty="0"/>
              <a:t>Copy the directory NanoServerImageGenerator to c:\Nano</a:t>
            </a:r>
          </a:p>
          <a:p>
            <a:pPr marL="742950" indent="-742950">
              <a:buFont typeface="+mj-lt"/>
              <a:buAutoNum type="arabicPeriod"/>
            </a:pPr>
            <a:r>
              <a:rPr lang="pt-BR" sz="3600" dirty="0"/>
              <a:t>Importe module</a:t>
            </a:r>
          </a:p>
          <a:p>
            <a:pPr marL="800100" lvl="1" indent="-457200">
              <a:buFont typeface="+mj-lt"/>
              <a:buAutoNum type="arabicPeriod"/>
            </a:pPr>
            <a:r>
              <a:rPr lang="pt-BR" sz="2000" dirty="0"/>
              <a:t>Import-module .\NanoServerImageGenerator -verbose</a:t>
            </a:r>
          </a:p>
          <a:p>
            <a:pPr marL="742950" indent="-742950">
              <a:buFont typeface="+mj-lt"/>
              <a:buAutoNum type="arabicPeriod"/>
            </a:pPr>
            <a:r>
              <a:rPr lang="pt-BR" sz="3600" dirty="0"/>
              <a:t>Open PowerShell in administrative mode and create Nano Server image</a:t>
            </a:r>
          </a:p>
          <a:p>
            <a:pPr marL="800100" lvl="1" indent="-457200">
              <a:buFont typeface="+mj-lt"/>
              <a:buAutoNum type="arabicPeriod"/>
            </a:pPr>
            <a:r>
              <a:rPr lang="pt-BR" sz="2000" dirty="0"/>
              <a:t>New-NanoServerImage -Edition Standard -DeploymentType Guest -MediaPath e:\ -TargetPath .\Nano\Nano.vhd -ComputerName Nano -containers -storage</a:t>
            </a:r>
          </a:p>
        </p:txBody>
      </p:sp>
      <p:sp>
        <p:nvSpPr>
          <p:cNvPr id="3" name="Title 2"/>
          <p:cNvSpPr>
            <a:spLocks noGrp="1"/>
          </p:cNvSpPr>
          <p:nvPr>
            <p:ph type="title"/>
          </p:nvPr>
        </p:nvSpPr>
        <p:spPr/>
        <p:txBody>
          <a:bodyPr/>
          <a:lstStyle/>
          <a:p>
            <a:r>
              <a:rPr lang="pt-BR" dirty="0"/>
              <a:t>Using Nano Server VM to host Containers</a:t>
            </a:r>
            <a:endParaRPr lang="en-US" dirty="0"/>
          </a:p>
        </p:txBody>
      </p:sp>
    </p:spTree>
    <p:extLst>
      <p:ext uri="{BB962C8B-B14F-4D97-AF65-F5344CB8AC3E}">
        <p14:creationId xmlns:p14="http://schemas.microsoft.com/office/powerpoint/2010/main" val="321318372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00657"/>
          </a:xfrm>
        </p:spPr>
        <p:txBody>
          <a:bodyPr/>
          <a:lstStyle/>
          <a:p>
            <a:pPr marL="742950" indent="-742950">
              <a:buFont typeface="+mj-lt"/>
              <a:buAutoNum type="arabicPeriod"/>
            </a:pPr>
            <a:r>
              <a:rPr lang="pt-BR" sz="3600" dirty="0"/>
              <a:t>Create directory to store the VM (eg: c:\VM\Nano)</a:t>
            </a:r>
          </a:p>
          <a:p>
            <a:pPr marL="742950" indent="-742950">
              <a:buFont typeface="+mj-lt"/>
              <a:buAutoNum type="arabicPeriod"/>
            </a:pPr>
            <a:r>
              <a:rPr lang="pt-BR" sz="3600" dirty="0"/>
              <a:t>Copy the file Nano.VHD and paste on c:\vm\nano</a:t>
            </a:r>
          </a:p>
          <a:p>
            <a:pPr marL="742950" indent="-742950">
              <a:buFont typeface="+mj-lt"/>
              <a:buAutoNum type="arabicPeriod"/>
            </a:pPr>
            <a:r>
              <a:rPr lang="pt-BR" sz="3600" dirty="0"/>
              <a:t>Create VM with the name Nano and using the existent VHD (Nano.VHD)</a:t>
            </a:r>
            <a:endParaRPr lang="pt-BR" sz="1800" dirty="0"/>
          </a:p>
        </p:txBody>
      </p:sp>
      <p:sp>
        <p:nvSpPr>
          <p:cNvPr id="3" name="Title 2"/>
          <p:cNvSpPr>
            <a:spLocks noGrp="1"/>
          </p:cNvSpPr>
          <p:nvPr>
            <p:ph type="title"/>
          </p:nvPr>
        </p:nvSpPr>
        <p:spPr/>
        <p:txBody>
          <a:bodyPr/>
          <a:lstStyle/>
          <a:p>
            <a:r>
              <a:rPr lang="pt-BR" dirty="0"/>
              <a:t>Create Hyper-V VM for Nano</a:t>
            </a:r>
            <a:endParaRPr lang="en-US" dirty="0"/>
          </a:p>
        </p:txBody>
      </p:sp>
    </p:spTree>
    <p:extLst>
      <p:ext uri="{BB962C8B-B14F-4D97-AF65-F5344CB8AC3E}">
        <p14:creationId xmlns:p14="http://schemas.microsoft.com/office/powerpoint/2010/main" val="408751247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7" y="982662"/>
            <a:ext cx="6008077" cy="3905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7589837" y="662133"/>
            <a:ext cx="3650423"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gradFill>
                  <a:gsLst>
                    <a:gs pos="2917">
                      <a:schemeClr val="tx1"/>
                    </a:gs>
                    <a:gs pos="30000">
                      <a:schemeClr val="tx1"/>
                    </a:gs>
                  </a:gsLst>
                  <a:lin ang="5400000" scaled="0"/>
                </a:gradFill>
              </a:rPr>
              <a:t>Server 2016 GA!</a:t>
            </a:r>
          </a:p>
        </p:txBody>
      </p:sp>
      <p:sp>
        <p:nvSpPr>
          <p:cNvPr id="4" name="TextBox 3"/>
          <p:cNvSpPr txBox="1"/>
          <p:nvPr/>
        </p:nvSpPr>
        <p:spPr>
          <a:xfrm>
            <a:off x="6599237" y="3268662"/>
            <a:ext cx="5878212"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CS Docker for Server 2016 GA!</a:t>
            </a:r>
          </a:p>
        </p:txBody>
      </p:sp>
      <p:sp>
        <p:nvSpPr>
          <p:cNvPr id="5" name="TextBox 4"/>
          <p:cNvSpPr txBox="1"/>
          <p:nvPr/>
        </p:nvSpPr>
        <p:spPr>
          <a:xfrm>
            <a:off x="7132637" y="1975798"/>
            <a:ext cx="4737707"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System Center 2016 GA!</a:t>
            </a:r>
          </a:p>
        </p:txBody>
      </p:sp>
    </p:spTree>
    <p:extLst>
      <p:ext uri="{BB962C8B-B14F-4D97-AF65-F5344CB8AC3E}">
        <p14:creationId xmlns:p14="http://schemas.microsoft.com/office/powerpoint/2010/main" val="77613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19891"/>
          </a:xfrm>
        </p:spPr>
        <p:txBody>
          <a:bodyPr/>
          <a:lstStyle/>
          <a:p>
            <a:pPr marL="742950" indent="-742950">
              <a:buFont typeface="+mj-lt"/>
              <a:buAutoNum type="arabicPeriod"/>
            </a:pPr>
            <a:r>
              <a:rPr lang="pt-BR" sz="3600" dirty="0"/>
              <a:t>Isolated mode (do not execute)</a:t>
            </a:r>
          </a:p>
          <a:p>
            <a:pPr marL="800100" lvl="1" indent="-457200">
              <a:buFont typeface="+mj-lt"/>
              <a:buAutoNum type="arabicPeriod"/>
            </a:pPr>
            <a:r>
              <a:rPr lang="pt-BR" sz="2000" dirty="0"/>
              <a:t>Docker run –it --isolation=hyperv nanoserver cmd</a:t>
            </a:r>
          </a:p>
          <a:p>
            <a:pPr marL="800100" lvl="1" indent="-457200">
              <a:buFont typeface="+mj-lt"/>
              <a:buAutoNum type="arabicPeriod"/>
            </a:pPr>
            <a:r>
              <a:rPr lang="pt-BR" sz="2000" dirty="0"/>
              <a:t>Powershell prompt will open CMD</a:t>
            </a:r>
          </a:p>
          <a:p>
            <a:pPr marL="742950" indent="-742950">
              <a:buFont typeface="+mj-lt"/>
              <a:buAutoNum type="arabicPeriod"/>
            </a:pPr>
            <a:r>
              <a:rPr lang="pt-BR" sz="3600" dirty="0"/>
              <a:t>Regular mode</a:t>
            </a:r>
          </a:p>
          <a:p>
            <a:pPr marL="800100" lvl="1" indent="-457200">
              <a:buFont typeface="+mj-lt"/>
              <a:buAutoNum type="arabicPeriod"/>
            </a:pPr>
            <a:r>
              <a:rPr lang="pt-BR" sz="2000" dirty="0"/>
              <a:t>Docker run –d windowsservercore ping localhost –t</a:t>
            </a:r>
          </a:p>
          <a:p>
            <a:pPr marL="800100" lvl="1" indent="-457200">
              <a:buFont typeface="+mj-lt"/>
              <a:buAutoNum type="arabicPeriod"/>
            </a:pPr>
            <a:r>
              <a:rPr lang="pt-BR" sz="2000" dirty="0"/>
              <a:t>Copy ID</a:t>
            </a:r>
            <a:endParaRPr lang="en-US" sz="2000" dirty="0"/>
          </a:p>
          <a:p>
            <a:pPr marL="742950" indent="-742950">
              <a:buFont typeface="+mj-lt"/>
              <a:buAutoNum type="arabicPeriod"/>
            </a:pPr>
            <a:r>
              <a:rPr lang="pt-BR" sz="3600" dirty="0"/>
              <a:t>Visualize ping process via Docker</a:t>
            </a:r>
          </a:p>
          <a:p>
            <a:pPr marL="800100" lvl="1" indent="-457200">
              <a:buFont typeface="+mj-lt"/>
              <a:buAutoNum type="arabicPeriod"/>
            </a:pPr>
            <a:r>
              <a:rPr lang="pt-BR" sz="2000" dirty="0"/>
              <a:t>Docker top “ID_copy”</a:t>
            </a:r>
          </a:p>
          <a:p>
            <a:pPr marL="800100" lvl="1" indent="-457200">
              <a:buFont typeface="+mj-lt"/>
              <a:buAutoNum type="arabicPeriod"/>
            </a:pPr>
            <a:r>
              <a:rPr lang="pt-BR" sz="2000" dirty="0"/>
              <a:t>You can see the Process ID and the command (ping)</a:t>
            </a:r>
          </a:p>
          <a:p>
            <a:pPr marL="742950" indent="-742950">
              <a:buFont typeface="+mj-lt"/>
              <a:buAutoNum type="arabicPeriod"/>
            </a:pPr>
            <a:r>
              <a:rPr lang="pt-BR" sz="3600" dirty="0"/>
              <a:t>Visualize ping process via Windows</a:t>
            </a:r>
          </a:p>
          <a:p>
            <a:pPr marL="800100" lvl="1" indent="-457200">
              <a:buFont typeface="+mj-lt"/>
              <a:buAutoNum type="arabicPeriod"/>
            </a:pPr>
            <a:r>
              <a:rPr lang="pt-BR" sz="2000" dirty="0"/>
              <a:t>Get-process –name ping</a:t>
            </a:r>
          </a:p>
          <a:p>
            <a:pPr marL="800100" lvl="1" indent="-457200">
              <a:buFont typeface="+mj-lt"/>
              <a:buAutoNum type="arabicPeriod"/>
            </a:pPr>
            <a:r>
              <a:rPr lang="pt-BR" sz="2000" dirty="0"/>
              <a:t>You can see the same process ID above</a:t>
            </a:r>
          </a:p>
        </p:txBody>
      </p:sp>
      <p:sp>
        <p:nvSpPr>
          <p:cNvPr id="3" name="Title 2"/>
          <p:cNvSpPr>
            <a:spLocks noGrp="1"/>
          </p:cNvSpPr>
          <p:nvPr>
            <p:ph type="title"/>
          </p:nvPr>
        </p:nvSpPr>
        <p:spPr/>
        <p:txBody>
          <a:bodyPr/>
          <a:lstStyle/>
          <a:p>
            <a:r>
              <a:rPr lang="pt-BR" dirty="0"/>
              <a:t>Create Hyper-V container</a:t>
            </a:r>
            <a:endParaRPr lang="en-US" dirty="0"/>
          </a:p>
        </p:txBody>
      </p:sp>
    </p:spTree>
    <p:extLst>
      <p:ext uri="{BB962C8B-B14F-4D97-AF65-F5344CB8AC3E}">
        <p14:creationId xmlns:p14="http://schemas.microsoft.com/office/powerpoint/2010/main" val="837094164"/>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742950" indent="-742950">
              <a:buFont typeface="+mj-lt"/>
              <a:buAutoNum type="arabicPeriod"/>
            </a:pPr>
            <a:r>
              <a:rPr lang="pt-BR" sz="3600" dirty="0"/>
              <a:t>Start container in isolated mode</a:t>
            </a:r>
          </a:p>
          <a:p>
            <a:pPr marL="984250" lvl="1" indent="-742950">
              <a:buFont typeface="+mj-lt"/>
              <a:buAutoNum type="arabicPeriod"/>
            </a:pPr>
            <a:r>
              <a:rPr lang="pt-BR" sz="2000" dirty="0"/>
              <a:t>docker run -d --isolation=hyperv nanoserver ping -t localhost</a:t>
            </a:r>
          </a:p>
          <a:p>
            <a:pPr marL="984250" lvl="1" indent="-742950">
              <a:buFont typeface="+mj-lt"/>
              <a:buAutoNum type="arabicPeriod"/>
            </a:pPr>
            <a:r>
              <a:rPr lang="pt-BR" sz="2000" dirty="0"/>
              <a:t>Copy ID</a:t>
            </a:r>
          </a:p>
          <a:p>
            <a:pPr marL="742950" indent="-742950">
              <a:buFont typeface="+mj-lt"/>
              <a:buAutoNum type="arabicPeriod"/>
            </a:pPr>
            <a:r>
              <a:rPr lang="pt-BR" sz="3600" dirty="0"/>
              <a:t>Visualize ping process via Docker</a:t>
            </a:r>
          </a:p>
          <a:p>
            <a:pPr marL="984250" lvl="1" indent="-742950">
              <a:buFont typeface="+mj-lt"/>
              <a:buAutoNum type="arabicPeriod"/>
            </a:pPr>
            <a:r>
              <a:rPr lang="pt-BR" sz="2000" dirty="0"/>
              <a:t>Docker top “ID_copy”</a:t>
            </a:r>
          </a:p>
          <a:p>
            <a:pPr marL="742950" indent="-742950">
              <a:buFont typeface="+mj-lt"/>
              <a:buAutoNum type="arabicPeriod"/>
            </a:pPr>
            <a:r>
              <a:rPr lang="pt-BR" sz="3600" dirty="0"/>
              <a:t>Visualize process via Windows</a:t>
            </a:r>
          </a:p>
          <a:p>
            <a:pPr marL="984250" lvl="1" indent="-742950">
              <a:buFont typeface="+mj-lt"/>
              <a:buAutoNum type="arabicPeriod"/>
            </a:pPr>
            <a:r>
              <a:rPr lang="pt-BR" sz="2000" dirty="0"/>
              <a:t>Get-process –name ping</a:t>
            </a:r>
          </a:p>
          <a:p>
            <a:pPr marL="984250" lvl="1" indent="-742950">
              <a:buFont typeface="+mj-lt"/>
              <a:buAutoNum type="arabicPeriod"/>
            </a:pPr>
            <a:r>
              <a:rPr lang="pt-BR" sz="2000" dirty="0"/>
              <a:t>The process ID will not be shown in “docker top” command</a:t>
            </a:r>
          </a:p>
          <a:p>
            <a:pPr marL="742950" indent="-742950">
              <a:buFont typeface="+mj-lt"/>
              <a:buAutoNum type="arabicPeriod"/>
            </a:pPr>
            <a:r>
              <a:rPr lang="pt-BR" sz="3600" dirty="0"/>
              <a:t>Visualize the isolated container</a:t>
            </a:r>
          </a:p>
          <a:p>
            <a:pPr marL="984250" lvl="1" indent="-742950">
              <a:buFont typeface="+mj-lt"/>
              <a:buAutoNum type="arabicPeriod"/>
            </a:pPr>
            <a:r>
              <a:rPr lang="pt-BR" sz="2000" dirty="0"/>
              <a:t>Get-process –name vmwp or via Task Manager</a:t>
            </a:r>
          </a:p>
          <a:p>
            <a:pPr marL="742950" indent="-742950">
              <a:buFont typeface="+mj-lt"/>
              <a:buAutoNum type="arabicPeriod"/>
            </a:pPr>
            <a:endParaRPr lang="pt-BR" sz="3600" dirty="0"/>
          </a:p>
          <a:p>
            <a:pPr marL="984250" lvl="1" indent="-742950">
              <a:buFont typeface="+mj-lt"/>
              <a:buAutoNum type="arabicPeriod"/>
            </a:pPr>
            <a:endParaRPr lang="pt-BR" sz="2000" dirty="0"/>
          </a:p>
          <a:p>
            <a:pPr marL="984250" lvl="1" indent="-742950">
              <a:buFont typeface="+mj-lt"/>
              <a:buAutoNum type="arabicPeriod"/>
            </a:pPr>
            <a:endParaRPr lang="pt-BR" sz="400" dirty="0"/>
          </a:p>
        </p:txBody>
      </p:sp>
      <p:sp>
        <p:nvSpPr>
          <p:cNvPr id="3" name="Title 2"/>
          <p:cNvSpPr>
            <a:spLocks noGrp="1"/>
          </p:cNvSpPr>
          <p:nvPr>
            <p:ph type="title"/>
          </p:nvPr>
        </p:nvSpPr>
        <p:spPr/>
        <p:txBody>
          <a:bodyPr/>
          <a:lstStyle/>
          <a:p>
            <a:r>
              <a:rPr lang="pt-BR" dirty="0"/>
              <a:t>Create Hyper-V container (cont...)</a:t>
            </a:r>
            <a:endParaRPr lang="en-US" dirty="0"/>
          </a:p>
        </p:txBody>
      </p:sp>
    </p:spTree>
    <p:extLst>
      <p:ext uri="{BB962C8B-B14F-4D97-AF65-F5344CB8AC3E}">
        <p14:creationId xmlns:p14="http://schemas.microsoft.com/office/powerpoint/2010/main" val="4118771794"/>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Managing data</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Lab 4</a:t>
            </a:r>
            <a:endParaRPr lang="en-US" dirty="0">
              <a:solidFill>
                <a:schemeClr val="bg1"/>
              </a:solidFill>
            </a:endParaRPr>
          </a:p>
        </p:txBody>
      </p:sp>
    </p:spTree>
    <p:extLst>
      <p:ext uri="{BB962C8B-B14F-4D97-AF65-F5344CB8AC3E}">
        <p14:creationId xmlns:p14="http://schemas.microsoft.com/office/powerpoint/2010/main" val="3136281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3514808"/>
          </a:xfrm>
        </p:spPr>
        <p:txBody>
          <a:bodyPr/>
          <a:lstStyle/>
          <a:p>
            <a:pPr marL="514350" indent="-514350">
              <a:buFont typeface="+mj-lt"/>
              <a:buAutoNum type="arabicPeriod"/>
            </a:pPr>
            <a:r>
              <a:rPr lang="pt-BR" dirty="0"/>
              <a:t>Execute container and create volume</a:t>
            </a:r>
          </a:p>
          <a:p>
            <a:pPr lvl="1">
              <a:buFont typeface="+mj-lt"/>
              <a:buAutoNum type="arabicPeriod"/>
            </a:pPr>
            <a:endParaRPr lang="pt-BR" sz="400" dirty="0"/>
          </a:p>
          <a:p>
            <a:pPr marL="685800" lvl="1" indent="-342900">
              <a:buFont typeface="+mj-lt"/>
              <a:buAutoNum type="arabicPeriod"/>
            </a:pPr>
            <a:r>
              <a:rPr lang="pt-BR" dirty="0"/>
              <a:t>Docker run –it –v c:\new-data-volume windowsservercore cmd</a:t>
            </a:r>
          </a:p>
          <a:p>
            <a:pPr marL="514350" indent="-514350">
              <a:buFont typeface="+mj-lt"/>
              <a:buAutoNum type="arabicPeriod"/>
            </a:pPr>
            <a:r>
              <a:rPr lang="pt-BR" dirty="0"/>
              <a:t>Create file on c:\new-data-volume</a:t>
            </a:r>
          </a:p>
          <a:p>
            <a:pPr marL="685800" lvl="1" indent="-342900">
              <a:buFont typeface="+mj-lt"/>
              <a:buAutoNum type="arabicPeriod"/>
            </a:pPr>
            <a:r>
              <a:rPr lang="pt-BR" dirty="0"/>
              <a:t>Echo “teste de volume de dados” &gt; c:\novo-volume-dados\testevolume1.txt</a:t>
            </a:r>
          </a:p>
          <a:p>
            <a:pPr marL="685800" lvl="1" indent="-342900">
              <a:buFont typeface="+mj-lt"/>
              <a:buAutoNum type="arabicPeriod"/>
            </a:pPr>
            <a:r>
              <a:rPr lang="pt-BR" dirty="0"/>
              <a:t>Dir</a:t>
            </a:r>
          </a:p>
          <a:p>
            <a:pPr marL="685800" lvl="1" indent="-342900">
              <a:buFont typeface="+mj-lt"/>
              <a:buAutoNum type="arabicPeriod"/>
            </a:pPr>
            <a:r>
              <a:rPr lang="pt-BR" dirty="0"/>
              <a:t>Exit</a:t>
            </a:r>
          </a:p>
          <a:p>
            <a:pPr marL="685800" lvl="1" indent="-342900">
              <a:buFont typeface="+mj-lt"/>
              <a:buAutoNum type="arabicPeriod"/>
            </a:pPr>
            <a:r>
              <a:rPr lang="pt-BR" dirty="0"/>
              <a:t>Visualize volume on c:\ProgramData\docker\volumes</a:t>
            </a:r>
          </a:p>
        </p:txBody>
      </p:sp>
      <p:sp>
        <p:nvSpPr>
          <p:cNvPr id="3" name="Title 2"/>
          <p:cNvSpPr>
            <a:spLocks noGrp="1"/>
          </p:cNvSpPr>
          <p:nvPr>
            <p:ph type="title"/>
          </p:nvPr>
        </p:nvSpPr>
        <p:spPr/>
        <p:txBody>
          <a:bodyPr/>
          <a:lstStyle/>
          <a:p>
            <a:r>
              <a:rPr lang="pt-BR" dirty="0"/>
              <a:t>Create data volumes</a:t>
            </a:r>
            <a:endParaRPr lang="en-US" dirty="0"/>
          </a:p>
        </p:txBody>
      </p:sp>
    </p:spTree>
    <p:extLst>
      <p:ext uri="{BB962C8B-B14F-4D97-AF65-F5344CB8AC3E}">
        <p14:creationId xmlns:p14="http://schemas.microsoft.com/office/powerpoint/2010/main" val="94531113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906462"/>
            <a:ext cx="11887200" cy="5564600"/>
          </a:xfrm>
        </p:spPr>
        <p:txBody>
          <a:bodyPr/>
          <a:lstStyle/>
          <a:p>
            <a:pPr marL="742950" indent="-742950">
              <a:buFont typeface="+mj-lt"/>
              <a:buAutoNum type="arabicPeriod"/>
            </a:pPr>
            <a:r>
              <a:rPr lang="pt-BR" dirty="0"/>
              <a:t>Create folder on Host and copy files</a:t>
            </a:r>
          </a:p>
          <a:p>
            <a:pPr marL="800100" lvl="1" indent="-457200">
              <a:buFont typeface="+mj-lt"/>
              <a:buAutoNum type="arabicPeriod"/>
            </a:pPr>
            <a:r>
              <a:rPr lang="pt-BR" dirty="0"/>
              <a:t>Create folder c:\origem</a:t>
            </a:r>
          </a:p>
          <a:p>
            <a:pPr marL="800100" lvl="1" indent="-457200">
              <a:buFont typeface="+mj-lt"/>
              <a:buAutoNum type="arabicPeriod"/>
            </a:pPr>
            <a:r>
              <a:rPr lang="pt-BR" dirty="0"/>
              <a:t>Copy small files and paste inside this folder</a:t>
            </a:r>
          </a:p>
          <a:p>
            <a:pPr marL="742950" indent="-742950">
              <a:buFont typeface="+mj-lt"/>
              <a:buAutoNum type="arabicPeriod"/>
            </a:pPr>
            <a:r>
              <a:rPr lang="pt-BR" dirty="0"/>
              <a:t>Execute container mounting existing data volume on Host (c:\origem) to inside this container (c:\destino)</a:t>
            </a:r>
          </a:p>
          <a:p>
            <a:pPr marL="800100" lvl="1" indent="-457200">
              <a:buFont typeface="+mj-lt"/>
              <a:buAutoNum type="arabicPeriod"/>
            </a:pPr>
            <a:r>
              <a:rPr lang="pt-BR" dirty="0"/>
              <a:t>Docker run –it –v c:\origem:c:\destino windowservercore cmd</a:t>
            </a:r>
          </a:p>
          <a:p>
            <a:pPr marL="800100" lvl="1" indent="-457200">
              <a:buFont typeface="+mj-lt"/>
              <a:buAutoNum type="arabicPeriod"/>
            </a:pPr>
            <a:r>
              <a:rPr lang="pt-BR" dirty="0"/>
              <a:t>Command Prompt will be open</a:t>
            </a:r>
          </a:p>
          <a:p>
            <a:pPr marL="742950" indent="-742950">
              <a:buFont typeface="+mj-lt"/>
              <a:buAutoNum type="arabicPeriod"/>
            </a:pPr>
            <a:r>
              <a:rPr lang="pt-BR" dirty="0"/>
              <a:t>Visualize content</a:t>
            </a:r>
          </a:p>
          <a:p>
            <a:pPr marL="800100" lvl="1" indent="-457200">
              <a:buFont typeface="+mj-lt"/>
              <a:buAutoNum type="arabicPeriod"/>
            </a:pPr>
            <a:r>
              <a:rPr lang="pt-BR" dirty="0"/>
              <a:t>Using Command Prompt: enter on this folder c:\destino and visualize content (DIR)</a:t>
            </a:r>
            <a:endParaRPr lang="en-US" dirty="0"/>
          </a:p>
        </p:txBody>
      </p:sp>
      <p:sp>
        <p:nvSpPr>
          <p:cNvPr id="3" name="Title 2"/>
          <p:cNvSpPr>
            <a:spLocks noGrp="1"/>
          </p:cNvSpPr>
          <p:nvPr>
            <p:ph type="title"/>
          </p:nvPr>
        </p:nvSpPr>
        <p:spPr/>
        <p:txBody>
          <a:bodyPr/>
          <a:lstStyle/>
          <a:p>
            <a:r>
              <a:rPr lang="pt-BR" dirty="0"/>
              <a:t>Mount data volume</a:t>
            </a:r>
            <a:endParaRPr lang="en-US" dirty="0"/>
          </a:p>
        </p:txBody>
      </p:sp>
    </p:spTree>
    <p:extLst>
      <p:ext uri="{BB962C8B-B14F-4D97-AF65-F5344CB8AC3E}">
        <p14:creationId xmlns:p14="http://schemas.microsoft.com/office/powerpoint/2010/main" val="226071656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96889"/>
          </a:xfrm>
        </p:spPr>
        <p:txBody>
          <a:bodyPr/>
          <a:lstStyle/>
          <a:p>
            <a:pPr marL="742950" indent="-742950">
              <a:buFont typeface="+mj-lt"/>
              <a:buAutoNum type="arabicPeriod"/>
            </a:pPr>
            <a:r>
              <a:rPr lang="pt-BR" sz="3600" dirty="0"/>
              <a:t>Create folder and test file on host</a:t>
            </a:r>
          </a:p>
          <a:p>
            <a:pPr marL="800100" lvl="1" indent="-457200">
              <a:buFont typeface="+mj-lt"/>
              <a:buAutoNum type="arabicPeriod"/>
            </a:pPr>
            <a:r>
              <a:rPr lang="pt-BR" sz="2000" dirty="0"/>
              <a:t>New-item -type directory –path c:\origem2</a:t>
            </a:r>
          </a:p>
          <a:p>
            <a:pPr marL="800100" lvl="1" indent="-457200">
              <a:buFont typeface="+mj-lt"/>
              <a:buAutoNum type="arabicPeriod"/>
            </a:pPr>
            <a:r>
              <a:rPr lang="pt-BR" sz="2000" dirty="0"/>
              <a:t>Echo “test with single file1” &gt; c:\origem2\teste1.txt</a:t>
            </a:r>
          </a:p>
          <a:p>
            <a:pPr marL="800100" lvl="1" indent="-457200">
              <a:buFont typeface="+mj-lt"/>
              <a:buAutoNum type="arabicPeriod"/>
            </a:pPr>
            <a:r>
              <a:rPr lang="pt-BR" sz="2000" dirty="0"/>
              <a:t>Echo “test with single file2” &gt; c:\origem2\teste2.txt</a:t>
            </a:r>
          </a:p>
          <a:p>
            <a:pPr marL="800100" lvl="1" indent="-457200">
              <a:buFont typeface="+mj-lt"/>
              <a:buAutoNum type="arabicPeriod"/>
            </a:pPr>
            <a:r>
              <a:rPr lang="pt-BR" sz="2000" dirty="0"/>
              <a:t>Echo “test with single file3” &gt; c:\origem2\teste3.txt</a:t>
            </a:r>
          </a:p>
          <a:p>
            <a:pPr marL="742950" indent="-742950">
              <a:buFont typeface="+mj-lt"/>
              <a:buAutoNum type="arabicPeriod"/>
            </a:pPr>
            <a:r>
              <a:rPr lang="pt-BR" sz="3600" dirty="0"/>
              <a:t>Execute container and map file</a:t>
            </a:r>
          </a:p>
          <a:p>
            <a:pPr marL="800100" lvl="1" indent="-457200">
              <a:buFont typeface="+mj-lt"/>
              <a:buAutoNum type="arabicPeriod"/>
            </a:pPr>
            <a:r>
              <a:rPr lang="pt-BR" sz="2000" dirty="0"/>
              <a:t>Docker run –it –v c:\origem2\teste1.txt windowsservercore cmd</a:t>
            </a:r>
          </a:p>
          <a:p>
            <a:pPr marL="742950" indent="-742950">
              <a:buFont typeface="+mj-lt"/>
              <a:buAutoNum type="arabicPeriod"/>
            </a:pPr>
            <a:r>
              <a:rPr lang="pt-BR" sz="3600" dirty="0"/>
              <a:t>Visualize the directory content inside the container</a:t>
            </a:r>
          </a:p>
          <a:p>
            <a:pPr marL="800100" lvl="1" indent="-457200">
              <a:buFont typeface="+mj-lt"/>
              <a:buAutoNum type="arabicPeriod"/>
            </a:pPr>
            <a:r>
              <a:rPr lang="pt-BR" sz="2000" dirty="0"/>
              <a:t>Cd origem2</a:t>
            </a:r>
          </a:p>
          <a:p>
            <a:pPr marL="800100" lvl="1" indent="-457200">
              <a:buFont typeface="+mj-lt"/>
              <a:buAutoNum type="arabicPeriod"/>
            </a:pPr>
            <a:r>
              <a:rPr lang="pt-BR" sz="2000" dirty="0"/>
              <a:t>Dir</a:t>
            </a:r>
          </a:p>
          <a:p>
            <a:pPr marL="558800" indent="-457200">
              <a:buFont typeface="+mj-lt"/>
              <a:buAutoNum type="arabicPeriod"/>
            </a:pPr>
            <a:r>
              <a:rPr lang="pt-BR" sz="3600" dirty="0"/>
              <a:t>Inspect shared volume</a:t>
            </a:r>
          </a:p>
          <a:p>
            <a:pPr marL="800100" lvl="1" indent="-457200">
              <a:buFont typeface="+mj-lt"/>
              <a:buAutoNum type="arabicPeriod"/>
            </a:pPr>
            <a:r>
              <a:rPr lang="pt-BR" sz="2000" dirty="0"/>
              <a:t>Docker inspect nome_container</a:t>
            </a:r>
            <a:br>
              <a:rPr lang="pt-BR" sz="2000" dirty="0"/>
            </a:br>
            <a:endParaRPr lang="en-US" sz="2000" dirty="0"/>
          </a:p>
        </p:txBody>
      </p:sp>
      <p:sp>
        <p:nvSpPr>
          <p:cNvPr id="3" name="Title 2"/>
          <p:cNvSpPr>
            <a:spLocks noGrp="1"/>
          </p:cNvSpPr>
          <p:nvPr>
            <p:ph type="title"/>
          </p:nvPr>
        </p:nvSpPr>
        <p:spPr/>
        <p:txBody>
          <a:bodyPr/>
          <a:lstStyle/>
          <a:p>
            <a:r>
              <a:rPr lang="pt-BR" dirty="0"/>
              <a:t>Mounting single file</a:t>
            </a:r>
            <a:endParaRPr lang="en-US" dirty="0"/>
          </a:p>
        </p:txBody>
      </p:sp>
    </p:spTree>
    <p:extLst>
      <p:ext uri="{BB962C8B-B14F-4D97-AF65-F5344CB8AC3E}">
        <p14:creationId xmlns:p14="http://schemas.microsoft.com/office/powerpoint/2010/main" val="3439188979"/>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Managing resources</a:t>
            </a: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550695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1698927"/>
          </a:xfrm>
        </p:spPr>
        <p:txBody>
          <a:bodyPr/>
          <a:lstStyle/>
          <a:p>
            <a:pPr marL="742950" indent="-742950">
              <a:buFont typeface="+mj-lt"/>
              <a:buAutoNum type="arabicPeriod"/>
            </a:pPr>
            <a:r>
              <a:rPr lang="pt-BR" dirty="0"/>
              <a:t>Controlling CPU resources (1-10000, default 5000) for 2 virtual processors</a:t>
            </a:r>
            <a:endParaRPr lang="pt-BR" sz="200" dirty="0"/>
          </a:p>
          <a:p>
            <a:pPr marL="984250" lvl="1" indent="-742950">
              <a:buFont typeface="+mj-lt"/>
              <a:buAutoNum type="arabicPeriod"/>
            </a:pPr>
            <a:r>
              <a:rPr lang="pt-BR" dirty="0"/>
              <a:t>Docker run –it --cpu-shares 2 –name dockerdemo windowsservercore cmd</a:t>
            </a:r>
          </a:p>
        </p:txBody>
      </p:sp>
      <p:sp>
        <p:nvSpPr>
          <p:cNvPr id="3" name="Title 2"/>
          <p:cNvSpPr>
            <a:spLocks noGrp="1"/>
          </p:cNvSpPr>
          <p:nvPr>
            <p:ph type="title"/>
          </p:nvPr>
        </p:nvSpPr>
        <p:spPr/>
        <p:txBody>
          <a:bodyPr/>
          <a:lstStyle/>
          <a:p>
            <a:r>
              <a:rPr lang="pt-BR" dirty="0"/>
              <a:t>Managing resources</a:t>
            </a:r>
            <a:endParaRPr lang="en-US" dirty="0"/>
          </a:p>
        </p:txBody>
      </p:sp>
      <p:sp>
        <p:nvSpPr>
          <p:cNvPr id="4" name="Rectangle 3"/>
          <p:cNvSpPr/>
          <p:nvPr/>
        </p:nvSpPr>
        <p:spPr bwMode="auto">
          <a:xfrm>
            <a:off x="5722070" y="4176074"/>
            <a:ext cx="6108569" cy="20644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pt-BR" sz="2400" dirty="0"/>
              <a:t>OBS: CPU and IO still not yet supported in Hyper-V Containers</a:t>
            </a:r>
          </a:p>
          <a:p>
            <a:r>
              <a:rPr lang="pt-BR" sz="2400" dirty="0"/>
              <a:t>IO still not yet supported using data volume</a:t>
            </a:r>
            <a:endParaRPr lang="en-US" sz="2400" dirty="0"/>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220238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Nano VM using Hyper-V containers</a:t>
            </a:r>
          </a:p>
          <a:p>
            <a:r>
              <a:rPr lang="pt-BR" dirty="0">
                <a:solidFill>
                  <a:schemeClr val="bg1"/>
                </a:solidFill>
              </a:rPr>
              <a:t>OBS: installing new images are still not available (TBD)</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1504052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53872"/>
            <a:ext cx="11887200" cy="4550476"/>
          </a:xfrm>
        </p:spPr>
        <p:txBody>
          <a:bodyPr/>
          <a:lstStyle/>
          <a:p>
            <a:pPr marL="742950" indent="-742950">
              <a:buFont typeface="+mj-lt"/>
              <a:buAutoNum type="arabicPeriod"/>
            </a:pPr>
            <a:r>
              <a:rPr lang="pt-BR" sz="3600" dirty="0"/>
              <a:t>Also know as Nested Virtualization</a:t>
            </a:r>
          </a:p>
          <a:p>
            <a:pPr marL="742950" indent="-742950">
              <a:buFont typeface="+mj-lt"/>
              <a:buAutoNum type="arabicPeriod"/>
            </a:pPr>
            <a:r>
              <a:rPr lang="pt-BR" sz="3600" dirty="0"/>
              <a:t>If you want to create hyper-v containers inside Nano VM just execute the following PowerShell script:</a:t>
            </a:r>
          </a:p>
          <a:p>
            <a:pPr marL="800100" lvl="1" indent="-457200">
              <a:buFont typeface="+mj-lt"/>
              <a:buAutoNum type="arabicPeriod"/>
            </a:pPr>
            <a:r>
              <a:rPr lang="pt-BR" sz="2000" dirty="0"/>
              <a:t>#name of the VM</a:t>
            </a:r>
          </a:p>
          <a:p>
            <a:pPr marL="800100" lvl="1" indent="-457200">
              <a:buFont typeface="+mj-lt"/>
              <a:buAutoNum type="arabicPeriod"/>
            </a:pPr>
            <a:r>
              <a:rPr lang="pt-BR" sz="2000" dirty="0"/>
              <a:t>$vm = "&lt;virtual-machine&gt;"</a:t>
            </a:r>
          </a:p>
          <a:p>
            <a:pPr marL="800100" lvl="1" indent="-457200">
              <a:buFont typeface="+mj-lt"/>
              <a:buAutoNum type="arabicPeriod"/>
            </a:pPr>
            <a:r>
              <a:rPr lang="pt-BR" sz="2000" dirty="0"/>
              <a:t>#configure the virtual processor</a:t>
            </a:r>
          </a:p>
          <a:p>
            <a:pPr marL="800100" lvl="1" indent="-457200">
              <a:buFont typeface="+mj-lt"/>
              <a:buAutoNum type="arabicPeriod"/>
            </a:pPr>
            <a:r>
              <a:rPr lang="pt-BR" sz="2000" dirty="0"/>
              <a:t>Set-VMProcessor -VMName $vm -ExposeVirtualizationExtensions $true -Count 2</a:t>
            </a:r>
          </a:p>
          <a:p>
            <a:pPr marL="800100" lvl="1" indent="-457200">
              <a:buFont typeface="+mj-lt"/>
              <a:buAutoNum type="arabicPeriod"/>
            </a:pPr>
            <a:r>
              <a:rPr lang="pt-BR" sz="2000" dirty="0"/>
              <a:t>#disable dynamic memory</a:t>
            </a:r>
          </a:p>
          <a:p>
            <a:pPr marL="800100" lvl="1" indent="-457200">
              <a:buFont typeface="+mj-lt"/>
              <a:buAutoNum type="arabicPeriod"/>
            </a:pPr>
            <a:r>
              <a:rPr lang="pt-BR" sz="2000" dirty="0"/>
              <a:t>Set-VMMemory $vm -DynamicMemoryEnabled $false</a:t>
            </a:r>
          </a:p>
          <a:p>
            <a:pPr marL="800100" lvl="1" indent="-457200">
              <a:buFont typeface="+mj-lt"/>
              <a:buAutoNum type="arabicPeriod"/>
            </a:pPr>
            <a:r>
              <a:rPr lang="pt-BR" sz="2000" dirty="0"/>
              <a:t>#enable mac spoofing</a:t>
            </a:r>
          </a:p>
          <a:p>
            <a:pPr marL="800100" lvl="1" indent="-457200">
              <a:buFont typeface="+mj-lt"/>
              <a:buAutoNum type="arabicPeriod"/>
            </a:pPr>
            <a:r>
              <a:rPr lang="pt-BR" sz="2000" dirty="0"/>
              <a:t>Get-VMNetworkAdapter -VMName $vm | Set-VMNetworkAdapter -MacAddressSpoofing On</a:t>
            </a:r>
            <a:endParaRPr lang="pt-BR" sz="1050" dirty="0"/>
          </a:p>
          <a:p>
            <a:pPr lvl="1">
              <a:buFont typeface="+mj-lt"/>
              <a:buAutoNum type="arabicPeriod"/>
            </a:pPr>
            <a:endParaRPr lang="pt-BR" sz="300" dirty="0"/>
          </a:p>
        </p:txBody>
      </p:sp>
      <p:sp>
        <p:nvSpPr>
          <p:cNvPr id="3" name="Title 2"/>
          <p:cNvSpPr>
            <a:spLocks noGrp="1"/>
          </p:cNvSpPr>
          <p:nvPr>
            <p:ph type="title"/>
          </p:nvPr>
        </p:nvSpPr>
        <p:spPr/>
        <p:txBody>
          <a:bodyPr/>
          <a:lstStyle/>
          <a:p>
            <a:r>
              <a:rPr lang="pt-BR" dirty="0"/>
              <a:t>Optional –Nano VM with Hyper-V containers</a:t>
            </a:r>
            <a:endParaRPr lang="en-US" dirty="0"/>
          </a:p>
        </p:txBody>
      </p:sp>
    </p:spTree>
    <p:extLst>
      <p:ext uri="{BB962C8B-B14F-4D97-AF65-F5344CB8AC3E}">
        <p14:creationId xmlns:p14="http://schemas.microsoft.com/office/powerpoint/2010/main" val="25578443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is a container?</a:t>
            </a:r>
          </a:p>
        </p:txBody>
      </p:sp>
    </p:spTree>
    <p:extLst>
      <p:ext uri="{BB962C8B-B14F-4D97-AF65-F5344CB8AC3E}">
        <p14:creationId xmlns:p14="http://schemas.microsoft.com/office/powerpoint/2010/main" val="75966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28800"/>
            <a:ext cx="11887200" cy="4364272"/>
          </a:xfrm>
        </p:spPr>
        <p:txBody>
          <a:bodyPr/>
          <a:lstStyle/>
          <a:p>
            <a:pPr marL="742950" indent="-742950">
              <a:buFont typeface="+mj-lt"/>
              <a:buAutoNum type="arabicPeriod"/>
            </a:pPr>
            <a:r>
              <a:rPr lang="pt-BR" sz="3600" dirty="0"/>
              <a:t>Logon on Nano Server console and access “Inbound Firewall Rules”</a:t>
            </a:r>
          </a:p>
          <a:p>
            <a:pPr marL="742950" indent="-742950">
              <a:buFont typeface="+mj-lt"/>
              <a:buAutoNum type="arabicPeriod"/>
            </a:pPr>
            <a:r>
              <a:rPr lang="pt-BR" sz="3600" dirty="0"/>
              <a:t>Enable each rule of “File and Printer Sharing”</a:t>
            </a:r>
          </a:p>
          <a:p>
            <a:pPr marL="800100" lvl="1" indent="-457200">
              <a:buFont typeface="+mj-lt"/>
              <a:buAutoNum type="arabicPeriod"/>
            </a:pPr>
            <a:r>
              <a:rPr lang="pt-BR" sz="2000" dirty="0"/>
              <a:t>Press F4 to enable</a:t>
            </a:r>
          </a:p>
          <a:p>
            <a:pPr marL="800100" lvl="1" indent="-457200">
              <a:buFont typeface="+mj-lt"/>
              <a:buAutoNum type="arabicPeriod"/>
            </a:pPr>
            <a:r>
              <a:rPr lang="pt-BR" sz="2000" dirty="0"/>
              <a:t>Status will be “Allow”</a:t>
            </a:r>
          </a:p>
          <a:p>
            <a:pPr marL="742950" indent="-742950">
              <a:buFont typeface="+mj-lt"/>
              <a:buAutoNum type="arabicPeriod"/>
            </a:pPr>
            <a:r>
              <a:rPr lang="pt-BR" sz="3600" dirty="0"/>
              <a:t>Optional – enable remote management via WinRM</a:t>
            </a:r>
          </a:p>
          <a:p>
            <a:pPr marL="800100" lvl="1" indent="-457200">
              <a:buFont typeface="+mj-lt"/>
              <a:buAutoNum type="arabicPeriod"/>
            </a:pPr>
            <a:r>
              <a:rPr lang="pt-BR" sz="2000" dirty="0"/>
              <a:t>Select option “Windows remote Management” e press ENTER twice</a:t>
            </a:r>
          </a:p>
          <a:p>
            <a:pPr marL="742950" indent="-742950">
              <a:buFont typeface="+mj-lt"/>
              <a:buAutoNum type="arabicPeriod"/>
            </a:pPr>
            <a:r>
              <a:rPr lang="pt-BR" sz="3600" dirty="0"/>
              <a:t>Verify the IP address used by Nano</a:t>
            </a:r>
          </a:p>
          <a:p>
            <a:pPr marL="800100" lvl="1" indent="-457200">
              <a:buFont typeface="+mj-lt"/>
              <a:buAutoNum type="arabicPeriod"/>
            </a:pPr>
            <a:r>
              <a:rPr lang="pt-BR" sz="2000" dirty="0"/>
              <a:t>Select “Networking” and select “Ethernet Adapter”</a:t>
            </a:r>
          </a:p>
        </p:txBody>
      </p:sp>
      <p:sp>
        <p:nvSpPr>
          <p:cNvPr id="3" name="Title 2"/>
          <p:cNvSpPr>
            <a:spLocks noGrp="1"/>
          </p:cNvSpPr>
          <p:nvPr>
            <p:ph type="title"/>
          </p:nvPr>
        </p:nvSpPr>
        <p:spPr/>
        <p:txBody>
          <a:bodyPr/>
          <a:lstStyle/>
          <a:p>
            <a:r>
              <a:rPr lang="pt-BR" dirty="0"/>
              <a:t>Enabling Firewall rules on Nano Server</a:t>
            </a:r>
            <a:endParaRPr lang="en-US" dirty="0"/>
          </a:p>
        </p:txBody>
      </p:sp>
    </p:spTree>
    <p:extLst>
      <p:ext uri="{BB962C8B-B14F-4D97-AF65-F5344CB8AC3E}">
        <p14:creationId xmlns:p14="http://schemas.microsoft.com/office/powerpoint/2010/main" val="1259908814"/>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99912"/>
          </a:xfrm>
        </p:spPr>
        <p:txBody>
          <a:bodyPr/>
          <a:lstStyle/>
          <a:p>
            <a:r>
              <a:rPr lang="pt-BR" sz="3200" dirty="0"/>
              <a:t>Nano Server TP5 not support Invoke-WebRequest</a:t>
            </a:r>
          </a:p>
          <a:p>
            <a:r>
              <a:rPr lang="pt-BR" sz="3200" dirty="0"/>
              <a:t>Download locally (eg: via Host) Docker Daemon and Client</a:t>
            </a:r>
          </a:p>
          <a:p>
            <a:pPr lvl="1"/>
            <a:r>
              <a:rPr lang="pt-BR" sz="1800" dirty="0"/>
              <a:t>Invoke-WebRequest https://aka.ms/tp5/b/dockerd -OutFile .\dockerd.exe</a:t>
            </a:r>
          </a:p>
          <a:p>
            <a:pPr lvl="1"/>
            <a:r>
              <a:rPr lang="pt-BR" sz="1800" dirty="0"/>
              <a:t>Invoke-WebRequest https://aka.ms/tp5/b/docker -OutFile .\docker.exe</a:t>
            </a:r>
          </a:p>
          <a:p>
            <a:r>
              <a:rPr lang="pt-BR" sz="3200" dirty="0"/>
              <a:t>Remote connect on Nano Server VM</a:t>
            </a:r>
          </a:p>
          <a:p>
            <a:pPr lvl="1"/>
            <a:r>
              <a:rPr lang="pt-BR" sz="1800" dirty="0"/>
              <a:t>Open PowerShell in administrative mode and type the following command:</a:t>
            </a:r>
          </a:p>
          <a:p>
            <a:pPr lvl="1"/>
            <a:endParaRPr lang="pt-BR" sz="1800" dirty="0"/>
          </a:p>
          <a:p>
            <a:pPr lvl="1"/>
            <a:endParaRPr lang="pt-BR" sz="1800" dirty="0"/>
          </a:p>
          <a:p>
            <a:pPr lvl="1"/>
            <a:endParaRPr lang="pt-BR" sz="1800" dirty="0"/>
          </a:p>
          <a:p>
            <a:r>
              <a:rPr lang="pt-BR" sz="3200" dirty="0"/>
              <a:t>Create folder C:\Docker, share and copy the content downloaded</a:t>
            </a:r>
          </a:p>
          <a:p>
            <a:pPr lvl="1"/>
            <a:r>
              <a:rPr lang="pt-BR" sz="1800" dirty="0"/>
              <a:t>New-item –type directory c:\docker</a:t>
            </a:r>
          </a:p>
          <a:p>
            <a:pPr lvl="1"/>
            <a:r>
              <a:rPr lang="pt-BR" sz="1800" dirty="0"/>
              <a:t>New-SmbShare –name DOCKER –path c:\docker</a:t>
            </a:r>
          </a:p>
          <a:p>
            <a:pPr lvl="1"/>
            <a:r>
              <a:rPr lang="pt-BR" sz="1800" dirty="0"/>
              <a:t>Grant-SmbShareAccess –name DOCKER –AccountName Administrators –AccessRight Full -force</a:t>
            </a:r>
          </a:p>
          <a:p>
            <a:pPr lvl="1"/>
            <a:endParaRPr lang="pt-BR" sz="1800" dirty="0"/>
          </a:p>
        </p:txBody>
      </p:sp>
      <p:sp>
        <p:nvSpPr>
          <p:cNvPr id="3" name="Title 2"/>
          <p:cNvSpPr>
            <a:spLocks noGrp="1"/>
          </p:cNvSpPr>
          <p:nvPr>
            <p:ph type="title"/>
          </p:nvPr>
        </p:nvSpPr>
        <p:spPr/>
        <p:txBody>
          <a:bodyPr/>
          <a:lstStyle/>
          <a:p>
            <a:r>
              <a:rPr lang="pt-BR" dirty="0"/>
              <a:t>Install Docker on Nano Server VM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73" y="3770326"/>
            <a:ext cx="6782747" cy="962159"/>
          </a:xfrm>
          <a:prstGeom prst="rect">
            <a:avLst/>
          </a:prstGeom>
        </p:spPr>
      </p:pic>
    </p:spTree>
    <p:extLst>
      <p:ext uri="{BB962C8B-B14F-4D97-AF65-F5344CB8AC3E}">
        <p14:creationId xmlns:p14="http://schemas.microsoft.com/office/powerpoint/2010/main" val="4017841017"/>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01007"/>
            <a:ext cx="11887200" cy="3911840"/>
          </a:xfrm>
        </p:spPr>
        <p:txBody>
          <a:bodyPr/>
          <a:lstStyle/>
          <a:p>
            <a:r>
              <a:rPr lang="pt-BR" sz="3200" dirty="0"/>
              <a:t>Register Docker Service on Windows</a:t>
            </a:r>
          </a:p>
          <a:p>
            <a:pPr lvl="1"/>
            <a:endParaRPr lang="pt-BR" sz="200" dirty="0"/>
          </a:p>
          <a:p>
            <a:pPr lvl="1"/>
            <a:r>
              <a:rPr lang="pt-BR" sz="1800" dirty="0"/>
              <a:t>&amp; “c:\docker\dockerd.exe” --register-service</a:t>
            </a:r>
          </a:p>
          <a:p>
            <a:r>
              <a:rPr lang="pt-BR" sz="3400" dirty="0"/>
              <a:t>Inicialize Docker service</a:t>
            </a:r>
          </a:p>
          <a:p>
            <a:pPr lvl="1"/>
            <a:r>
              <a:rPr lang="pt-BR" sz="1800" dirty="0"/>
              <a:t>Start-service docker</a:t>
            </a:r>
          </a:p>
          <a:p>
            <a:r>
              <a:rPr lang="pt-BR" sz="3400" dirty="0"/>
              <a:t>Install Package Provider for Windows Containers</a:t>
            </a:r>
          </a:p>
          <a:p>
            <a:pPr lvl="1"/>
            <a:r>
              <a:rPr lang="pt-BR" sz="1800" dirty="0"/>
              <a:t>Install-packageprovider ContainerImage –force –verbose</a:t>
            </a:r>
          </a:p>
          <a:p>
            <a:r>
              <a:rPr lang="pt-BR" sz="3400" dirty="0"/>
              <a:t>Download and install base image of Nano Server</a:t>
            </a:r>
          </a:p>
          <a:p>
            <a:pPr lvl="1"/>
            <a:r>
              <a:rPr lang="pt-BR" sz="1800" dirty="0"/>
              <a:t>Install-containerimage –name NanoServer –version 10.0.14300.1010</a:t>
            </a:r>
          </a:p>
          <a:p>
            <a:pPr lvl="1"/>
            <a:r>
              <a:rPr lang="pt-BR" sz="1800" b="1" dirty="0">
                <a:solidFill>
                  <a:srgbClr val="FF0000"/>
                </a:solidFill>
              </a:rPr>
              <a:t>Obs: command is not yet available for Nano</a:t>
            </a:r>
          </a:p>
        </p:txBody>
      </p:sp>
      <p:sp>
        <p:nvSpPr>
          <p:cNvPr id="3" name="Title 2"/>
          <p:cNvSpPr>
            <a:spLocks noGrp="1"/>
          </p:cNvSpPr>
          <p:nvPr>
            <p:ph type="title"/>
          </p:nvPr>
        </p:nvSpPr>
        <p:spPr/>
        <p:txBody>
          <a:bodyPr/>
          <a:lstStyle/>
          <a:p>
            <a:r>
              <a:rPr lang="pt-BR" dirty="0"/>
              <a:t>Install Docker on Nano Server VM(cont..)</a:t>
            </a:r>
            <a:endParaRPr lang="en-US" dirty="0"/>
          </a:p>
        </p:txBody>
      </p:sp>
    </p:spTree>
    <p:extLst>
      <p:ext uri="{BB962C8B-B14F-4D97-AF65-F5344CB8AC3E}">
        <p14:creationId xmlns:p14="http://schemas.microsoft.com/office/powerpoint/2010/main" val="2838961353"/>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Configuring Docker</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3141472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4124206"/>
          </a:xfrm>
        </p:spPr>
        <p:txBody>
          <a:bodyPr/>
          <a:lstStyle/>
          <a:p>
            <a:r>
              <a:rPr lang="pt-BR" dirty="0"/>
              <a:t>Daemon.json</a:t>
            </a:r>
          </a:p>
          <a:p>
            <a:pPr lvl="1"/>
            <a:endParaRPr lang="pt-BR" sz="400" dirty="0"/>
          </a:p>
          <a:p>
            <a:pPr lvl="1"/>
            <a:r>
              <a:rPr lang="pt-BR" dirty="0"/>
              <a:t>C:\ProgramData\docker\config\daemon.json</a:t>
            </a:r>
          </a:p>
          <a:p>
            <a:pPr lvl="1"/>
            <a:r>
              <a:rPr lang="pt-BR" dirty="0"/>
              <a:t>If the file does not exist then you can create</a:t>
            </a:r>
          </a:p>
          <a:p>
            <a:pPr lvl="1"/>
            <a:r>
              <a:rPr lang="pt-BR" dirty="0"/>
              <a:t>Obs: not all parameters on daemon.json are valid on Docker for Windows</a:t>
            </a:r>
          </a:p>
          <a:p>
            <a:r>
              <a:rPr lang="pt-BR" dirty="0"/>
              <a:t>Enable connection to Docker daemon on TCP 2375</a:t>
            </a:r>
          </a:p>
          <a:p>
            <a:pPr lvl="1"/>
            <a:r>
              <a:rPr lang="pt-BR" dirty="0"/>
              <a:t>Option 1 – daemon.json</a:t>
            </a:r>
          </a:p>
          <a:p>
            <a:pPr lvl="2"/>
            <a:r>
              <a:rPr lang="pt-BR" sz="1800" dirty="0"/>
              <a:t>"hosts": ["tcp://0.0.0.0:2375", "npipe://"]</a:t>
            </a:r>
          </a:p>
          <a:p>
            <a:pPr lvl="1"/>
            <a:r>
              <a:rPr lang="pt-BR" dirty="0"/>
              <a:t>Option 2 – SC Config (via CMD.exe)</a:t>
            </a:r>
          </a:p>
          <a:p>
            <a:pPr lvl="2"/>
            <a:r>
              <a:rPr lang="pt-BR" sz="1800" dirty="0"/>
              <a:t>sc config docker binpath= "\"C:\docker\dockerd.exe\" --run-service -H tcp://0.0.0.0:2375"</a:t>
            </a:r>
          </a:p>
        </p:txBody>
      </p:sp>
      <p:sp>
        <p:nvSpPr>
          <p:cNvPr id="3" name="Title 2"/>
          <p:cNvSpPr>
            <a:spLocks noGrp="1"/>
          </p:cNvSpPr>
          <p:nvPr>
            <p:ph type="title"/>
          </p:nvPr>
        </p:nvSpPr>
        <p:spPr/>
        <p:txBody>
          <a:bodyPr/>
          <a:lstStyle/>
          <a:p>
            <a:r>
              <a:rPr lang="pt-BR" dirty="0"/>
              <a:t>Configuring Docker on Windows</a:t>
            </a:r>
            <a:endParaRPr lang="en-US" dirty="0"/>
          </a:p>
        </p:txBody>
      </p:sp>
    </p:spTree>
    <p:extLst>
      <p:ext uri="{BB962C8B-B14F-4D97-AF65-F5344CB8AC3E}">
        <p14:creationId xmlns:p14="http://schemas.microsoft.com/office/powerpoint/2010/main" val="30053591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Remove Images</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492187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3610219"/>
          </a:xfrm>
        </p:spPr>
        <p:txBody>
          <a:bodyPr/>
          <a:lstStyle/>
          <a:p>
            <a:r>
              <a:rPr lang="pt-BR" dirty="0"/>
              <a:t>Powershell</a:t>
            </a:r>
            <a:endParaRPr lang="pt-BR" sz="400" dirty="0"/>
          </a:p>
          <a:p>
            <a:pPr lvl="1"/>
            <a:r>
              <a:rPr lang="pt-BR" dirty="0"/>
              <a:t>Uninstall-ContainerOSImage –fullname CN=Microsoft_NanoServer_10.0.14300.1016</a:t>
            </a:r>
          </a:p>
          <a:p>
            <a:r>
              <a:rPr lang="pt-BR" dirty="0"/>
              <a:t>Docker</a:t>
            </a:r>
            <a:endParaRPr lang="pt-BR" sz="300" dirty="0"/>
          </a:p>
          <a:p>
            <a:pPr lvl="1"/>
            <a:r>
              <a:rPr lang="pt-BR" dirty="0"/>
              <a:t>Remove images</a:t>
            </a:r>
          </a:p>
          <a:p>
            <a:pPr lvl="2"/>
            <a:r>
              <a:rPr lang="pt-BR" sz="1800" dirty="0"/>
              <a:t>Docker rmi windowsservercoreiis</a:t>
            </a:r>
          </a:p>
          <a:p>
            <a:pPr lvl="1"/>
            <a:r>
              <a:rPr lang="pt-BR" dirty="0"/>
              <a:t>Remove containers</a:t>
            </a:r>
          </a:p>
          <a:p>
            <a:pPr lvl="2"/>
            <a:r>
              <a:rPr lang="pt-BR" sz="1800" dirty="0"/>
              <a:t>Docker rm</a:t>
            </a:r>
          </a:p>
        </p:txBody>
      </p:sp>
      <p:sp>
        <p:nvSpPr>
          <p:cNvPr id="3" name="Title 2"/>
          <p:cNvSpPr>
            <a:spLocks noGrp="1"/>
          </p:cNvSpPr>
          <p:nvPr>
            <p:ph type="title"/>
          </p:nvPr>
        </p:nvSpPr>
        <p:spPr/>
        <p:txBody>
          <a:bodyPr/>
          <a:lstStyle/>
          <a:p>
            <a:r>
              <a:rPr lang="pt-BR" dirty="0"/>
              <a:t>Remove installed images</a:t>
            </a:r>
            <a:endParaRPr lang="en-US" dirty="0"/>
          </a:p>
        </p:txBody>
      </p:sp>
    </p:spTree>
    <p:extLst>
      <p:ext uri="{BB962C8B-B14F-4D97-AF65-F5344CB8AC3E}">
        <p14:creationId xmlns:p14="http://schemas.microsoft.com/office/powerpoint/2010/main" val="790682696"/>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49"/>
            <a:ext cx="11887200" cy="4592026"/>
          </a:xfrm>
        </p:spPr>
        <p:txBody>
          <a:bodyPr/>
          <a:lstStyle/>
          <a:p>
            <a:r>
              <a:rPr lang="en-US" dirty="0">
                <a:solidFill>
                  <a:schemeClr val="tx2"/>
                </a:solidFill>
              </a:rPr>
              <a:t>Ready for Enterprise Applications</a:t>
            </a:r>
          </a:p>
          <a:p>
            <a:pPr lvl="1"/>
            <a:r>
              <a:rPr lang="en-US" dirty="0"/>
              <a:t>No infrastructure changes to Active Directory required</a:t>
            </a:r>
          </a:p>
          <a:p>
            <a:pPr lvl="1"/>
            <a:r>
              <a:rPr lang="en-US" dirty="0"/>
              <a:t>Leverages Group Managed Service Accounts</a:t>
            </a:r>
          </a:p>
          <a:p>
            <a:pPr lvl="1"/>
            <a:r>
              <a:rPr lang="en-US" dirty="0"/>
              <a:t>Enables containerized applications to authenticate with SQL Server, file shares, and more</a:t>
            </a:r>
          </a:p>
          <a:p>
            <a:pPr lvl="1"/>
            <a:endParaRPr lang="en-US" dirty="0"/>
          </a:p>
          <a:p>
            <a:r>
              <a:rPr lang="en-US" dirty="0">
                <a:solidFill>
                  <a:schemeClr val="tx2"/>
                </a:solidFill>
              </a:rPr>
              <a:t>Simple and Secure</a:t>
            </a:r>
          </a:p>
          <a:p>
            <a:pPr lvl="1"/>
            <a:r>
              <a:rPr lang="en-US" dirty="0"/>
              <a:t>Identity specified at container start time</a:t>
            </a:r>
          </a:p>
          <a:p>
            <a:pPr lvl="1"/>
            <a:r>
              <a:rPr lang="en-US" dirty="0"/>
              <a:t>Credentials are not stored within the container image</a:t>
            </a:r>
          </a:p>
          <a:p>
            <a:pPr lvl="1"/>
            <a:r>
              <a:rPr lang="en-US" dirty="0"/>
              <a:t>No changes required to move across environments i.e. dev, test, prod, cloud</a:t>
            </a:r>
          </a:p>
        </p:txBody>
      </p:sp>
      <p:sp>
        <p:nvSpPr>
          <p:cNvPr id="2" name="Title 1"/>
          <p:cNvSpPr>
            <a:spLocks noGrp="1"/>
          </p:cNvSpPr>
          <p:nvPr>
            <p:ph type="title"/>
          </p:nvPr>
        </p:nvSpPr>
        <p:spPr/>
        <p:txBody>
          <a:bodyPr/>
          <a:lstStyle/>
          <a:p>
            <a:r>
              <a:rPr lang="en-US" dirty="0"/>
              <a:t>Active Directory Identity for Containers</a:t>
            </a:r>
          </a:p>
        </p:txBody>
      </p:sp>
    </p:spTree>
    <p:extLst>
      <p:ext uri="{BB962C8B-B14F-4D97-AF65-F5344CB8AC3E}">
        <p14:creationId xmlns:p14="http://schemas.microsoft.com/office/powerpoint/2010/main" val="3398064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Breaking down larger applications</a:t>
            </a:r>
          </a:p>
        </p:txBody>
      </p:sp>
      <p:sp>
        <p:nvSpPr>
          <p:cNvPr id="8" name="Text Placeholder 7"/>
          <p:cNvSpPr>
            <a:spLocks noGrp="1"/>
          </p:cNvSpPr>
          <p:nvPr>
            <p:ph type="body" sz="quarter" idx="10"/>
          </p:nvPr>
        </p:nvSpPr>
        <p:spPr>
          <a:xfrm>
            <a:off x="274639" y="1212849"/>
            <a:ext cx="5486399" cy="2579168"/>
          </a:xfrm>
        </p:spPr>
        <p:txBody>
          <a:bodyPr/>
          <a:lstStyle/>
          <a:p>
            <a:r>
              <a:rPr lang="en-US" dirty="0"/>
              <a:t>Development</a:t>
            </a:r>
          </a:p>
          <a:p>
            <a:pPr lvl="1"/>
            <a:r>
              <a:rPr lang="en-US" dirty="0"/>
              <a:t>Makes development teams faster</a:t>
            </a:r>
          </a:p>
          <a:p>
            <a:pPr lvl="1"/>
            <a:r>
              <a:rPr lang="en-US" dirty="0"/>
              <a:t>Decoupled development, less coordination</a:t>
            </a:r>
          </a:p>
          <a:p>
            <a:pPr lvl="1"/>
            <a:r>
              <a:rPr lang="en-US" dirty="0"/>
              <a:t>Freedom to use the best tools for the job</a:t>
            </a:r>
          </a:p>
          <a:p>
            <a:pPr lvl="1"/>
            <a:r>
              <a:rPr lang="en-US" dirty="0"/>
              <a:t>Shorter builds &amp; faster deployment</a:t>
            </a:r>
          </a:p>
          <a:p>
            <a:endParaRPr lang="en-US" dirty="0"/>
          </a:p>
        </p:txBody>
      </p:sp>
      <p:sp>
        <p:nvSpPr>
          <p:cNvPr id="9" name="Text Placeholder 8"/>
          <p:cNvSpPr>
            <a:spLocks noGrp="1"/>
          </p:cNvSpPr>
          <p:nvPr>
            <p:ph type="body" sz="quarter" idx="11"/>
          </p:nvPr>
        </p:nvSpPr>
        <p:spPr>
          <a:xfrm>
            <a:off x="6675439" y="1212849"/>
            <a:ext cx="5486399" cy="1982081"/>
          </a:xfrm>
        </p:spPr>
        <p:txBody>
          <a:bodyPr/>
          <a:lstStyle/>
          <a:p>
            <a:r>
              <a:rPr lang="en-US" dirty="0"/>
              <a:t>Operations</a:t>
            </a:r>
          </a:p>
          <a:p>
            <a:pPr lvl="1"/>
            <a:r>
              <a:rPr lang="en-US" dirty="0"/>
              <a:t>Deploy faster with automation</a:t>
            </a:r>
          </a:p>
          <a:p>
            <a:pPr lvl="1"/>
            <a:r>
              <a:rPr lang="en-US" dirty="0"/>
              <a:t>Reliable and deterministic</a:t>
            </a:r>
          </a:p>
          <a:p>
            <a:pPr lvl="1"/>
            <a:r>
              <a:rPr lang="en-US" dirty="0"/>
              <a:t>Clear list of running containers</a:t>
            </a:r>
          </a:p>
          <a:p>
            <a:pPr lvl="1"/>
            <a:r>
              <a:rPr lang="en-US" dirty="0"/>
              <a:t>Less risk, less downtime</a:t>
            </a:r>
          </a:p>
        </p:txBody>
      </p:sp>
      <p:sp>
        <p:nvSpPr>
          <p:cNvPr id="10" name="Rectangle 9"/>
          <p:cNvSpPr/>
          <p:nvPr/>
        </p:nvSpPr>
        <p:spPr>
          <a:xfrm>
            <a:off x="1762784" y="6392862"/>
            <a:ext cx="891327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Containers deliver consistency through dev, test, and production</a:t>
            </a:r>
          </a:p>
        </p:txBody>
      </p:sp>
    </p:spTree>
    <p:extLst>
      <p:ext uri="{BB962C8B-B14F-4D97-AF65-F5344CB8AC3E}">
        <p14:creationId xmlns:p14="http://schemas.microsoft.com/office/powerpoint/2010/main" val="153321237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Our Journey To Nano Server – Docker CI</a:t>
            </a:r>
          </a:p>
        </p:txBody>
      </p:sp>
      <p:sp>
        <p:nvSpPr>
          <p:cNvPr id="5" name="Text Placeholder 4"/>
          <p:cNvSpPr>
            <a:spLocks noGrp="1"/>
          </p:cNvSpPr>
          <p:nvPr>
            <p:ph type="body" sz="quarter" idx="10"/>
          </p:nvPr>
        </p:nvSpPr>
        <p:spPr>
          <a:xfrm>
            <a:off x="274638" y="1212850"/>
            <a:ext cx="11887200" cy="5139869"/>
          </a:xfrm>
        </p:spPr>
        <p:txBody>
          <a:bodyPr/>
          <a:lstStyle/>
          <a:p>
            <a:r>
              <a:rPr lang="en-US" dirty="0"/>
              <a:t>What is it?</a:t>
            </a:r>
          </a:p>
          <a:p>
            <a:pPr lvl="1"/>
            <a:r>
              <a:rPr lang="en-US" dirty="0"/>
              <a:t>Part of the Docker Project </a:t>
            </a:r>
          </a:p>
          <a:p>
            <a:pPr lvl="1"/>
            <a:r>
              <a:rPr lang="en-US" dirty="0"/>
              <a:t>For Every Code Submission</a:t>
            </a:r>
          </a:p>
          <a:p>
            <a:pPr lvl="2"/>
            <a:r>
              <a:rPr lang="en-US" dirty="0"/>
              <a:t>Compiles the change for both Linux and Windows</a:t>
            </a:r>
          </a:p>
          <a:p>
            <a:pPr lvl="2"/>
            <a:r>
              <a:rPr lang="en-US" dirty="0"/>
              <a:t>Uses Jenkins to execute tests against Linux and Windows hosts</a:t>
            </a:r>
          </a:p>
          <a:p>
            <a:r>
              <a:rPr lang="en-US" dirty="0"/>
              <a:t>Windows Server Core Image</a:t>
            </a:r>
          </a:p>
          <a:p>
            <a:pPr lvl="1"/>
            <a:r>
              <a:rPr lang="en-US" dirty="0"/>
              <a:t>Azure D3 VM (</a:t>
            </a:r>
            <a:r>
              <a:rPr lang="pt-BR" dirty="0"/>
              <a:t>4 cores, 14GB RAM, 200GB SSD) </a:t>
            </a:r>
          </a:p>
          <a:p>
            <a:pPr lvl="1"/>
            <a:r>
              <a:rPr lang="pt-BR" dirty="0"/>
              <a:t>Takes ~31 min and 21 sec to run</a:t>
            </a:r>
          </a:p>
          <a:p>
            <a:r>
              <a:rPr lang="en-US" dirty="0"/>
              <a:t>Nano Image</a:t>
            </a:r>
          </a:p>
          <a:p>
            <a:pPr lvl="1"/>
            <a:r>
              <a:rPr lang="en-US" dirty="0"/>
              <a:t>Early prototype (not checked in yet)</a:t>
            </a:r>
          </a:p>
          <a:p>
            <a:pPr lvl="1"/>
            <a:r>
              <a:rPr lang="en-US" dirty="0"/>
              <a:t>Azure D2 VM (2 cores, 7GB, 100GB SSD)</a:t>
            </a:r>
          </a:p>
          <a:p>
            <a:pPr lvl="1"/>
            <a:r>
              <a:rPr lang="en-US" dirty="0"/>
              <a:t>Takes ~21min and 39 sec to run</a:t>
            </a:r>
            <a:endParaRPr lang="pt-BR" dirty="0"/>
          </a:p>
        </p:txBody>
      </p:sp>
      <p:sp>
        <p:nvSpPr>
          <p:cNvPr id="7" name="Rectangle 6"/>
          <p:cNvSpPr/>
          <p:nvPr/>
        </p:nvSpPr>
        <p:spPr bwMode="auto">
          <a:xfrm>
            <a:off x="7589837" y="4030662"/>
            <a:ext cx="4495800" cy="21336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6637" rIns="182880" bIns="46637" numCol="1" rtlCol="0" anchor="ctr" anchorCtr="0" compatLnSpc="1">
            <a:prstTxWarp prst="textNoShape">
              <a:avLst/>
            </a:prstTxWarp>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sng" strike="noStrike" kern="0" cap="none" spc="0" normalizeH="0" baseline="0" noProof="0" dirty="0">
                <a:ln>
                  <a:noFill/>
                </a:ln>
                <a:solidFill>
                  <a:schemeClr val="bg1"/>
                </a:solidFill>
                <a:effectLst/>
                <a:uLnTx/>
                <a:uFillTx/>
              </a:rPr>
              <a:t>Benefit of Nano</a:t>
            </a:r>
            <a:endParaRPr kumimoji="0" lang="en-US" sz="2000" b="1" i="0" u="sng" strike="noStrike" kern="0" cap="none" spc="0" normalizeH="0" baseline="0" noProof="0" dirty="0">
              <a:ln>
                <a:noFill/>
              </a:ln>
              <a:solidFill>
                <a:schemeClr val="bg1"/>
              </a:solidFill>
              <a:effectLst/>
              <a:uLnTx/>
              <a:uFillTx/>
            </a:endParaRPr>
          </a:p>
          <a:p>
            <a:pPr marL="0" marR="0" lvl="0" indent="0" algn="ctr" defTabSz="914400" eaLnBrk="1" fontAlgn="auto" latinLnBrk="0" hangingPunct="1">
              <a:lnSpc>
                <a:spcPct val="90000"/>
              </a:lnSpc>
              <a:spcBef>
                <a:spcPts val="0"/>
              </a:spcBef>
              <a:spcAft>
                <a:spcPts val="600"/>
              </a:spcAft>
              <a:buClrTx/>
              <a:buSzTx/>
              <a:buFontTx/>
              <a:buNone/>
              <a:tabLst/>
              <a:defRPr/>
            </a:pPr>
            <a:endParaRPr kumimoji="0" lang="en-US" sz="2000" b="0" i="0" u="none" strike="noStrike" kern="0" cap="none" spc="0" normalizeH="0" baseline="0" noProof="0" dirty="0">
              <a:ln>
                <a:noFill/>
              </a:ln>
              <a:solidFill>
                <a:schemeClr val="bg1"/>
              </a:soli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rPr>
              <a:t>30%</a:t>
            </a:r>
            <a:r>
              <a:rPr kumimoji="0" lang="en-US" sz="2000" b="0" i="0" u="none" strike="noStrike" kern="0" cap="none" spc="0" normalizeH="0" baseline="0" noProof="0" dirty="0">
                <a:ln>
                  <a:noFill/>
                </a:ln>
                <a:solidFill>
                  <a:schemeClr val="bg1"/>
                </a:solidFill>
                <a:effectLst/>
                <a:uLnTx/>
                <a:uFillTx/>
              </a:rPr>
              <a:t> Reduction in Execution Time!</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solidFill>
                  <a:schemeClr val="bg1"/>
                </a:solidFill>
                <a:effectLst/>
                <a:uLnTx/>
                <a:uFillTx/>
              </a:rPr>
              <a:t>50% </a:t>
            </a:r>
            <a:r>
              <a:rPr kumimoji="0" lang="en-US" sz="2000" b="0" i="0" u="none" strike="noStrike" kern="0" cap="none" spc="0" normalizeH="0" baseline="0" noProof="0" dirty="0">
                <a:ln>
                  <a:noFill/>
                </a:ln>
                <a:solidFill>
                  <a:schemeClr val="bg1"/>
                </a:solidFill>
                <a:effectLst/>
                <a:uLnTx/>
                <a:uFillTx/>
              </a:rPr>
              <a:t>Reduction in Cost</a:t>
            </a:r>
          </a:p>
        </p:txBody>
      </p:sp>
    </p:spTree>
    <p:extLst>
      <p:ext uri="{BB962C8B-B14F-4D97-AF65-F5344CB8AC3E}">
        <p14:creationId xmlns:p14="http://schemas.microsoft.com/office/powerpoint/2010/main" val="366707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500"/>
                                        <p:tgtEl>
                                          <p:spTgt spid="5">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What is a container?</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287462"/>
            <a:ext cx="4171950" cy="3105150"/>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7" y="1058862"/>
            <a:ext cx="3200400" cy="3169126"/>
          </a:xfrm>
          <a:prstGeom prst="rect">
            <a:avLst/>
          </a:prstGeom>
        </p:spPr>
      </p:pic>
      <p:sp>
        <p:nvSpPr>
          <p:cNvPr id="27" name="TextBox 26"/>
          <p:cNvSpPr txBox="1"/>
          <p:nvPr/>
        </p:nvSpPr>
        <p:spPr>
          <a:xfrm>
            <a:off x="2852660" y="4335462"/>
            <a:ext cx="4958345"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Will containers replace VM’s?</a:t>
            </a:r>
          </a:p>
        </p:txBody>
      </p:sp>
      <p:sp>
        <p:nvSpPr>
          <p:cNvPr id="28" name="TextBox 27"/>
          <p:cNvSpPr txBox="1"/>
          <p:nvPr/>
        </p:nvSpPr>
        <p:spPr>
          <a:xfrm>
            <a:off x="7729460" y="4335462"/>
            <a:ext cx="927177"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No.</a:t>
            </a:r>
          </a:p>
        </p:txBody>
      </p:sp>
      <p:sp>
        <p:nvSpPr>
          <p:cNvPr id="29" name="TextBox 28"/>
          <p:cNvSpPr txBox="1"/>
          <p:nvPr/>
        </p:nvSpPr>
        <p:spPr>
          <a:xfrm>
            <a:off x="2103437" y="5017980"/>
            <a:ext cx="7633115" cy="1148007"/>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Containers are not a virtualization technology.</a:t>
            </a:r>
          </a:p>
          <a:p>
            <a:pPr>
              <a:lnSpc>
                <a:spcPct val="90000"/>
              </a:lnSpc>
              <a:spcAft>
                <a:spcPts val="600"/>
              </a:spcAft>
            </a:pPr>
            <a:r>
              <a:rPr lang="en-US" sz="2800" dirty="0">
                <a:gradFill>
                  <a:gsLst>
                    <a:gs pos="2917">
                      <a:schemeClr val="tx1"/>
                    </a:gs>
                    <a:gs pos="30000">
                      <a:schemeClr val="tx1"/>
                    </a:gs>
                  </a:gsLst>
                  <a:lin ang="5400000" scaled="0"/>
                </a:gradFill>
              </a:rPr>
              <a:t>They are an application delivery technology.</a:t>
            </a:r>
          </a:p>
        </p:txBody>
      </p:sp>
    </p:spTree>
    <p:extLst>
      <p:ext uri="{BB962C8B-B14F-4D97-AF65-F5344CB8AC3E}">
        <p14:creationId xmlns:p14="http://schemas.microsoft.com/office/powerpoint/2010/main" val="29016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Get Moving</a:t>
            </a:r>
          </a:p>
        </p:txBody>
      </p:sp>
      <p:sp>
        <p:nvSpPr>
          <p:cNvPr id="3" name="Text Placeholder 2"/>
          <p:cNvSpPr>
            <a:spLocks noGrp="1"/>
          </p:cNvSpPr>
          <p:nvPr>
            <p:ph type="body" sz="quarter" idx="10"/>
          </p:nvPr>
        </p:nvSpPr>
        <p:spPr>
          <a:xfrm>
            <a:off x="274638" y="677862"/>
            <a:ext cx="11887200" cy="5816977"/>
          </a:xfrm>
        </p:spPr>
        <p:txBody>
          <a:bodyPr/>
          <a:lstStyle/>
          <a:p>
            <a:r>
              <a:rPr lang="en-US" dirty="0"/>
              <a:t>Start your journey</a:t>
            </a:r>
          </a:p>
          <a:p>
            <a:pPr lvl="1"/>
            <a:r>
              <a:rPr lang="en-US" dirty="0"/>
              <a:t>Learn by doing</a:t>
            </a:r>
          </a:p>
          <a:p>
            <a:pPr lvl="1"/>
            <a:r>
              <a:rPr lang="en-US" dirty="0"/>
              <a:t>Many apps require few to no changes</a:t>
            </a:r>
          </a:p>
          <a:p>
            <a:pPr lvl="1"/>
            <a:endParaRPr lang="en-US" dirty="0"/>
          </a:p>
          <a:p>
            <a:pPr lvl="1"/>
            <a:endParaRPr lang="en-US" dirty="0"/>
          </a:p>
          <a:p>
            <a:r>
              <a:rPr lang="en-US" dirty="0"/>
              <a:t>Take advantage of opportunities</a:t>
            </a:r>
          </a:p>
          <a:p>
            <a:pPr lvl="1"/>
            <a:r>
              <a:rPr lang="en-US" dirty="0"/>
              <a:t>Start breaking larger applications down into </a:t>
            </a:r>
            <a:r>
              <a:rPr lang="en-US" dirty="0" err="1"/>
              <a:t>microservices</a:t>
            </a:r>
            <a:endParaRPr lang="en-US" dirty="0"/>
          </a:p>
          <a:p>
            <a:pPr lvl="1"/>
            <a:r>
              <a:rPr lang="en-US" dirty="0"/>
              <a:t>Achieve the benefits DevOps delivers</a:t>
            </a:r>
          </a:p>
          <a:p>
            <a:pPr lvl="1"/>
            <a:endParaRPr lang="en-US" dirty="0"/>
          </a:p>
          <a:p>
            <a:pPr lvl="1"/>
            <a:endParaRPr lang="en-US" dirty="0"/>
          </a:p>
          <a:p>
            <a:r>
              <a:rPr lang="en-US" dirty="0"/>
              <a:t>Have Fun!</a:t>
            </a:r>
          </a:p>
          <a:p>
            <a:pPr lvl="1"/>
            <a:endParaRPr lang="en-US" dirty="0"/>
          </a:p>
          <a:p>
            <a:pPr algn="ctr"/>
            <a:r>
              <a:rPr lang="en-US" sz="3600" dirty="0"/>
              <a:t>Quick start guide at http://aka.ms/containers</a:t>
            </a:r>
          </a:p>
        </p:txBody>
      </p:sp>
    </p:spTree>
    <p:extLst>
      <p:ext uri="{BB962C8B-B14F-4D97-AF65-F5344CB8AC3E}">
        <p14:creationId xmlns:p14="http://schemas.microsoft.com/office/powerpoint/2010/main" val="312589934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What is a container?</a:t>
            </a:r>
          </a:p>
        </p:txBody>
      </p:sp>
      <p:sp>
        <p:nvSpPr>
          <p:cNvPr id="354" name="Rectangle 353"/>
          <p:cNvSpPr/>
          <p:nvPr/>
        </p:nvSpPr>
        <p:spPr bwMode="auto">
          <a:xfrm>
            <a:off x="5799087" y="3192461"/>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rPr>
              <a:t>Application</a:t>
            </a:r>
          </a:p>
        </p:txBody>
      </p:sp>
      <p:grpSp>
        <p:nvGrpSpPr>
          <p:cNvPr id="3" name="Group 2"/>
          <p:cNvGrpSpPr/>
          <p:nvPr/>
        </p:nvGrpSpPr>
        <p:grpSpPr>
          <a:xfrm>
            <a:off x="5303837" y="3192462"/>
            <a:ext cx="501628" cy="497646"/>
            <a:chOff x="5303837" y="3192462"/>
            <a:chExt cx="501628" cy="497646"/>
          </a:xfrm>
        </p:grpSpPr>
        <p:sp>
          <p:nvSpPr>
            <p:cNvPr id="353" name="Rectangle 35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55" name="Group 354"/>
            <p:cNvGrpSpPr/>
            <p:nvPr/>
          </p:nvGrpSpPr>
          <p:grpSpPr>
            <a:xfrm>
              <a:off x="5434446" y="3309789"/>
              <a:ext cx="236804" cy="262982"/>
              <a:chOff x="7434263" y="-2105025"/>
              <a:chExt cx="947737" cy="1052512"/>
            </a:xfrm>
            <a:solidFill>
              <a:schemeClr val="tx2"/>
            </a:solidFill>
          </p:grpSpPr>
          <p:sp>
            <p:nvSpPr>
              <p:cNvPr id="356"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57"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58"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
        <p:nvSpPr>
          <p:cNvPr id="361" name="Rectangle 360"/>
          <p:cNvSpPr/>
          <p:nvPr/>
        </p:nvSpPr>
        <p:spPr bwMode="auto">
          <a:xfrm>
            <a:off x="5799085" y="3730930"/>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rPr>
              <a:t>OS</a:t>
            </a:r>
          </a:p>
        </p:txBody>
      </p:sp>
      <p:grpSp>
        <p:nvGrpSpPr>
          <p:cNvPr id="4" name="Group 3"/>
          <p:cNvGrpSpPr/>
          <p:nvPr/>
        </p:nvGrpSpPr>
        <p:grpSpPr>
          <a:xfrm>
            <a:off x="5303836" y="3730931"/>
            <a:ext cx="501628" cy="497646"/>
            <a:chOff x="5303836" y="3730931"/>
            <a:chExt cx="501628" cy="497646"/>
          </a:xfrm>
        </p:grpSpPr>
        <p:sp>
          <p:nvSpPr>
            <p:cNvPr id="360" name="Rectangle 359"/>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2" name="Group 361"/>
            <p:cNvGrpSpPr/>
            <p:nvPr/>
          </p:nvGrpSpPr>
          <p:grpSpPr>
            <a:xfrm>
              <a:off x="5414027" y="3888749"/>
              <a:ext cx="278036" cy="219069"/>
              <a:chOff x="4962525" y="2536825"/>
              <a:chExt cx="2260600" cy="1781175"/>
            </a:xfrm>
            <a:solidFill>
              <a:schemeClr val="tx2"/>
            </a:solidFill>
          </p:grpSpPr>
          <p:sp>
            <p:nvSpPr>
              <p:cNvPr id="36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
        <p:nvSpPr>
          <p:cNvPr id="367" name="Rectangle 366"/>
          <p:cNvSpPr/>
          <p:nvPr/>
        </p:nvSpPr>
        <p:spPr bwMode="auto">
          <a:xfrm>
            <a:off x="5799086" y="4269398"/>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rPr>
              <a:t>Hardware</a:t>
            </a:r>
          </a:p>
        </p:txBody>
      </p:sp>
      <p:grpSp>
        <p:nvGrpSpPr>
          <p:cNvPr id="5" name="Group 4"/>
          <p:cNvGrpSpPr/>
          <p:nvPr/>
        </p:nvGrpSpPr>
        <p:grpSpPr>
          <a:xfrm>
            <a:off x="5303837" y="4269398"/>
            <a:ext cx="501628" cy="497646"/>
            <a:chOff x="5303837" y="4269398"/>
            <a:chExt cx="501628" cy="497646"/>
          </a:xfrm>
        </p:grpSpPr>
        <p:sp>
          <p:nvSpPr>
            <p:cNvPr id="366" name="Rectangle 36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8" name="Group 367"/>
            <p:cNvGrpSpPr/>
            <p:nvPr/>
          </p:nvGrpSpPr>
          <p:grpSpPr>
            <a:xfrm>
              <a:off x="5453359" y="4399756"/>
              <a:ext cx="182844" cy="236930"/>
              <a:chOff x="5260945" y="2352669"/>
              <a:chExt cx="1663693" cy="2155821"/>
            </a:xfrm>
            <a:solidFill>
              <a:schemeClr val="tx2"/>
            </a:solidFill>
          </p:grpSpPr>
          <p:sp>
            <p:nvSpPr>
              <p:cNvPr id="36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Tree>
    <p:extLst>
      <p:ext uri="{BB962C8B-B14F-4D97-AF65-F5344CB8AC3E}">
        <p14:creationId xmlns:p14="http://schemas.microsoft.com/office/powerpoint/2010/main" val="327432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208" name="TextBox 207"/>
          <p:cNvSpPr txBox="1"/>
          <p:nvPr/>
        </p:nvSpPr>
        <p:spPr>
          <a:xfrm>
            <a:off x="0" y="27719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354" name="Rectangle 353"/>
          <p:cNvSpPr/>
          <p:nvPr/>
        </p:nvSpPr>
        <p:spPr bwMode="auto">
          <a:xfrm>
            <a:off x="3999812" y="31823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361" name="Rectangle 360"/>
          <p:cNvSpPr/>
          <p:nvPr/>
        </p:nvSpPr>
        <p:spPr bwMode="auto">
          <a:xfrm>
            <a:off x="3999811" y="37207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367" name="Rectangle 366"/>
          <p:cNvSpPr/>
          <p:nvPr/>
        </p:nvSpPr>
        <p:spPr bwMode="auto">
          <a:xfrm>
            <a:off x="3999811" y="42592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 name="Group 8"/>
          <p:cNvGrpSpPr/>
          <p:nvPr/>
        </p:nvGrpSpPr>
        <p:grpSpPr>
          <a:xfrm>
            <a:off x="5857925" y="3188946"/>
            <a:ext cx="3103512" cy="1016745"/>
            <a:chOff x="5857925" y="3188946"/>
            <a:chExt cx="3103512" cy="1016745"/>
          </a:xfrm>
        </p:grpSpPr>
        <p:sp>
          <p:nvSpPr>
            <p:cNvPr id="214" name="Rectangle 213"/>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5" name="Rectangle 214"/>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2" name="Rectangle 261"/>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3" name="Rectangle 262"/>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4" name="Rectangle 273"/>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5" name="Rectangle 274"/>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0" name="Group 209"/>
            <p:cNvGrpSpPr/>
            <p:nvPr/>
          </p:nvGrpSpPr>
          <p:grpSpPr>
            <a:xfrm>
              <a:off x="6198500" y="3595918"/>
              <a:ext cx="197996" cy="219885"/>
              <a:chOff x="7434267" y="-1318825"/>
              <a:chExt cx="947742" cy="1052511"/>
            </a:xfrm>
            <a:solidFill>
              <a:schemeClr val="accent1"/>
            </a:solidFill>
          </p:grpSpPr>
          <p:sp>
            <p:nvSpPr>
              <p:cNvPr id="252"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53"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54"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11" name="Group 210"/>
            <p:cNvGrpSpPr/>
            <p:nvPr/>
          </p:nvGrpSpPr>
          <p:grpSpPr>
            <a:xfrm>
              <a:off x="6169600" y="3943800"/>
              <a:ext cx="255791" cy="201540"/>
              <a:chOff x="4962525" y="3988427"/>
              <a:chExt cx="2260600" cy="1781175"/>
            </a:xfrm>
            <a:solidFill>
              <a:schemeClr val="accent1"/>
            </a:solidFill>
          </p:grpSpPr>
          <p:sp>
            <p:nvSpPr>
              <p:cNvPr id="216"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7"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2" name="TextBox 211"/>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58" name="Group 257"/>
            <p:cNvGrpSpPr/>
            <p:nvPr/>
          </p:nvGrpSpPr>
          <p:grpSpPr>
            <a:xfrm>
              <a:off x="7310684" y="3592441"/>
              <a:ext cx="197995" cy="219886"/>
              <a:chOff x="7434263" y="-1335463"/>
              <a:chExt cx="947737" cy="1052514"/>
            </a:xfrm>
            <a:solidFill>
              <a:schemeClr val="accent1"/>
            </a:solidFill>
          </p:grpSpPr>
          <p:sp>
            <p:nvSpPr>
              <p:cNvPr id="266"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7"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8"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59" name="Group 258"/>
            <p:cNvGrpSpPr/>
            <p:nvPr/>
          </p:nvGrpSpPr>
          <p:grpSpPr>
            <a:xfrm>
              <a:off x="7281786" y="3940325"/>
              <a:ext cx="255791" cy="201540"/>
              <a:chOff x="4962525" y="3957709"/>
              <a:chExt cx="2260600" cy="1781175"/>
            </a:xfrm>
            <a:solidFill>
              <a:schemeClr val="accent1"/>
            </a:solidFill>
          </p:grpSpPr>
          <p:sp>
            <p:nvSpPr>
              <p:cNvPr id="264"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5"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60" name="TextBox 25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70" name="Group 269"/>
            <p:cNvGrpSpPr/>
            <p:nvPr/>
          </p:nvGrpSpPr>
          <p:grpSpPr>
            <a:xfrm>
              <a:off x="8422868" y="3592442"/>
              <a:ext cx="197995" cy="219885"/>
              <a:chOff x="7434263" y="-1335457"/>
              <a:chExt cx="947737" cy="1052513"/>
            </a:xfrm>
            <a:solidFill>
              <a:schemeClr val="accent1"/>
            </a:solidFill>
          </p:grpSpPr>
          <p:sp>
            <p:nvSpPr>
              <p:cNvPr id="278"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79"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80"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71" name="Group 270"/>
            <p:cNvGrpSpPr/>
            <p:nvPr/>
          </p:nvGrpSpPr>
          <p:grpSpPr>
            <a:xfrm>
              <a:off x="8393970" y="3940325"/>
              <a:ext cx="255791" cy="201540"/>
              <a:chOff x="4962525" y="3957717"/>
              <a:chExt cx="2260600" cy="1781175"/>
            </a:xfrm>
            <a:solidFill>
              <a:schemeClr val="accent1"/>
            </a:solidFill>
          </p:grpSpPr>
          <p:sp>
            <p:nvSpPr>
              <p:cNvPr id="276"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77"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72" name="TextBox 27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grpSp>
        <p:nvGrpSpPr>
          <p:cNvPr id="66" name="Group 65"/>
          <p:cNvGrpSpPr/>
          <p:nvPr/>
        </p:nvGrpSpPr>
        <p:grpSpPr>
          <a:xfrm>
            <a:off x="3493212" y="3181805"/>
            <a:ext cx="501628" cy="497646"/>
            <a:chOff x="5303837" y="3192462"/>
            <a:chExt cx="501628" cy="497646"/>
          </a:xfrm>
        </p:grpSpPr>
        <p:sp>
          <p:nvSpPr>
            <p:cNvPr id="67" name="Rectangle 66"/>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8" name="Group 67"/>
            <p:cNvGrpSpPr/>
            <p:nvPr/>
          </p:nvGrpSpPr>
          <p:grpSpPr>
            <a:xfrm>
              <a:off x="5434446" y="3309789"/>
              <a:ext cx="236804" cy="262982"/>
              <a:chOff x="7434263" y="-2105025"/>
              <a:chExt cx="947737" cy="1052512"/>
            </a:xfrm>
            <a:solidFill>
              <a:schemeClr val="tx2"/>
            </a:solidFill>
          </p:grpSpPr>
          <p:sp>
            <p:nvSpPr>
              <p:cNvPr id="69"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0"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1"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72" name="Group 71"/>
          <p:cNvGrpSpPr/>
          <p:nvPr/>
        </p:nvGrpSpPr>
        <p:grpSpPr>
          <a:xfrm>
            <a:off x="3493211" y="3720274"/>
            <a:ext cx="501628" cy="497646"/>
            <a:chOff x="5303836" y="3730931"/>
            <a:chExt cx="501628" cy="497646"/>
          </a:xfrm>
        </p:grpSpPr>
        <p:sp>
          <p:nvSpPr>
            <p:cNvPr id="73" name="Rectangle 72"/>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4" name="Group 73"/>
            <p:cNvGrpSpPr/>
            <p:nvPr/>
          </p:nvGrpSpPr>
          <p:grpSpPr>
            <a:xfrm>
              <a:off x="5414027" y="3888749"/>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77" name="Group 76"/>
          <p:cNvGrpSpPr/>
          <p:nvPr/>
        </p:nvGrpSpPr>
        <p:grpSpPr>
          <a:xfrm>
            <a:off x="3493212" y="4258741"/>
            <a:ext cx="501628" cy="497646"/>
            <a:chOff x="5303837" y="4269398"/>
            <a:chExt cx="501628" cy="497646"/>
          </a:xfrm>
        </p:grpSpPr>
        <p:sp>
          <p:nvSpPr>
            <p:cNvPr id="78" name="Rectangle 7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9" name="Group 78"/>
            <p:cNvGrpSpPr/>
            <p:nvPr/>
          </p:nvGrpSpPr>
          <p:grpSpPr>
            <a:xfrm>
              <a:off x="5453359" y="4399756"/>
              <a:ext cx="182844" cy="236930"/>
              <a:chOff x="5260945" y="2352669"/>
              <a:chExt cx="1663693" cy="2155821"/>
            </a:xfrm>
            <a:solidFill>
              <a:schemeClr val="tx2"/>
            </a:solidFill>
          </p:grpSpPr>
          <p:sp>
            <p:nvSpPr>
              <p:cNvPr id="8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Tree>
    <p:extLst>
      <p:ext uri="{BB962C8B-B14F-4D97-AF65-F5344CB8AC3E}">
        <p14:creationId xmlns:p14="http://schemas.microsoft.com/office/powerpoint/2010/main" val="927777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621" y="4183062"/>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134" name="Rectangle 133"/>
          <p:cNvSpPr/>
          <p:nvPr/>
        </p:nvSpPr>
        <p:spPr bwMode="auto">
          <a:xfrm>
            <a:off x="4001433" y="4593443"/>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40" name="Rectangle 139"/>
          <p:cNvSpPr/>
          <p:nvPr/>
        </p:nvSpPr>
        <p:spPr bwMode="auto">
          <a:xfrm>
            <a:off x="4001432" y="5131912"/>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45" name="Rectangle 144"/>
          <p:cNvSpPr/>
          <p:nvPr/>
        </p:nvSpPr>
        <p:spPr bwMode="auto">
          <a:xfrm>
            <a:off x="4001432" y="5670379"/>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8" name="Group 97"/>
          <p:cNvGrpSpPr/>
          <p:nvPr/>
        </p:nvGrpSpPr>
        <p:grpSpPr>
          <a:xfrm>
            <a:off x="3499802" y="4593443"/>
            <a:ext cx="501628" cy="497646"/>
            <a:chOff x="5303837" y="3192462"/>
            <a:chExt cx="501628" cy="497646"/>
          </a:xfrm>
        </p:grpSpPr>
        <p:sp>
          <p:nvSpPr>
            <p:cNvPr id="99" name="Rectangle 98"/>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0" name="Group 99"/>
            <p:cNvGrpSpPr/>
            <p:nvPr/>
          </p:nvGrpSpPr>
          <p:grpSpPr>
            <a:xfrm>
              <a:off x="5434446" y="3309789"/>
              <a:ext cx="236804" cy="262982"/>
              <a:chOff x="7434263" y="-2105025"/>
              <a:chExt cx="947737" cy="1052512"/>
            </a:xfrm>
            <a:solidFill>
              <a:schemeClr val="tx2"/>
            </a:solidFill>
          </p:grpSpPr>
          <p:sp>
            <p:nvSpPr>
              <p:cNvPr id="10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4" name="Group 103"/>
          <p:cNvGrpSpPr/>
          <p:nvPr/>
        </p:nvGrpSpPr>
        <p:grpSpPr>
          <a:xfrm>
            <a:off x="3499801" y="5131912"/>
            <a:ext cx="501628" cy="497646"/>
            <a:chOff x="5303836" y="3730931"/>
            <a:chExt cx="501628" cy="497646"/>
          </a:xfrm>
        </p:grpSpPr>
        <p:sp>
          <p:nvSpPr>
            <p:cNvPr id="105" name="Rectangle 104"/>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6" name="Group 105"/>
            <p:cNvGrpSpPr/>
            <p:nvPr/>
          </p:nvGrpSpPr>
          <p:grpSpPr>
            <a:xfrm>
              <a:off x="5414027" y="3888749"/>
              <a:ext cx="278036" cy="219069"/>
              <a:chOff x="4962525" y="2536825"/>
              <a:chExt cx="2260600" cy="1781175"/>
            </a:xfrm>
            <a:solidFill>
              <a:schemeClr val="tx2"/>
            </a:solidFill>
          </p:grpSpPr>
          <p:sp>
            <p:nvSpPr>
              <p:cNvPr id="10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9" name="Group 108"/>
          <p:cNvGrpSpPr/>
          <p:nvPr/>
        </p:nvGrpSpPr>
        <p:grpSpPr>
          <a:xfrm>
            <a:off x="3499802" y="5670379"/>
            <a:ext cx="501628" cy="497646"/>
            <a:chOff x="5303837" y="4269398"/>
            <a:chExt cx="501628" cy="497646"/>
          </a:xfrm>
        </p:grpSpPr>
        <p:sp>
          <p:nvSpPr>
            <p:cNvPr id="110" name="Rectangle 10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453359" y="4399756"/>
              <a:ext cx="182844" cy="236930"/>
              <a:chOff x="5260945" y="2352669"/>
              <a:chExt cx="1663693" cy="2155821"/>
            </a:xfrm>
            <a:solidFill>
              <a:schemeClr val="tx2"/>
            </a:solidFill>
          </p:grpSpPr>
          <p:sp>
            <p:nvSpPr>
              <p:cNvPr id="11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98" name="Group 197"/>
          <p:cNvGrpSpPr/>
          <p:nvPr/>
        </p:nvGrpSpPr>
        <p:grpSpPr>
          <a:xfrm>
            <a:off x="5859546" y="4587952"/>
            <a:ext cx="3103512" cy="1016745"/>
            <a:chOff x="5857925" y="3188946"/>
            <a:chExt cx="3103512" cy="1016745"/>
          </a:xfrm>
        </p:grpSpPr>
        <p:sp>
          <p:nvSpPr>
            <p:cNvPr id="199" name="Rectangle 198"/>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0" name="Rectangle 199"/>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1" name="Rectangle 200"/>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2" name="Rectangle 201"/>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3" name="Rectangle 202"/>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4" name="Rectangle 203"/>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05" name="Group 204"/>
            <p:cNvGrpSpPr/>
            <p:nvPr/>
          </p:nvGrpSpPr>
          <p:grpSpPr>
            <a:xfrm>
              <a:off x="6198500" y="3595918"/>
              <a:ext cx="197996" cy="219885"/>
              <a:chOff x="7434267" y="-1318825"/>
              <a:chExt cx="947742" cy="1052511"/>
            </a:xfrm>
            <a:solidFill>
              <a:schemeClr val="accent1"/>
            </a:solidFill>
          </p:grpSpPr>
          <p:sp>
            <p:nvSpPr>
              <p:cNvPr id="226"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7"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8"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06" name="Group 205"/>
            <p:cNvGrpSpPr/>
            <p:nvPr/>
          </p:nvGrpSpPr>
          <p:grpSpPr>
            <a:xfrm>
              <a:off x="6169600" y="3943800"/>
              <a:ext cx="255791" cy="201540"/>
              <a:chOff x="4962525" y="3988427"/>
              <a:chExt cx="2260600" cy="1781175"/>
            </a:xfrm>
            <a:solidFill>
              <a:schemeClr val="accent1"/>
            </a:solidFill>
          </p:grpSpPr>
          <p:sp>
            <p:nvSpPr>
              <p:cNvPr id="224"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5"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07" name="TextBox 206"/>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08" name="Group 207"/>
            <p:cNvGrpSpPr/>
            <p:nvPr/>
          </p:nvGrpSpPr>
          <p:grpSpPr>
            <a:xfrm>
              <a:off x="7310684" y="3592441"/>
              <a:ext cx="197995" cy="219886"/>
              <a:chOff x="7434263" y="-1335463"/>
              <a:chExt cx="947737" cy="1052514"/>
            </a:xfrm>
            <a:solidFill>
              <a:schemeClr val="accent1"/>
            </a:solidFill>
          </p:grpSpPr>
          <p:sp>
            <p:nvSpPr>
              <p:cNvPr id="221"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2"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3"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09" name="Group 208"/>
            <p:cNvGrpSpPr/>
            <p:nvPr/>
          </p:nvGrpSpPr>
          <p:grpSpPr>
            <a:xfrm>
              <a:off x="7281786" y="3940325"/>
              <a:ext cx="255791" cy="201540"/>
              <a:chOff x="4962525" y="3957709"/>
              <a:chExt cx="2260600" cy="1781175"/>
            </a:xfrm>
            <a:solidFill>
              <a:schemeClr val="accent1"/>
            </a:solidFill>
          </p:grpSpPr>
          <p:sp>
            <p:nvSpPr>
              <p:cNvPr id="219"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0"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0" name="TextBox 20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11" name="Group 210"/>
            <p:cNvGrpSpPr/>
            <p:nvPr/>
          </p:nvGrpSpPr>
          <p:grpSpPr>
            <a:xfrm>
              <a:off x="8422868" y="3592442"/>
              <a:ext cx="197995" cy="219885"/>
              <a:chOff x="7434263" y="-1335457"/>
              <a:chExt cx="947737" cy="1052513"/>
            </a:xfrm>
            <a:solidFill>
              <a:schemeClr val="accent1"/>
            </a:solidFill>
          </p:grpSpPr>
          <p:sp>
            <p:nvSpPr>
              <p:cNvPr id="216"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7"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8"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12" name="Group 211"/>
            <p:cNvGrpSpPr/>
            <p:nvPr/>
          </p:nvGrpSpPr>
          <p:grpSpPr>
            <a:xfrm>
              <a:off x="8393970" y="3940325"/>
              <a:ext cx="255791" cy="201540"/>
              <a:chOff x="4962525" y="3957717"/>
              <a:chExt cx="2260600" cy="1781175"/>
            </a:xfrm>
            <a:solidFill>
              <a:schemeClr val="accent1"/>
            </a:solidFill>
          </p:grpSpPr>
          <p:sp>
            <p:nvSpPr>
              <p:cNvPr id="214"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5"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3" name="TextBox 212"/>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3550808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621" y="4218727"/>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134" name="Rectangle 133"/>
          <p:cNvSpPr/>
          <p:nvPr/>
        </p:nvSpPr>
        <p:spPr bwMode="auto">
          <a:xfrm>
            <a:off x="4001433" y="4629108"/>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40" name="Rectangle 139"/>
          <p:cNvSpPr/>
          <p:nvPr/>
        </p:nvSpPr>
        <p:spPr bwMode="auto">
          <a:xfrm>
            <a:off x="4001432" y="5167577"/>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45" name="Rectangle 144"/>
          <p:cNvSpPr/>
          <p:nvPr/>
        </p:nvSpPr>
        <p:spPr bwMode="auto">
          <a:xfrm>
            <a:off x="4001432" y="5706044"/>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72" name="Rectangle 71"/>
          <p:cNvSpPr/>
          <p:nvPr/>
        </p:nvSpPr>
        <p:spPr bwMode="auto">
          <a:xfrm>
            <a:off x="3506183" y="22780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001432" y="22780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grpSp>
        <p:nvGrpSpPr>
          <p:cNvPr id="74" name="Group 73"/>
          <p:cNvGrpSpPr/>
          <p:nvPr/>
        </p:nvGrpSpPr>
        <p:grpSpPr>
          <a:xfrm>
            <a:off x="3616376" y="2435885"/>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77" name="Rectangle 76"/>
          <p:cNvSpPr/>
          <p:nvPr/>
        </p:nvSpPr>
        <p:spPr bwMode="auto">
          <a:xfrm>
            <a:off x="3506183" y="2816529"/>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Rectangle 77"/>
          <p:cNvSpPr/>
          <p:nvPr/>
        </p:nvSpPr>
        <p:spPr bwMode="auto">
          <a:xfrm>
            <a:off x="4001432" y="2816529"/>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79" name="Group 78"/>
          <p:cNvGrpSpPr/>
          <p:nvPr/>
        </p:nvGrpSpPr>
        <p:grpSpPr>
          <a:xfrm>
            <a:off x="3655705" y="2946887"/>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nvGrpSpPr>
          <p:cNvPr id="67" name="Group 66"/>
          <p:cNvGrpSpPr/>
          <p:nvPr/>
        </p:nvGrpSpPr>
        <p:grpSpPr>
          <a:xfrm>
            <a:off x="3499802" y="4629108"/>
            <a:ext cx="501628" cy="497646"/>
            <a:chOff x="5303837" y="3192462"/>
            <a:chExt cx="501628" cy="497646"/>
          </a:xfrm>
        </p:grpSpPr>
        <p:sp>
          <p:nvSpPr>
            <p:cNvPr id="68" name="Rectangle 67"/>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9" name="Group 68"/>
            <p:cNvGrpSpPr/>
            <p:nvPr/>
          </p:nvGrpSpPr>
          <p:grpSpPr>
            <a:xfrm>
              <a:off x="5434446" y="3309789"/>
              <a:ext cx="236804" cy="262982"/>
              <a:chOff x="7434263" y="-2105025"/>
              <a:chExt cx="947737" cy="1052512"/>
            </a:xfrm>
            <a:solidFill>
              <a:schemeClr val="tx2"/>
            </a:solidFill>
          </p:grpSpPr>
          <p:sp>
            <p:nvSpPr>
              <p:cNvPr id="7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86" name="Group 85"/>
          <p:cNvGrpSpPr/>
          <p:nvPr/>
        </p:nvGrpSpPr>
        <p:grpSpPr>
          <a:xfrm>
            <a:off x="3499801" y="5167577"/>
            <a:ext cx="501628" cy="497646"/>
            <a:chOff x="5303836" y="3730931"/>
            <a:chExt cx="501628" cy="497646"/>
          </a:xfrm>
        </p:grpSpPr>
        <p:sp>
          <p:nvSpPr>
            <p:cNvPr id="87" name="Rectangle 8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8" name="Group 87"/>
            <p:cNvGrpSpPr/>
            <p:nvPr/>
          </p:nvGrpSpPr>
          <p:grpSpPr>
            <a:xfrm>
              <a:off x="5414027" y="3888749"/>
              <a:ext cx="278036" cy="219069"/>
              <a:chOff x="4962525" y="2536825"/>
              <a:chExt cx="2260600" cy="1781175"/>
            </a:xfrm>
            <a:solidFill>
              <a:schemeClr val="tx2"/>
            </a:solidFill>
          </p:grpSpPr>
          <p:sp>
            <p:nvSpPr>
              <p:cNvPr id="89"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0"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91" name="Group 90"/>
          <p:cNvGrpSpPr/>
          <p:nvPr/>
        </p:nvGrpSpPr>
        <p:grpSpPr>
          <a:xfrm>
            <a:off x="3499802" y="5706044"/>
            <a:ext cx="501628" cy="497646"/>
            <a:chOff x="5303837" y="4269398"/>
            <a:chExt cx="501628" cy="497646"/>
          </a:xfrm>
        </p:grpSpPr>
        <p:sp>
          <p:nvSpPr>
            <p:cNvPr id="92" name="Rectangle 91"/>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3" name="Group 92"/>
            <p:cNvGrpSpPr/>
            <p:nvPr/>
          </p:nvGrpSpPr>
          <p:grpSpPr>
            <a:xfrm>
              <a:off x="5453359" y="4399756"/>
              <a:ext cx="182844" cy="236930"/>
              <a:chOff x="5260945" y="2352669"/>
              <a:chExt cx="1663693" cy="2155821"/>
            </a:xfrm>
            <a:solidFill>
              <a:schemeClr val="tx2"/>
            </a:solidFill>
          </p:grpSpPr>
          <p:sp>
            <p:nvSpPr>
              <p:cNvPr id="94"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5"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7"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8"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9"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12" name="Group 211"/>
          <p:cNvGrpSpPr/>
          <p:nvPr/>
        </p:nvGrpSpPr>
        <p:grpSpPr>
          <a:xfrm>
            <a:off x="5859546" y="4623617"/>
            <a:ext cx="3103512" cy="1016745"/>
            <a:chOff x="5857925" y="3188946"/>
            <a:chExt cx="3103512" cy="1016745"/>
          </a:xfrm>
        </p:grpSpPr>
        <p:sp>
          <p:nvSpPr>
            <p:cNvPr id="213" name="Rectangle 212"/>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4" name="Rectangle 213"/>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5" name="Rectangle 214"/>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6" name="Rectangle 215"/>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7" name="Rectangle 216"/>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8" name="Rectangle 21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9" name="Group 218"/>
            <p:cNvGrpSpPr/>
            <p:nvPr/>
          </p:nvGrpSpPr>
          <p:grpSpPr>
            <a:xfrm>
              <a:off x="6198500" y="3595918"/>
              <a:ext cx="197996" cy="219885"/>
              <a:chOff x="7434267" y="-1318825"/>
              <a:chExt cx="947742" cy="1052511"/>
            </a:xfrm>
            <a:solidFill>
              <a:schemeClr val="accent1"/>
            </a:solidFill>
          </p:grpSpPr>
          <p:sp>
            <p:nvSpPr>
              <p:cNvPr id="24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4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4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0" name="Group 219"/>
            <p:cNvGrpSpPr/>
            <p:nvPr/>
          </p:nvGrpSpPr>
          <p:grpSpPr>
            <a:xfrm>
              <a:off x="6169600" y="3943800"/>
              <a:ext cx="255791" cy="201540"/>
              <a:chOff x="4962525" y="3988427"/>
              <a:chExt cx="2260600" cy="1781175"/>
            </a:xfrm>
            <a:solidFill>
              <a:schemeClr val="accent1"/>
            </a:solidFill>
          </p:grpSpPr>
          <p:sp>
            <p:nvSpPr>
              <p:cNvPr id="23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1" name="TextBox 22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22" name="Group 221"/>
            <p:cNvGrpSpPr/>
            <p:nvPr/>
          </p:nvGrpSpPr>
          <p:grpSpPr>
            <a:xfrm>
              <a:off x="7310684" y="3592441"/>
              <a:ext cx="197995" cy="219886"/>
              <a:chOff x="7434263" y="-1335463"/>
              <a:chExt cx="947737" cy="1052514"/>
            </a:xfrm>
            <a:solidFill>
              <a:schemeClr val="accent1"/>
            </a:solidFill>
          </p:grpSpPr>
          <p:sp>
            <p:nvSpPr>
              <p:cNvPr id="23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3" name="Group 222"/>
            <p:cNvGrpSpPr/>
            <p:nvPr/>
          </p:nvGrpSpPr>
          <p:grpSpPr>
            <a:xfrm>
              <a:off x="7281786" y="3940325"/>
              <a:ext cx="255791" cy="201540"/>
              <a:chOff x="4962525" y="3957709"/>
              <a:chExt cx="2260600" cy="1781175"/>
            </a:xfrm>
            <a:solidFill>
              <a:schemeClr val="accent1"/>
            </a:solidFill>
          </p:grpSpPr>
          <p:sp>
            <p:nvSpPr>
              <p:cNvPr id="23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4" name="TextBox 22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25" name="Group 224"/>
            <p:cNvGrpSpPr/>
            <p:nvPr/>
          </p:nvGrpSpPr>
          <p:grpSpPr>
            <a:xfrm>
              <a:off x="8422868" y="3592442"/>
              <a:ext cx="197995" cy="219885"/>
              <a:chOff x="7434263" y="-1335457"/>
              <a:chExt cx="947737" cy="1052513"/>
            </a:xfrm>
            <a:solidFill>
              <a:schemeClr val="accent1"/>
            </a:solidFill>
          </p:grpSpPr>
          <p:sp>
            <p:nvSpPr>
              <p:cNvPr id="23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6" name="Group 225"/>
            <p:cNvGrpSpPr/>
            <p:nvPr/>
          </p:nvGrpSpPr>
          <p:grpSpPr>
            <a:xfrm>
              <a:off x="8393970" y="3940325"/>
              <a:ext cx="255791" cy="201540"/>
              <a:chOff x="4962525" y="3957717"/>
              <a:chExt cx="2260600" cy="1781175"/>
            </a:xfrm>
            <a:solidFill>
              <a:schemeClr val="accent1"/>
            </a:solidFill>
          </p:grpSpPr>
          <p:sp>
            <p:nvSpPr>
              <p:cNvPr id="22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7" name="TextBox 22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1965381831"/>
      </p:ext>
    </p:extLst>
  </p:cSld>
  <p:clrMapOvr>
    <a:masterClrMapping/>
  </p:clrMapOvr>
  <mc:AlternateContent xmlns:mc="http://schemas.openxmlformats.org/markup-compatibility/2006" xmlns:p159="http://schemas.microsoft.com/office/powerpoint/2015/09/main">
    <mc:Choice Requires="p159">
      <p:transition spd="slow" advClick="0" advTm="500">
        <p159:morph option="byObject"/>
      </p:transition>
    </mc:Choice>
    <mc:Fallback xmlns="">
      <p:transition spd="slow" advClick="0" advTm="5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p:cNvSpPr/>
          <p:nvPr/>
        </p:nvSpPr>
        <p:spPr bwMode="auto">
          <a:xfrm>
            <a:off x="4001432" y="1323464"/>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96" name="Rectangle 195"/>
          <p:cNvSpPr/>
          <p:nvPr/>
        </p:nvSpPr>
        <p:spPr bwMode="auto">
          <a:xfrm>
            <a:off x="4001432" y="2999616"/>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197" name="Rectangle 196"/>
          <p:cNvSpPr/>
          <p:nvPr/>
        </p:nvSpPr>
        <p:spPr bwMode="auto">
          <a:xfrm>
            <a:off x="3506183" y="1323464"/>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Rectangle 197"/>
          <p:cNvSpPr/>
          <p:nvPr/>
        </p:nvSpPr>
        <p:spPr bwMode="auto">
          <a:xfrm>
            <a:off x="3506183" y="2999616"/>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0" y="906462"/>
            <a:ext cx="1243809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Containers </a:t>
            </a:r>
            <a:r>
              <a:rPr kumimoji="0" lang="en-US" sz="1836" b="0" i="0" u="none" strike="noStrike" kern="0" cap="none" spc="0" normalizeH="0" baseline="0" noProof="0" dirty="0">
                <a:ln>
                  <a:noFill/>
                </a:ln>
                <a:solidFill>
                  <a:sysClr val="windowText" lastClr="000000"/>
                </a:solidFill>
                <a:effectLst/>
                <a:uLnTx/>
                <a:uFillTx/>
              </a:rPr>
              <a:t>= Operating system virtualization</a:t>
            </a:r>
          </a:p>
        </p:txBody>
      </p:sp>
      <p:sp>
        <p:nvSpPr>
          <p:cNvPr id="126" name="TextBox 125"/>
          <p:cNvSpPr txBox="1"/>
          <p:nvPr/>
        </p:nvSpPr>
        <p:spPr>
          <a:xfrm>
            <a:off x="1621" y="42197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grpSp>
        <p:nvGrpSpPr>
          <p:cNvPr id="74" name="Group 73"/>
          <p:cNvGrpSpPr/>
          <p:nvPr/>
        </p:nvGrpSpPr>
        <p:grpSpPr>
          <a:xfrm>
            <a:off x="3610438" y="2033835"/>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nvGrpSpPr>
          <p:cNvPr id="79" name="Group 78"/>
          <p:cNvGrpSpPr/>
          <p:nvPr/>
        </p:nvGrpSpPr>
        <p:grpSpPr>
          <a:xfrm>
            <a:off x="3655705" y="3129974"/>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89" name="Rectangle 88"/>
          <p:cNvSpPr/>
          <p:nvPr/>
        </p:nvSpPr>
        <p:spPr bwMode="auto">
          <a:xfrm>
            <a:off x="5070285" y="1829304"/>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Applications</a:t>
            </a:r>
          </a:p>
        </p:txBody>
      </p:sp>
      <p:grpSp>
        <p:nvGrpSpPr>
          <p:cNvPr id="5" name="Group 4"/>
          <p:cNvGrpSpPr/>
          <p:nvPr/>
        </p:nvGrpSpPr>
        <p:grpSpPr>
          <a:xfrm>
            <a:off x="4575036" y="1829304"/>
            <a:ext cx="501628" cy="497646"/>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70" name="Rectangle 69"/>
          <p:cNvSpPr/>
          <p:nvPr/>
        </p:nvSpPr>
        <p:spPr bwMode="auto">
          <a:xfrm>
            <a:off x="5070285" y="2347361"/>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Kernel</a:t>
            </a:r>
          </a:p>
        </p:txBody>
      </p:sp>
      <p:grpSp>
        <p:nvGrpSpPr>
          <p:cNvPr id="6" name="Group 5"/>
          <p:cNvGrpSpPr/>
          <p:nvPr/>
        </p:nvGrpSpPr>
        <p:grpSpPr>
          <a:xfrm>
            <a:off x="4575036" y="2347361"/>
            <a:ext cx="501628" cy="497646"/>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5" name="Rectangle 84"/>
          <p:cNvSpPr/>
          <p:nvPr/>
        </p:nvSpPr>
        <p:spPr bwMode="auto">
          <a:xfrm>
            <a:off x="4001433" y="46301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86" name="Rectangle 85"/>
          <p:cNvSpPr/>
          <p:nvPr/>
        </p:nvSpPr>
        <p:spPr bwMode="auto">
          <a:xfrm>
            <a:off x="4001432" y="51685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87" name="Rectangle 86"/>
          <p:cNvSpPr/>
          <p:nvPr/>
        </p:nvSpPr>
        <p:spPr bwMode="auto">
          <a:xfrm>
            <a:off x="4001432" y="57070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4" name="Group 93"/>
          <p:cNvGrpSpPr/>
          <p:nvPr/>
        </p:nvGrpSpPr>
        <p:grpSpPr>
          <a:xfrm>
            <a:off x="3499802" y="4630126"/>
            <a:ext cx="501628" cy="497646"/>
            <a:chOff x="5303837" y="3192462"/>
            <a:chExt cx="501628" cy="497646"/>
          </a:xfrm>
        </p:grpSpPr>
        <p:sp>
          <p:nvSpPr>
            <p:cNvPr id="96" name="Rectangle 95"/>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7" name="Group 96"/>
            <p:cNvGrpSpPr/>
            <p:nvPr/>
          </p:nvGrpSpPr>
          <p:grpSpPr>
            <a:xfrm>
              <a:off x="5434446" y="3309789"/>
              <a:ext cx="236804" cy="262982"/>
              <a:chOff x="7434263" y="-2105025"/>
              <a:chExt cx="947737" cy="1052512"/>
            </a:xfrm>
            <a:solidFill>
              <a:schemeClr val="tx2"/>
            </a:solidFill>
          </p:grpSpPr>
          <p:sp>
            <p:nvSpPr>
              <p:cNvPr id="98"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9"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0"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1" name="Group 100"/>
          <p:cNvGrpSpPr/>
          <p:nvPr/>
        </p:nvGrpSpPr>
        <p:grpSpPr>
          <a:xfrm>
            <a:off x="3499801" y="5168595"/>
            <a:ext cx="501628" cy="497646"/>
            <a:chOff x="5303836" y="3730931"/>
            <a:chExt cx="501628" cy="497646"/>
          </a:xfrm>
        </p:grpSpPr>
        <p:sp>
          <p:nvSpPr>
            <p:cNvPr id="102" name="Rectangle 101"/>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414027" y="3888749"/>
              <a:ext cx="278036" cy="219069"/>
              <a:chOff x="4962525" y="2536825"/>
              <a:chExt cx="2260600" cy="1781175"/>
            </a:xfrm>
            <a:solidFill>
              <a:schemeClr val="tx2"/>
            </a:solidFill>
          </p:grpSpPr>
          <p:sp>
            <p:nvSpPr>
              <p:cNvPr id="10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6" name="Group 105"/>
          <p:cNvGrpSpPr/>
          <p:nvPr/>
        </p:nvGrpSpPr>
        <p:grpSpPr>
          <a:xfrm>
            <a:off x="3499802" y="5707062"/>
            <a:ext cx="501628" cy="497646"/>
            <a:chOff x="5303837" y="4269398"/>
            <a:chExt cx="501628" cy="497646"/>
          </a:xfrm>
        </p:grpSpPr>
        <p:sp>
          <p:nvSpPr>
            <p:cNvPr id="107" name="Rectangle 106"/>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8" name="Group 107"/>
            <p:cNvGrpSpPr/>
            <p:nvPr/>
          </p:nvGrpSpPr>
          <p:grpSpPr>
            <a:xfrm>
              <a:off x="5453359" y="4399756"/>
              <a:ext cx="182844" cy="236930"/>
              <a:chOff x="5260945" y="2352669"/>
              <a:chExt cx="1663693" cy="2155821"/>
            </a:xfrm>
            <a:solidFill>
              <a:schemeClr val="tx2"/>
            </a:solidFill>
          </p:grpSpPr>
          <p:sp>
            <p:nvSpPr>
              <p:cNvPr id="10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4" name="Group 113"/>
          <p:cNvGrpSpPr/>
          <p:nvPr/>
        </p:nvGrpSpPr>
        <p:grpSpPr>
          <a:xfrm>
            <a:off x="5859546" y="4624635"/>
            <a:ext cx="3103512" cy="1016745"/>
            <a:chOff x="5857925" y="3188946"/>
            <a:chExt cx="3103512" cy="1016745"/>
          </a:xfrm>
        </p:grpSpPr>
        <p:sp>
          <p:nvSpPr>
            <p:cNvPr id="115" name="Rectangle 11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6" name="Rectangle 115"/>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7" name="Rectangle 116"/>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8" name="Rectangle 117"/>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9" name="Rectangle 118"/>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0" name="Rectangle 119"/>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21" name="Group 120"/>
            <p:cNvGrpSpPr/>
            <p:nvPr/>
          </p:nvGrpSpPr>
          <p:grpSpPr>
            <a:xfrm>
              <a:off x="6198500" y="3595918"/>
              <a:ext cx="197996" cy="219885"/>
              <a:chOff x="7434267" y="-1318825"/>
              <a:chExt cx="947742" cy="1052511"/>
            </a:xfrm>
            <a:solidFill>
              <a:schemeClr val="accent1"/>
            </a:solidFill>
          </p:grpSpPr>
          <p:sp>
            <p:nvSpPr>
              <p:cNvPr id="14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2" name="Group 121"/>
            <p:cNvGrpSpPr/>
            <p:nvPr/>
          </p:nvGrpSpPr>
          <p:grpSpPr>
            <a:xfrm>
              <a:off x="6169600" y="3943800"/>
              <a:ext cx="255791" cy="201540"/>
              <a:chOff x="4962525" y="3988427"/>
              <a:chExt cx="2260600" cy="1781175"/>
            </a:xfrm>
            <a:solidFill>
              <a:schemeClr val="accent1"/>
            </a:solidFill>
          </p:grpSpPr>
          <p:sp>
            <p:nvSpPr>
              <p:cNvPr id="14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23" name="TextBox 122"/>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24" name="Group 123"/>
            <p:cNvGrpSpPr/>
            <p:nvPr/>
          </p:nvGrpSpPr>
          <p:grpSpPr>
            <a:xfrm>
              <a:off x="7310684" y="3592441"/>
              <a:ext cx="197995" cy="219886"/>
              <a:chOff x="7434263" y="-1335463"/>
              <a:chExt cx="947737" cy="1052514"/>
            </a:xfrm>
            <a:solidFill>
              <a:schemeClr val="accent1"/>
            </a:solidFill>
          </p:grpSpPr>
          <p:sp>
            <p:nvSpPr>
              <p:cNvPr id="1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5" name="Group 124"/>
            <p:cNvGrpSpPr/>
            <p:nvPr/>
          </p:nvGrpSpPr>
          <p:grpSpPr>
            <a:xfrm>
              <a:off x="7281786" y="3940325"/>
              <a:ext cx="255791" cy="201540"/>
              <a:chOff x="4962525" y="3957709"/>
              <a:chExt cx="2260600" cy="1781175"/>
            </a:xfrm>
            <a:solidFill>
              <a:schemeClr val="accent1"/>
            </a:solidFill>
          </p:grpSpPr>
          <p:sp>
            <p:nvSpPr>
              <p:cNvPr id="1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27" name="TextBox 12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28" name="Group 127"/>
            <p:cNvGrpSpPr/>
            <p:nvPr/>
          </p:nvGrpSpPr>
          <p:grpSpPr>
            <a:xfrm>
              <a:off x="8422868" y="3592442"/>
              <a:ext cx="197995" cy="219885"/>
              <a:chOff x="7434263" y="-1335457"/>
              <a:chExt cx="947737" cy="1052513"/>
            </a:xfrm>
            <a:solidFill>
              <a:schemeClr val="accent1"/>
            </a:solidFill>
          </p:grpSpPr>
          <p:sp>
            <p:nvSpPr>
              <p:cNvPr id="13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9" name="Group 128"/>
            <p:cNvGrpSpPr/>
            <p:nvPr/>
          </p:nvGrpSpPr>
          <p:grpSpPr>
            <a:xfrm>
              <a:off x="8393970" y="3940325"/>
              <a:ext cx="255791" cy="201540"/>
              <a:chOff x="4962525" y="3957717"/>
              <a:chExt cx="2260600" cy="1781175"/>
            </a:xfrm>
            <a:solidFill>
              <a:schemeClr val="accent1"/>
            </a:solidFill>
          </p:grpSpPr>
          <p:sp>
            <p:nvSpPr>
              <p:cNvPr id="13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0" name="TextBox 12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2342338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Word"/>
      </p:transition>
    </mc:Choice>
    <mc:Fallback xmlns="">
      <p:transition spd="slow" advClick="0" advTm="5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0" y="982662"/>
            <a:ext cx="1243809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Containers </a:t>
            </a:r>
            <a:r>
              <a:rPr kumimoji="0" lang="en-US" sz="1836" b="0" i="0" u="none" strike="noStrike" kern="0" cap="none" spc="0" normalizeH="0" baseline="0" noProof="0" dirty="0">
                <a:ln>
                  <a:noFill/>
                </a:ln>
                <a:solidFill>
                  <a:sysClr val="windowText" lastClr="000000"/>
                </a:solidFill>
                <a:effectLst/>
                <a:uLnTx/>
                <a:uFillTx/>
              </a:rPr>
              <a:t>= Operating system virtualization</a:t>
            </a:r>
          </a:p>
        </p:txBody>
      </p:sp>
      <p:sp>
        <p:nvSpPr>
          <p:cNvPr id="126" name="TextBox 125"/>
          <p:cNvSpPr txBox="1"/>
          <p:nvPr/>
        </p:nvSpPr>
        <p:spPr>
          <a:xfrm>
            <a:off x="1621" y="42959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73" name="Rectangle 72"/>
          <p:cNvSpPr/>
          <p:nvPr/>
        </p:nvSpPr>
        <p:spPr bwMode="auto">
          <a:xfrm>
            <a:off x="4001432" y="1363662"/>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78" name="Rectangle 77"/>
          <p:cNvSpPr/>
          <p:nvPr/>
        </p:nvSpPr>
        <p:spPr bwMode="auto">
          <a:xfrm>
            <a:off x="4001432" y="3039814"/>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89" name="Rectangle 88"/>
          <p:cNvSpPr/>
          <p:nvPr/>
        </p:nvSpPr>
        <p:spPr bwMode="auto">
          <a:xfrm>
            <a:off x="5070285" y="1869502"/>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Applications</a:t>
            </a:r>
          </a:p>
        </p:txBody>
      </p:sp>
      <p:grpSp>
        <p:nvGrpSpPr>
          <p:cNvPr id="5" name="Group 4"/>
          <p:cNvGrpSpPr/>
          <p:nvPr/>
        </p:nvGrpSpPr>
        <p:grpSpPr>
          <a:xfrm>
            <a:off x="4575036" y="1869502"/>
            <a:ext cx="501628" cy="497646"/>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70" name="Rectangle 69"/>
          <p:cNvSpPr/>
          <p:nvPr/>
        </p:nvSpPr>
        <p:spPr bwMode="auto">
          <a:xfrm>
            <a:off x="5070285" y="2387559"/>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Kernel</a:t>
            </a:r>
          </a:p>
        </p:txBody>
      </p:sp>
      <p:grpSp>
        <p:nvGrpSpPr>
          <p:cNvPr id="6" name="Group 5"/>
          <p:cNvGrpSpPr/>
          <p:nvPr/>
        </p:nvGrpSpPr>
        <p:grpSpPr>
          <a:xfrm>
            <a:off x="4575036" y="2387559"/>
            <a:ext cx="501628" cy="497646"/>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 name="Group 6"/>
          <p:cNvGrpSpPr/>
          <p:nvPr/>
        </p:nvGrpSpPr>
        <p:grpSpPr>
          <a:xfrm>
            <a:off x="6536984" y="1499950"/>
            <a:ext cx="704429" cy="852494"/>
            <a:chOff x="1156020" y="2248829"/>
            <a:chExt cx="704429" cy="852494"/>
          </a:xfrm>
        </p:grpSpPr>
        <p:sp>
          <p:nvSpPr>
            <p:cNvPr id="86" name="TextBox 8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87" name="Rectangle 8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94" name="Group 93"/>
            <p:cNvGrpSpPr/>
            <p:nvPr/>
          </p:nvGrpSpPr>
          <p:grpSpPr>
            <a:xfrm>
              <a:off x="1282952" y="2590867"/>
              <a:ext cx="471171" cy="380335"/>
              <a:chOff x="4406091" y="6049087"/>
              <a:chExt cx="3960813" cy="3197225"/>
            </a:xfrm>
            <a:solidFill>
              <a:schemeClr val="tx2"/>
            </a:solidFill>
          </p:grpSpPr>
          <p:sp>
            <p:nvSpPr>
              <p:cNvPr id="9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9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9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105" name="Group 104"/>
          <p:cNvGrpSpPr/>
          <p:nvPr/>
        </p:nvGrpSpPr>
        <p:grpSpPr>
          <a:xfrm>
            <a:off x="7354128" y="1499950"/>
            <a:ext cx="704429" cy="852494"/>
            <a:chOff x="1156020" y="2248829"/>
            <a:chExt cx="704429" cy="852494"/>
          </a:xfrm>
        </p:grpSpPr>
        <p:sp>
          <p:nvSpPr>
            <p:cNvPr id="106" name="TextBox 10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107" name="Rectangle 10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08" name="Group 107"/>
            <p:cNvGrpSpPr/>
            <p:nvPr/>
          </p:nvGrpSpPr>
          <p:grpSpPr>
            <a:xfrm>
              <a:off x="1282952" y="2590867"/>
              <a:ext cx="471171" cy="380335"/>
              <a:chOff x="4406091" y="6049087"/>
              <a:chExt cx="3960813" cy="3197225"/>
            </a:xfrm>
            <a:solidFill>
              <a:schemeClr val="tx2"/>
            </a:solidFill>
          </p:grpSpPr>
          <p:sp>
            <p:nvSpPr>
              <p:cNvPr id="10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112" name="Group 111"/>
          <p:cNvGrpSpPr/>
          <p:nvPr/>
        </p:nvGrpSpPr>
        <p:grpSpPr>
          <a:xfrm>
            <a:off x="8171271" y="1499950"/>
            <a:ext cx="704429" cy="852494"/>
            <a:chOff x="1156020" y="2248829"/>
            <a:chExt cx="704429" cy="852494"/>
          </a:xfrm>
        </p:grpSpPr>
        <p:sp>
          <p:nvSpPr>
            <p:cNvPr id="113" name="TextBox 11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114" name="Rectangle 11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15" name="Group 114"/>
            <p:cNvGrpSpPr/>
            <p:nvPr/>
          </p:nvGrpSpPr>
          <p:grpSpPr>
            <a:xfrm>
              <a:off x="1282952" y="2590867"/>
              <a:ext cx="471171" cy="380335"/>
              <a:chOff x="4406091" y="6049087"/>
              <a:chExt cx="3960813" cy="3197225"/>
            </a:xfrm>
            <a:solidFill>
              <a:schemeClr val="tx2"/>
            </a:solidFill>
          </p:grpSpPr>
          <p:sp>
            <p:nvSpPr>
              <p:cNvPr id="1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218" name="Rectangle 217"/>
          <p:cNvSpPr/>
          <p:nvPr/>
        </p:nvSpPr>
        <p:spPr bwMode="auto">
          <a:xfrm>
            <a:off x="3506183" y="1363662"/>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9" name="Group 218"/>
          <p:cNvGrpSpPr/>
          <p:nvPr/>
        </p:nvGrpSpPr>
        <p:grpSpPr>
          <a:xfrm>
            <a:off x="3610438" y="2074033"/>
            <a:ext cx="278036" cy="219069"/>
            <a:chOff x="4962525" y="2536825"/>
            <a:chExt cx="2260600" cy="1781175"/>
          </a:xfrm>
          <a:solidFill>
            <a:schemeClr val="tx2"/>
          </a:solidFill>
        </p:grpSpPr>
        <p:sp>
          <p:nvSpPr>
            <p:cNvPr id="220"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1"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222" name="Rectangle 221"/>
          <p:cNvSpPr/>
          <p:nvPr/>
        </p:nvSpPr>
        <p:spPr bwMode="auto">
          <a:xfrm>
            <a:off x="3506183" y="3039814"/>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3" name="Group 222"/>
          <p:cNvGrpSpPr/>
          <p:nvPr/>
        </p:nvGrpSpPr>
        <p:grpSpPr>
          <a:xfrm>
            <a:off x="3655705" y="3170172"/>
            <a:ext cx="182844" cy="236930"/>
            <a:chOff x="5260975" y="2352675"/>
            <a:chExt cx="1663700" cy="2155825"/>
          </a:xfrm>
          <a:solidFill>
            <a:schemeClr val="tx2"/>
          </a:solidFill>
        </p:grpSpPr>
        <p:sp>
          <p:nvSpPr>
            <p:cNvPr id="22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100" name="Rectangle 99"/>
          <p:cNvSpPr/>
          <p:nvPr/>
        </p:nvSpPr>
        <p:spPr bwMode="auto">
          <a:xfrm>
            <a:off x="4001433" y="4670324"/>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01" name="Rectangle 100"/>
          <p:cNvSpPr/>
          <p:nvPr/>
        </p:nvSpPr>
        <p:spPr bwMode="auto">
          <a:xfrm>
            <a:off x="4001432" y="5208793"/>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02" name="Rectangle 101"/>
          <p:cNvSpPr/>
          <p:nvPr/>
        </p:nvSpPr>
        <p:spPr bwMode="auto">
          <a:xfrm>
            <a:off x="4001432" y="5747260"/>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03" name="Group 102"/>
          <p:cNvGrpSpPr/>
          <p:nvPr/>
        </p:nvGrpSpPr>
        <p:grpSpPr>
          <a:xfrm>
            <a:off x="3499802" y="4670324"/>
            <a:ext cx="501628" cy="497646"/>
            <a:chOff x="5303837" y="3192462"/>
            <a:chExt cx="501628" cy="497646"/>
          </a:xfrm>
        </p:grpSpPr>
        <p:sp>
          <p:nvSpPr>
            <p:cNvPr id="104" name="Rectangle 103"/>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9" name="Group 118"/>
            <p:cNvGrpSpPr/>
            <p:nvPr/>
          </p:nvGrpSpPr>
          <p:grpSpPr>
            <a:xfrm>
              <a:off x="5434446" y="3309789"/>
              <a:ext cx="236804" cy="262982"/>
              <a:chOff x="7434263" y="-2105025"/>
              <a:chExt cx="947737" cy="1052512"/>
            </a:xfrm>
            <a:solidFill>
              <a:schemeClr val="tx2"/>
            </a:solidFill>
          </p:grpSpPr>
          <p:sp>
            <p:nvSpPr>
              <p:cNvPr id="12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2"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3" name="Group 122"/>
          <p:cNvGrpSpPr/>
          <p:nvPr/>
        </p:nvGrpSpPr>
        <p:grpSpPr>
          <a:xfrm>
            <a:off x="3499801" y="5208793"/>
            <a:ext cx="501628" cy="497646"/>
            <a:chOff x="5303836" y="3730931"/>
            <a:chExt cx="501628" cy="497646"/>
          </a:xfrm>
        </p:grpSpPr>
        <p:sp>
          <p:nvSpPr>
            <p:cNvPr id="124" name="Rectangle 123"/>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5" name="Group 124"/>
            <p:cNvGrpSpPr/>
            <p:nvPr/>
          </p:nvGrpSpPr>
          <p:grpSpPr>
            <a:xfrm>
              <a:off x="5414027" y="3888749"/>
              <a:ext cx="278036" cy="219069"/>
              <a:chOff x="4962525" y="2536825"/>
              <a:chExt cx="2260600" cy="1781175"/>
            </a:xfrm>
            <a:solidFill>
              <a:schemeClr val="tx2"/>
            </a:solidFill>
          </p:grpSpPr>
          <p:sp>
            <p:nvSpPr>
              <p:cNvPr id="12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9" name="Group 128"/>
          <p:cNvGrpSpPr/>
          <p:nvPr/>
        </p:nvGrpSpPr>
        <p:grpSpPr>
          <a:xfrm>
            <a:off x="3499802" y="5747260"/>
            <a:ext cx="501628" cy="497646"/>
            <a:chOff x="5303837" y="4269398"/>
            <a:chExt cx="501628" cy="497646"/>
          </a:xfrm>
        </p:grpSpPr>
        <p:sp>
          <p:nvSpPr>
            <p:cNvPr id="130" name="Rectangle 12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1" name="Group 130"/>
            <p:cNvGrpSpPr/>
            <p:nvPr/>
          </p:nvGrpSpPr>
          <p:grpSpPr>
            <a:xfrm>
              <a:off x="5453359" y="4399756"/>
              <a:ext cx="182844" cy="236930"/>
              <a:chOff x="5260945" y="2352669"/>
              <a:chExt cx="1663693" cy="2155821"/>
            </a:xfrm>
            <a:solidFill>
              <a:schemeClr val="tx2"/>
            </a:solidFill>
          </p:grpSpPr>
          <p:sp>
            <p:nvSpPr>
              <p:cNvPr id="13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37" name="Group 136"/>
          <p:cNvGrpSpPr/>
          <p:nvPr/>
        </p:nvGrpSpPr>
        <p:grpSpPr>
          <a:xfrm>
            <a:off x="5859546" y="4664833"/>
            <a:ext cx="3103512" cy="1016745"/>
            <a:chOff x="5857925" y="3188946"/>
            <a:chExt cx="3103512" cy="1016745"/>
          </a:xfrm>
        </p:grpSpPr>
        <p:sp>
          <p:nvSpPr>
            <p:cNvPr id="138" name="Rectangle 137"/>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9" name="Rectangle 138"/>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0" name="Rectangle 139"/>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1" name="Rectangle 140"/>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2" name="Rectangle 14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3" name="Rectangle 142"/>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44" name="Group 143"/>
            <p:cNvGrpSpPr/>
            <p:nvPr/>
          </p:nvGrpSpPr>
          <p:grpSpPr>
            <a:xfrm>
              <a:off x="6198500" y="3595918"/>
              <a:ext cx="197996" cy="219885"/>
              <a:chOff x="7434267" y="-1318825"/>
              <a:chExt cx="947742" cy="1052511"/>
            </a:xfrm>
            <a:solidFill>
              <a:schemeClr val="accent1"/>
            </a:solidFill>
          </p:grpSpPr>
          <p:sp>
            <p:nvSpPr>
              <p:cNvPr id="16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45" name="Group 144"/>
            <p:cNvGrpSpPr/>
            <p:nvPr/>
          </p:nvGrpSpPr>
          <p:grpSpPr>
            <a:xfrm>
              <a:off x="6169600" y="3943800"/>
              <a:ext cx="255791" cy="201540"/>
              <a:chOff x="4962525" y="3988427"/>
              <a:chExt cx="2260600" cy="1781175"/>
            </a:xfrm>
            <a:solidFill>
              <a:schemeClr val="accent1"/>
            </a:solidFill>
          </p:grpSpPr>
          <p:sp>
            <p:nvSpPr>
              <p:cNvPr id="16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6" name="TextBox 145"/>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47" name="Group 146"/>
            <p:cNvGrpSpPr/>
            <p:nvPr/>
          </p:nvGrpSpPr>
          <p:grpSpPr>
            <a:xfrm>
              <a:off x="7310684" y="3592441"/>
              <a:ext cx="197995" cy="219886"/>
              <a:chOff x="7434263" y="-1335463"/>
              <a:chExt cx="947737" cy="1052514"/>
            </a:xfrm>
            <a:solidFill>
              <a:schemeClr val="accent1"/>
            </a:solidFill>
          </p:grpSpPr>
          <p:sp>
            <p:nvSpPr>
              <p:cNvPr id="160"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1"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2"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48" name="Group 147"/>
            <p:cNvGrpSpPr/>
            <p:nvPr/>
          </p:nvGrpSpPr>
          <p:grpSpPr>
            <a:xfrm>
              <a:off x="7281786" y="3940325"/>
              <a:ext cx="255791" cy="201540"/>
              <a:chOff x="4962525" y="3957709"/>
              <a:chExt cx="2260600" cy="1781175"/>
            </a:xfrm>
            <a:solidFill>
              <a:schemeClr val="accent1"/>
            </a:solidFill>
          </p:grpSpPr>
          <p:sp>
            <p:nvSpPr>
              <p:cNvPr id="158"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9"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9" name="TextBox 148"/>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50" name="Group 149"/>
            <p:cNvGrpSpPr/>
            <p:nvPr/>
          </p:nvGrpSpPr>
          <p:grpSpPr>
            <a:xfrm>
              <a:off x="8422868" y="3592442"/>
              <a:ext cx="197995" cy="219885"/>
              <a:chOff x="7434263" y="-1335457"/>
              <a:chExt cx="947737" cy="1052513"/>
            </a:xfrm>
            <a:solidFill>
              <a:schemeClr val="accent1"/>
            </a:solidFill>
          </p:grpSpPr>
          <p:sp>
            <p:nvSpPr>
              <p:cNvPr id="155"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6"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7"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51" name="Group 150"/>
            <p:cNvGrpSpPr/>
            <p:nvPr/>
          </p:nvGrpSpPr>
          <p:grpSpPr>
            <a:xfrm>
              <a:off x="8393970" y="3940325"/>
              <a:ext cx="255791" cy="201540"/>
              <a:chOff x="4962525" y="3957717"/>
              <a:chExt cx="2260600" cy="1781175"/>
            </a:xfrm>
            <a:solidFill>
              <a:schemeClr val="accent1"/>
            </a:solidFill>
          </p:grpSpPr>
          <p:sp>
            <p:nvSpPr>
              <p:cNvPr id="153"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4"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52" name="TextBox 15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2518005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7162798" cy="3203954"/>
          </a:xfrm>
        </p:spPr>
        <p:txBody>
          <a:bodyPr/>
          <a:lstStyle/>
          <a:p>
            <a:r>
              <a:rPr lang="en-US" dirty="0"/>
              <a:t>Mike Nelson</a:t>
            </a:r>
            <a:br>
              <a:rPr lang="en-US" dirty="0"/>
            </a:br>
            <a:r>
              <a:rPr lang="en-US" sz="2800" dirty="0" smtClean="0"/>
              <a:t>Infrastructure Architect – SECURA Insurance</a:t>
            </a:r>
            <a:br>
              <a:rPr lang="en-US" sz="2800" dirty="0" smtClean="0"/>
            </a:br>
            <a:r>
              <a:rPr lang="en-US" sz="2800" dirty="0" smtClean="0"/>
              <a:t/>
            </a:r>
            <a:br>
              <a:rPr lang="en-US" sz="2800" dirty="0" smtClean="0"/>
            </a:br>
            <a:r>
              <a:rPr lang="en-US" sz="2400" dirty="0" smtClean="0"/>
              <a:t>Microsoft </a:t>
            </a:r>
            <a:r>
              <a:rPr lang="en-US" sz="2400" dirty="0"/>
              <a:t>MVP – Cloud &amp; Datacenter</a:t>
            </a:r>
            <a:br>
              <a:rPr lang="en-US" sz="2400" dirty="0"/>
            </a:br>
            <a:r>
              <a:rPr lang="en-US" sz="2400" dirty="0" smtClean="0"/>
              <a:t>Microsoft </a:t>
            </a:r>
            <a:r>
              <a:rPr lang="en-US" sz="2400" dirty="0"/>
              <a:t>Azure Advisor</a:t>
            </a:r>
            <a:br>
              <a:rPr lang="en-US" sz="2400" dirty="0"/>
            </a:br>
            <a:r>
              <a:rPr lang="en-US" sz="2400" dirty="0"/>
              <a:t>Citrix CTP</a:t>
            </a:r>
            <a:br>
              <a:rPr lang="en-US" sz="2400" dirty="0"/>
            </a:br>
            <a:r>
              <a:rPr lang="en-US" sz="2400" dirty="0"/>
              <a:t>VMware </a:t>
            </a:r>
            <a:r>
              <a:rPr lang="en-US" sz="2400" dirty="0" err="1"/>
              <a:t>vExpert</a:t>
            </a:r>
            <a:endParaRPr lang="en-US" sz="4800" dirty="0"/>
          </a:p>
        </p:txBody>
      </p:sp>
      <p:pic>
        <p:nvPicPr>
          <p:cNvPr id="4" name="Picture Placeholder 3"/>
          <p:cNvPicPr>
            <a:picLocks noGrp="1" noChangeAspect="1"/>
          </p:cNvPicPr>
          <p:nvPr>
            <p:ph type="pic" sz="quarter" idx="10"/>
          </p:nvPr>
        </p:nvPicPr>
        <p:blipFill>
          <a:blip r:embed="rId2"/>
          <a:srcRect t="5896" b="5896"/>
          <a:stretch>
            <a:fillRect/>
          </a:stretch>
        </p:blipFill>
        <p:spPr>
          <a:xfrm>
            <a:off x="7589838" y="1380386"/>
            <a:ext cx="3733799" cy="4631477"/>
          </a:xfrm>
        </p:spPr>
      </p:pic>
      <p:sp>
        <p:nvSpPr>
          <p:cNvPr id="3" name="TextBox 2"/>
          <p:cNvSpPr txBox="1"/>
          <p:nvPr/>
        </p:nvSpPr>
        <p:spPr>
          <a:xfrm>
            <a:off x="274639" y="4640262"/>
            <a:ext cx="3174587" cy="1037207"/>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a:t>
            </a:r>
            <a:r>
              <a:rPr lang="en-US" sz="2400" dirty="0" err="1" smtClean="0">
                <a:gradFill>
                  <a:gsLst>
                    <a:gs pos="2917">
                      <a:schemeClr val="tx1"/>
                    </a:gs>
                    <a:gs pos="30000">
                      <a:schemeClr val="tx1"/>
                    </a:gs>
                  </a:gsLst>
                  <a:lin ang="5400000" scaled="0"/>
                </a:gradFill>
                <a:latin typeface="+mj-lt"/>
              </a:rPr>
              <a:t>nelmedia</a:t>
            </a:r>
            <a:endParaRPr lang="en-US" sz="2400" dirty="0" smtClean="0">
              <a:gradFill>
                <a:gsLst>
                  <a:gs pos="2917">
                    <a:schemeClr val="tx1"/>
                  </a:gs>
                  <a:gs pos="30000">
                    <a:schemeClr val="tx1"/>
                  </a:gs>
                </a:gsLst>
                <a:lin ang="5400000" scaled="0"/>
              </a:gradFill>
              <a:latin typeface="+mj-lt"/>
            </a:endParaRPr>
          </a:p>
          <a:p>
            <a:pPr>
              <a:lnSpc>
                <a:spcPct val="90000"/>
              </a:lnSpc>
              <a:spcAft>
                <a:spcPts val="600"/>
              </a:spcAft>
            </a:pPr>
            <a:r>
              <a:rPr lang="en-US" sz="2400" dirty="0">
                <a:gradFill>
                  <a:gsLst>
                    <a:gs pos="2917">
                      <a:schemeClr val="tx1"/>
                    </a:gs>
                    <a:gs pos="30000">
                      <a:schemeClr val="tx1"/>
                    </a:gs>
                  </a:gsLst>
                  <a:lin ang="5400000" scaled="0"/>
                </a:gradFill>
                <a:latin typeface="+mj-lt"/>
              </a:rPr>
              <a:t>n</a:t>
            </a:r>
            <a:r>
              <a:rPr lang="en-US" sz="2400" dirty="0" smtClean="0">
                <a:gradFill>
                  <a:gsLst>
                    <a:gs pos="2917">
                      <a:schemeClr val="tx1"/>
                    </a:gs>
                    <a:gs pos="30000">
                      <a:schemeClr val="tx1"/>
                    </a:gs>
                  </a:gsLst>
                  <a:lin ang="5400000" scaled="0"/>
                </a:gradFill>
                <a:latin typeface="+mj-lt"/>
              </a:rPr>
              <a:t>elmedia@gmail.com</a:t>
            </a:r>
          </a:p>
        </p:txBody>
      </p:sp>
    </p:spTree>
    <p:extLst>
      <p:ext uri="{BB962C8B-B14F-4D97-AF65-F5344CB8AC3E}">
        <p14:creationId xmlns:p14="http://schemas.microsoft.com/office/powerpoint/2010/main" val="279073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22237" y="930522"/>
            <a:ext cx="5943600"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Containers </a:t>
            </a:r>
            <a:r>
              <a:rPr kumimoji="0" lang="en-US" sz="1836" b="0" i="0" u="none" strike="noStrike" kern="0" cap="none" spc="0" normalizeH="0" baseline="0" noProof="0" dirty="0">
                <a:ln>
                  <a:noFill/>
                </a:ln>
                <a:solidFill>
                  <a:sysClr val="windowText" lastClr="000000"/>
                </a:solidFill>
                <a:effectLst/>
                <a:uLnTx/>
                <a:uFillTx/>
              </a:rPr>
              <a:t>= Operating system virtualization</a:t>
            </a:r>
          </a:p>
        </p:txBody>
      </p:sp>
      <p:sp>
        <p:nvSpPr>
          <p:cNvPr id="126" name="TextBox 125"/>
          <p:cNvSpPr txBox="1"/>
          <p:nvPr/>
        </p:nvSpPr>
        <p:spPr>
          <a:xfrm>
            <a:off x="122237" y="4243805"/>
            <a:ext cx="5943599" cy="404890"/>
          </a:xfrm>
          <a:prstGeom prst="rect">
            <a:avLst/>
          </a:prstGeom>
          <a:noFill/>
        </p:spPr>
        <p:txBody>
          <a:bodyPr wrap="square" lIns="0" tIns="0" rIns="0"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216" name="Rectangle 215"/>
          <p:cNvSpPr/>
          <p:nvPr/>
        </p:nvSpPr>
        <p:spPr bwMode="auto">
          <a:xfrm>
            <a:off x="847398" y="134203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217" name="Rectangle 216"/>
          <p:cNvSpPr/>
          <p:nvPr/>
        </p:nvSpPr>
        <p:spPr bwMode="auto">
          <a:xfrm>
            <a:off x="847398" y="301818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218" name="Rectangle 217"/>
          <p:cNvSpPr/>
          <p:nvPr/>
        </p:nvSpPr>
        <p:spPr bwMode="auto">
          <a:xfrm>
            <a:off x="1916251" y="184787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Applications</a:t>
            </a:r>
          </a:p>
        </p:txBody>
      </p:sp>
      <p:grpSp>
        <p:nvGrpSpPr>
          <p:cNvPr id="219" name="Group 218"/>
          <p:cNvGrpSpPr/>
          <p:nvPr/>
        </p:nvGrpSpPr>
        <p:grpSpPr>
          <a:xfrm>
            <a:off x="1421002" y="1847873"/>
            <a:ext cx="501628" cy="497646"/>
            <a:chOff x="4495435" y="2334205"/>
            <a:chExt cx="501628" cy="497646"/>
          </a:xfrm>
        </p:grpSpPr>
        <p:sp>
          <p:nvSpPr>
            <p:cNvPr id="220" name="Rectangle 219"/>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1" name="Group 220"/>
            <p:cNvGrpSpPr/>
            <p:nvPr/>
          </p:nvGrpSpPr>
          <p:grpSpPr>
            <a:xfrm>
              <a:off x="4588362" y="2455579"/>
              <a:ext cx="315775" cy="254898"/>
              <a:chOff x="4406091" y="6049087"/>
              <a:chExt cx="3960813" cy="3197225"/>
            </a:xfrm>
            <a:solidFill>
              <a:schemeClr val="tx1"/>
            </a:solidFill>
          </p:grpSpPr>
          <p:sp>
            <p:nvSpPr>
              <p:cNvPr id="22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3"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225" name="Rectangle 224"/>
          <p:cNvSpPr/>
          <p:nvPr/>
        </p:nvSpPr>
        <p:spPr bwMode="auto">
          <a:xfrm>
            <a:off x="1916251" y="236593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Kernel</a:t>
            </a:r>
          </a:p>
        </p:txBody>
      </p:sp>
      <p:grpSp>
        <p:nvGrpSpPr>
          <p:cNvPr id="226" name="Group 225"/>
          <p:cNvGrpSpPr/>
          <p:nvPr/>
        </p:nvGrpSpPr>
        <p:grpSpPr>
          <a:xfrm>
            <a:off x="1421002" y="2365930"/>
            <a:ext cx="501628" cy="497646"/>
            <a:chOff x="4498836" y="2852262"/>
            <a:chExt cx="501628" cy="497646"/>
          </a:xfrm>
        </p:grpSpPr>
        <p:sp>
          <p:nvSpPr>
            <p:cNvPr id="227" name="Rectangle 226"/>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8"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9" name="Group 228"/>
          <p:cNvGrpSpPr/>
          <p:nvPr/>
        </p:nvGrpSpPr>
        <p:grpSpPr>
          <a:xfrm>
            <a:off x="3382950" y="1478321"/>
            <a:ext cx="704429" cy="852494"/>
            <a:chOff x="1156020" y="2248829"/>
            <a:chExt cx="704429" cy="852494"/>
          </a:xfrm>
        </p:grpSpPr>
        <p:sp>
          <p:nvSpPr>
            <p:cNvPr id="230" name="TextBox 2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31" name="Rectangle 2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32" name="Group 231"/>
            <p:cNvGrpSpPr/>
            <p:nvPr/>
          </p:nvGrpSpPr>
          <p:grpSpPr>
            <a:xfrm>
              <a:off x="1282952" y="2590867"/>
              <a:ext cx="471171" cy="380335"/>
              <a:chOff x="4406091" y="6049087"/>
              <a:chExt cx="3960813" cy="3197225"/>
            </a:xfrm>
            <a:solidFill>
              <a:schemeClr val="tx2"/>
            </a:solidFill>
          </p:grpSpPr>
          <p:sp>
            <p:nvSpPr>
              <p:cNvPr id="2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36" name="Group 235"/>
          <p:cNvGrpSpPr/>
          <p:nvPr/>
        </p:nvGrpSpPr>
        <p:grpSpPr>
          <a:xfrm>
            <a:off x="4200094" y="1478321"/>
            <a:ext cx="704429" cy="852494"/>
            <a:chOff x="1156020" y="2248829"/>
            <a:chExt cx="704429" cy="852494"/>
          </a:xfrm>
        </p:grpSpPr>
        <p:sp>
          <p:nvSpPr>
            <p:cNvPr id="237" name="TextBox 23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38" name="Rectangle 23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39" name="Group 238"/>
            <p:cNvGrpSpPr/>
            <p:nvPr/>
          </p:nvGrpSpPr>
          <p:grpSpPr>
            <a:xfrm>
              <a:off x="1282952" y="2590867"/>
              <a:ext cx="471171" cy="380335"/>
              <a:chOff x="4406091" y="6049087"/>
              <a:chExt cx="3960813" cy="3197225"/>
            </a:xfrm>
            <a:solidFill>
              <a:schemeClr val="tx2"/>
            </a:solidFill>
          </p:grpSpPr>
          <p:sp>
            <p:nvSpPr>
              <p:cNvPr id="24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43" name="Group 242"/>
          <p:cNvGrpSpPr/>
          <p:nvPr/>
        </p:nvGrpSpPr>
        <p:grpSpPr>
          <a:xfrm>
            <a:off x="5017237" y="1478321"/>
            <a:ext cx="704429" cy="852494"/>
            <a:chOff x="1156020" y="2248829"/>
            <a:chExt cx="704429" cy="852494"/>
          </a:xfrm>
        </p:grpSpPr>
        <p:sp>
          <p:nvSpPr>
            <p:cNvPr id="244" name="TextBox 243"/>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45" name="Rectangle 24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46" name="Group 245"/>
            <p:cNvGrpSpPr/>
            <p:nvPr/>
          </p:nvGrpSpPr>
          <p:grpSpPr>
            <a:xfrm>
              <a:off x="1282952" y="2590867"/>
              <a:ext cx="471171" cy="380335"/>
              <a:chOff x="4406091" y="6049087"/>
              <a:chExt cx="3960813" cy="3197225"/>
            </a:xfrm>
            <a:solidFill>
              <a:schemeClr val="tx2"/>
            </a:solidFill>
          </p:grpSpPr>
          <p:sp>
            <p:nvSpPr>
              <p:cNvPr id="24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250" name="Rectangle 249"/>
          <p:cNvSpPr/>
          <p:nvPr/>
        </p:nvSpPr>
        <p:spPr bwMode="auto">
          <a:xfrm>
            <a:off x="352149" y="134203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1" name="Group 250"/>
          <p:cNvGrpSpPr/>
          <p:nvPr/>
        </p:nvGrpSpPr>
        <p:grpSpPr>
          <a:xfrm>
            <a:off x="456404" y="2052404"/>
            <a:ext cx="278036" cy="219069"/>
            <a:chOff x="4962525" y="2536825"/>
            <a:chExt cx="2260600" cy="1781175"/>
          </a:xfrm>
          <a:solidFill>
            <a:schemeClr val="tx2"/>
          </a:solidFill>
        </p:grpSpPr>
        <p:sp>
          <p:nvSpPr>
            <p:cNvPr id="252"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3"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254" name="Rectangle 253"/>
          <p:cNvSpPr/>
          <p:nvPr/>
        </p:nvSpPr>
        <p:spPr bwMode="auto">
          <a:xfrm>
            <a:off x="352149" y="301818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5" name="Group 254"/>
          <p:cNvGrpSpPr/>
          <p:nvPr/>
        </p:nvGrpSpPr>
        <p:grpSpPr>
          <a:xfrm>
            <a:off x="501671" y="3148543"/>
            <a:ext cx="182844" cy="236930"/>
            <a:chOff x="5260975" y="2352675"/>
            <a:chExt cx="1663700" cy="2155825"/>
          </a:xfrm>
          <a:solidFill>
            <a:schemeClr val="tx2"/>
          </a:solidFill>
        </p:grpSpPr>
        <p:sp>
          <p:nvSpPr>
            <p:cNvPr id="256"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7"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8"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9"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60"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cxnSp>
        <p:nvCxnSpPr>
          <p:cNvPr id="309" name="Straight Connector 308"/>
          <p:cNvCxnSpPr>
            <a:cxnSpLocks/>
          </p:cNvCxnSpPr>
          <p:nvPr/>
        </p:nvCxnSpPr>
        <p:spPr>
          <a:xfrm flipH="1">
            <a:off x="7200741" y="677862"/>
            <a:ext cx="4312" cy="5546941"/>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853777" y="464869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02" name="Rectangle 101"/>
          <p:cNvSpPr/>
          <p:nvPr/>
        </p:nvSpPr>
        <p:spPr bwMode="auto">
          <a:xfrm>
            <a:off x="853776" y="518716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03" name="Rectangle 102"/>
          <p:cNvSpPr/>
          <p:nvPr/>
        </p:nvSpPr>
        <p:spPr bwMode="auto">
          <a:xfrm>
            <a:off x="853776" y="572563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04" name="Group 103"/>
          <p:cNvGrpSpPr/>
          <p:nvPr/>
        </p:nvGrpSpPr>
        <p:grpSpPr>
          <a:xfrm>
            <a:off x="352146" y="4648695"/>
            <a:ext cx="501628" cy="497646"/>
            <a:chOff x="5303837" y="3192462"/>
            <a:chExt cx="501628" cy="497646"/>
          </a:xfrm>
        </p:grpSpPr>
        <p:sp>
          <p:nvSpPr>
            <p:cNvPr id="105" name="Rectangle 104"/>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6" name="Group 105"/>
            <p:cNvGrpSpPr/>
            <p:nvPr/>
          </p:nvGrpSpPr>
          <p:grpSpPr>
            <a:xfrm>
              <a:off x="5434446" y="3309789"/>
              <a:ext cx="236804" cy="262982"/>
              <a:chOff x="7434263" y="-2105025"/>
              <a:chExt cx="947737" cy="1052512"/>
            </a:xfrm>
            <a:solidFill>
              <a:schemeClr val="tx2"/>
            </a:solidFill>
          </p:grpSpPr>
          <p:sp>
            <p:nvSpPr>
              <p:cNvPr id="107"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8"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9"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0" name="Group 109"/>
          <p:cNvGrpSpPr/>
          <p:nvPr/>
        </p:nvGrpSpPr>
        <p:grpSpPr>
          <a:xfrm>
            <a:off x="352145" y="5187164"/>
            <a:ext cx="501628" cy="497646"/>
            <a:chOff x="5303836" y="3730931"/>
            <a:chExt cx="501628" cy="497646"/>
          </a:xfrm>
        </p:grpSpPr>
        <p:sp>
          <p:nvSpPr>
            <p:cNvPr id="111" name="Rectangle 110"/>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2" name="Group 111"/>
            <p:cNvGrpSpPr/>
            <p:nvPr/>
          </p:nvGrpSpPr>
          <p:grpSpPr>
            <a:xfrm>
              <a:off x="5414027" y="3888749"/>
              <a:ext cx="278036" cy="219069"/>
              <a:chOff x="4962525" y="2536825"/>
              <a:chExt cx="2260600" cy="1781175"/>
            </a:xfrm>
            <a:solidFill>
              <a:schemeClr val="tx2"/>
            </a:solidFill>
          </p:grpSpPr>
          <p:sp>
            <p:nvSpPr>
              <p:cNvPr id="11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5" name="Group 114"/>
          <p:cNvGrpSpPr/>
          <p:nvPr/>
        </p:nvGrpSpPr>
        <p:grpSpPr>
          <a:xfrm>
            <a:off x="352146" y="5725631"/>
            <a:ext cx="501628" cy="497646"/>
            <a:chOff x="5303837" y="4269398"/>
            <a:chExt cx="501628" cy="497646"/>
          </a:xfrm>
        </p:grpSpPr>
        <p:sp>
          <p:nvSpPr>
            <p:cNvPr id="116" name="Rectangle 11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7" name="Group 116"/>
            <p:cNvGrpSpPr/>
            <p:nvPr/>
          </p:nvGrpSpPr>
          <p:grpSpPr>
            <a:xfrm>
              <a:off x="5453359" y="4399756"/>
              <a:ext cx="182844" cy="236930"/>
              <a:chOff x="5260945" y="2352669"/>
              <a:chExt cx="1663693" cy="2155821"/>
            </a:xfrm>
            <a:solidFill>
              <a:schemeClr val="tx2"/>
            </a:solidFill>
          </p:grpSpPr>
          <p:sp>
            <p:nvSpPr>
              <p:cNvPr id="118"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9"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0"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1"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2"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3" name="Group 122"/>
          <p:cNvGrpSpPr/>
          <p:nvPr/>
        </p:nvGrpSpPr>
        <p:grpSpPr>
          <a:xfrm>
            <a:off x="2711890" y="4643204"/>
            <a:ext cx="3103512" cy="1016745"/>
            <a:chOff x="5857925" y="3188946"/>
            <a:chExt cx="3103512" cy="1016745"/>
          </a:xfrm>
        </p:grpSpPr>
        <p:sp>
          <p:nvSpPr>
            <p:cNvPr id="125" name="Rectangle 12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7" name="Rectangle 12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8" name="Rectangle 12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9" name="Rectangle 128"/>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0" name="Rectangle 129"/>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1" name="Rectangle 130"/>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32" name="Group 131"/>
            <p:cNvGrpSpPr/>
            <p:nvPr/>
          </p:nvGrpSpPr>
          <p:grpSpPr>
            <a:xfrm>
              <a:off x="6198500" y="3595918"/>
              <a:ext cx="197996" cy="219885"/>
              <a:chOff x="7434267" y="-1318825"/>
              <a:chExt cx="947742" cy="1052511"/>
            </a:xfrm>
            <a:solidFill>
              <a:schemeClr val="accent1"/>
            </a:solidFill>
          </p:grpSpPr>
          <p:sp>
            <p:nvSpPr>
              <p:cNvPr id="15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3" name="Group 132"/>
            <p:cNvGrpSpPr/>
            <p:nvPr/>
          </p:nvGrpSpPr>
          <p:grpSpPr>
            <a:xfrm>
              <a:off x="6169600" y="3943800"/>
              <a:ext cx="255791" cy="201540"/>
              <a:chOff x="4962525" y="3988427"/>
              <a:chExt cx="2260600" cy="1781175"/>
            </a:xfrm>
            <a:solidFill>
              <a:schemeClr val="accent1"/>
            </a:solidFill>
          </p:grpSpPr>
          <p:sp>
            <p:nvSpPr>
              <p:cNvPr id="15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4" name="TextBox 133"/>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35" name="Group 134"/>
            <p:cNvGrpSpPr/>
            <p:nvPr/>
          </p:nvGrpSpPr>
          <p:grpSpPr>
            <a:xfrm>
              <a:off x="7310684" y="3592441"/>
              <a:ext cx="197995" cy="219886"/>
              <a:chOff x="7434263" y="-1335463"/>
              <a:chExt cx="947737" cy="1052514"/>
            </a:xfrm>
            <a:solidFill>
              <a:schemeClr val="accent1"/>
            </a:solidFill>
          </p:grpSpPr>
          <p:sp>
            <p:nvSpPr>
              <p:cNvPr id="14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6" name="Group 135"/>
            <p:cNvGrpSpPr/>
            <p:nvPr/>
          </p:nvGrpSpPr>
          <p:grpSpPr>
            <a:xfrm>
              <a:off x="7281786" y="3940325"/>
              <a:ext cx="255791" cy="201540"/>
              <a:chOff x="4962525" y="3957709"/>
              <a:chExt cx="2260600" cy="1781175"/>
            </a:xfrm>
            <a:solidFill>
              <a:schemeClr val="accent1"/>
            </a:solidFill>
          </p:grpSpPr>
          <p:sp>
            <p:nvSpPr>
              <p:cNvPr id="14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7" name="TextBox 13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38" name="Group 137"/>
            <p:cNvGrpSpPr/>
            <p:nvPr/>
          </p:nvGrpSpPr>
          <p:grpSpPr>
            <a:xfrm>
              <a:off x="8422868" y="3592442"/>
              <a:ext cx="197995" cy="219885"/>
              <a:chOff x="7434263" y="-1335457"/>
              <a:chExt cx="947737" cy="1052513"/>
            </a:xfrm>
            <a:solidFill>
              <a:schemeClr val="accent1"/>
            </a:solidFill>
          </p:grpSpPr>
          <p:sp>
            <p:nvSpPr>
              <p:cNvPr id="14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9" name="Group 138"/>
            <p:cNvGrpSpPr/>
            <p:nvPr/>
          </p:nvGrpSpPr>
          <p:grpSpPr>
            <a:xfrm>
              <a:off x="8393970" y="3940325"/>
              <a:ext cx="255791" cy="201540"/>
              <a:chOff x="4962525" y="3957717"/>
              <a:chExt cx="2260600" cy="1781175"/>
            </a:xfrm>
            <a:solidFill>
              <a:schemeClr val="accent1"/>
            </a:solidFill>
          </p:grpSpPr>
          <p:sp>
            <p:nvSpPr>
              <p:cNvPr id="14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0" name="TextBox 13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2070951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22237" y="930522"/>
            <a:ext cx="5943600"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Containers </a:t>
            </a:r>
            <a:r>
              <a:rPr kumimoji="0" lang="en-US" sz="1836" b="0" i="0" u="none" strike="noStrike" kern="0" cap="none" spc="0" normalizeH="0" baseline="0" noProof="0" dirty="0">
                <a:ln>
                  <a:noFill/>
                </a:ln>
                <a:solidFill>
                  <a:sysClr val="windowText" lastClr="000000"/>
                </a:solidFill>
                <a:effectLst/>
                <a:uLnTx/>
                <a:uFillTx/>
              </a:rPr>
              <a:t>= Operating system virtualization</a:t>
            </a:r>
          </a:p>
        </p:txBody>
      </p:sp>
      <p:sp>
        <p:nvSpPr>
          <p:cNvPr id="126" name="TextBox 125"/>
          <p:cNvSpPr txBox="1"/>
          <p:nvPr/>
        </p:nvSpPr>
        <p:spPr>
          <a:xfrm>
            <a:off x="122237" y="4243805"/>
            <a:ext cx="5943599" cy="404890"/>
          </a:xfrm>
          <a:prstGeom prst="rect">
            <a:avLst/>
          </a:prstGeom>
          <a:noFill/>
        </p:spPr>
        <p:txBody>
          <a:bodyPr wrap="square" lIns="0" tIns="0" rIns="0"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301" name="Rectangle 300"/>
          <p:cNvSpPr/>
          <p:nvPr/>
        </p:nvSpPr>
        <p:spPr bwMode="auto">
          <a:xfrm>
            <a:off x="847398" y="134203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302" name="Rectangle 301"/>
          <p:cNvSpPr/>
          <p:nvPr/>
        </p:nvSpPr>
        <p:spPr bwMode="auto">
          <a:xfrm>
            <a:off x="847398" y="301818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303" name="Rectangle 302"/>
          <p:cNvSpPr/>
          <p:nvPr/>
        </p:nvSpPr>
        <p:spPr bwMode="auto">
          <a:xfrm>
            <a:off x="1916251" y="184787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Applications</a:t>
            </a:r>
          </a:p>
        </p:txBody>
      </p:sp>
      <p:grpSp>
        <p:nvGrpSpPr>
          <p:cNvPr id="304" name="Group 303"/>
          <p:cNvGrpSpPr/>
          <p:nvPr/>
        </p:nvGrpSpPr>
        <p:grpSpPr>
          <a:xfrm>
            <a:off x="1421002" y="1847873"/>
            <a:ext cx="501628" cy="497646"/>
            <a:chOff x="4495435" y="2334205"/>
            <a:chExt cx="501628" cy="497646"/>
          </a:xfrm>
        </p:grpSpPr>
        <p:sp>
          <p:nvSpPr>
            <p:cNvPr id="305" name="Rectangle 304"/>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07" name="Group 306"/>
            <p:cNvGrpSpPr/>
            <p:nvPr/>
          </p:nvGrpSpPr>
          <p:grpSpPr>
            <a:xfrm>
              <a:off x="4588362" y="2455579"/>
              <a:ext cx="315775" cy="254898"/>
              <a:chOff x="4406091" y="6049087"/>
              <a:chExt cx="3960813" cy="3197225"/>
            </a:xfrm>
            <a:solidFill>
              <a:schemeClr val="tx1"/>
            </a:solidFill>
          </p:grpSpPr>
          <p:sp>
            <p:nvSpPr>
              <p:cNvPr id="30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09"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1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311" name="Rectangle 310"/>
          <p:cNvSpPr/>
          <p:nvPr/>
        </p:nvSpPr>
        <p:spPr bwMode="auto">
          <a:xfrm>
            <a:off x="1916251" y="236593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Kernel</a:t>
            </a:r>
          </a:p>
        </p:txBody>
      </p:sp>
      <p:grpSp>
        <p:nvGrpSpPr>
          <p:cNvPr id="312" name="Group 311"/>
          <p:cNvGrpSpPr/>
          <p:nvPr/>
        </p:nvGrpSpPr>
        <p:grpSpPr>
          <a:xfrm>
            <a:off x="1421002" y="2365930"/>
            <a:ext cx="501628" cy="497646"/>
            <a:chOff x="4498836" y="2852262"/>
            <a:chExt cx="501628" cy="497646"/>
          </a:xfrm>
        </p:grpSpPr>
        <p:sp>
          <p:nvSpPr>
            <p:cNvPr id="313" name="Rectangle 31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15" name="Group 314"/>
          <p:cNvGrpSpPr/>
          <p:nvPr/>
        </p:nvGrpSpPr>
        <p:grpSpPr>
          <a:xfrm>
            <a:off x="3382950" y="1478321"/>
            <a:ext cx="704429" cy="852494"/>
            <a:chOff x="1156020" y="2248829"/>
            <a:chExt cx="704429" cy="852494"/>
          </a:xfrm>
        </p:grpSpPr>
        <p:sp>
          <p:nvSpPr>
            <p:cNvPr id="316" name="TextBox 31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17" name="Rectangle 31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18" name="Group 317"/>
            <p:cNvGrpSpPr/>
            <p:nvPr/>
          </p:nvGrpSpPr>
          <p:grpSpPr>
            <a:xfrm>
              <a:off x="1282952" y="2590867"/>
              <a:ext cx="471171" cy="380335"/>
              <a:chOff x="4406091" y="6049087"/>
              <a:chExt cx="3960813" cy="3197225"/>
            </a:xfrm>
            <a:solidFill>
              <a:schemeClr val="tx2"/>
            </a:solidFill>
          </p:grpSpPr>
          <p:sp>
            <p:nvSpPr>
              <p:cNvPr id="31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2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2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22" name="Group 321"/>
          <p:cNvGrpSpPr/>
          <p:nvPr/>
        </p:nvGrpSpPr>
        <p:grpSpPr>
          <a:xfrm>
            <a:off x="4200094" y="1478321"/>
            <a:ext cx="704429" cy="852494"/>
            <a:chOff x="1156020" y="2248829"/>
            <a:chExt cx="704429" cy="852494"/>
          </a:xfrm>
        </p:grpSpPr>
        <p:sp>
          <p:nvSpPr>
            <p:cNvPr id="323" name="TextBox 32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24" name="Rectangle 32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25" name="Group 324"/>
            <p:cNvGrpSpPr/>
            <p:nvPr/>
          </p:nvGrpSpPr>
          <p:grpSpPr>
            <a:xfrm>
              <a:off x="1282952" y="2590867"/>
              <a:ext cx="471171" cy="380335"/>
              <a:chOff x="4406091" y="6049087"/>
              <a:chExt cx="3960813" cy="3197225"/>
            </a:xfrm>
            <a:solidFill>
              <a:schemeClr val="tx2"/>
            </a:solidFill>
          </p:grpSpPr>
          <p:sp>
            <p:nvSpPr>
              <p:cNvPr id="32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2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2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29" name="Group 328"/>
          <p:cNvGrpSpPr/>
          <p:nvPr/>
        </p:nvGrpSpPr>
        <p:grpSpPr>
          <a:xfrm>
            <a:off x="5017237" y="1478321"/>
            <a:ext cx="704429" cy="852494"/>
            <a:chOff x="1156020" y="2248829"/>
            <a:chExt cx="704429" cy="852494"/>
          </a:xfrm>
        </p:grpSpPr>
        <p:sp>
          <p:nvSpPr>
            <p:cNvPr id="330" name="TextBox 3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31" name="Rectangle 3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32" name="Group 331"/>
            <p:cNvGrpSpPr/>
            <p:nvPr/>
          </p:nvGrpSpPr>
          <p:grpSpPr>
            <a:xfrm>
              <a:off x="1282952" y="2590867"/>
              <a:ext cx="471171" cy="380335"/>
              <a:chOff x="4406091" y="6049087"/>
              <a:chExt cx="3960813" cy="3197225"/>
            </a:xfrm>
            <a:solidFill>
              <a:schemeClr val="tx2"/>
            </a:solidFill>
          </p:grpSpPr>
          <p:sp>
            <p:nvSpPr>
              <p:cNvPr id="3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336" name="Rectangle 335"/>
          <p:cNvSpPr/>
          <p:nvPr/>
        </p:nvSpPr>
        <p:spPr bwMode="auto">
          <a:xfrm>
            <a:off x="352149" y="134203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37" name="Group 336"/>
          <p:cNvGrpSpPr/>
          <p:nvPr/>
        </p:nvGrpSpPr>
        <p:grpSpPr>
          <a:xfrm>
            <a:off x="456404" y="2052404"/>
            <a:ext cx="278036" cy="219069"/>
            <a:chOff x="4962525" y="2536825"/>
            <a:chExt cx="2260600" cy="1781175"/>
          </a:xfrm>
          <a:solidFill>
            <a:schemeClr val="tx2"/>
          </a:solidFill>
        </p:grpSpPr>
        <p:sp>
          <p:nvSpPr>
            <p:cNvPr id="33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3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340" name="Rectangle 339"/>
          <p:cNvSpPr/>
          <p:nvPr/>
        </p:nvSpPr>
        <p:spPr bwMode="auto">
          <a:xfrm>
            <a:off x="352149" y="301818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41" name="Group 340"/>
          <p:cNvGrpSpPr/>
          <p:nvPr/>
        </p:nvGrpSpPr>
        <p:grpSpPr>
          <a:xfrm>
            <a:off x="501671" y="3148543"/>
            <a:ext cx="182844" cy="236930"/>
            <a:chOff x="5260975" y="2352675"/>
            <a:chExt cx="1663700" cy="2155825"/>
          </a:xfrm>
          <a:solidFill>
            <a:schemeClr val="tx2"/>
          </a:solidFill>
        </p:grpSpPr>
        <p:sp>
          <p:nvSpPr>
            <p:cNvPr id="3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43"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44"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45"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46"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cxnSp>
        <p:nvCxnSpPr>
          <p:cNvPr id="427" name="Straight Connector 426"/>
          <p:cNvCxnSpPr>
            <a:cxnSpLocks/>
          </p:cNvCxnSpPr>
          <p:nvPr/>
        </p:nvCxnSpPr>
        <p:spPr>
          <a:xfrm flipH="1">
            <a:off x="7200741" y="67786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428" name="Group 427"/>
          <p:cNvGrpSpPr/>
          <p:nvPr/>
        </p:nvGrpSpPr>
        <p:grpSpPr>
          <a:xfrm>
            <a:off x="8564881" y="1638782"/>
            <a:ext cx="2476713" cy="1297325"/>
            <a:chOff x="8624153" y="2019905"/>
            <a:chExt cx="2476713" cy="1297325"/>
          </a:xfrm>
        </p:grpSpPr>
        <p:grpSp>
          <p:nvGrpSpPr>
            <p:cNvPr id="429" name="Group 428"/>
            <p:cNvGrpSpPr/>
            <p:nvPr/>
          </p:nvGrpSpPr>
          <p:grpSpPr>
            <a:xfrm>
              <a:off x="8628838" y="2951470"/>
              <a:ext cx="2472028" cy="365760"/>
              <a:chOff x="8658780" y="2951470"/>
              <a:chExt cx="2472028" cy="365760"/>
            </a:xfrm>
          </p:grpSpPr>
          <p:sp>
            <p:nvSpPr>
              <p:cNvPr id="451" name="Rectangle 450"/>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rPr>
                  <a:t>Kernel</a:t>
                </a:r>
              </a:p>
            </p:txBody>
          </p:sp>
          <p:grpSp>
            <p:nvGrpSpPr>
              <p:cNvPr id="452" name="Group 451"/>
              <p:cNvGrpSpPr/>
              <p:nvPr/>
            </p:nvGrpSpPr>
            <p:grpSpPr>
              <a:xfrm>
                <a:off x="8658780" y="2951470"/>
                <a:ext cx="365760" cy="365760"/>
                <a:chOff x="4498836" y="2852262"/>
                <a:chExt cx="501628" cy="497646"/>
              </a:xfrm>
            </p:grpSpPr>
            <p:sp>
              <p:nvSpPr>
                <p:cNvPr id="453" name="Rectangle 45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30" name="Group 429"/>
            <p:cNvGrpSpPr/>
            <p:nvPr/>
          </p:nvGrpSpPr>
          <p:grpSpPr>
            <a:xfrm>
              <a:off x="8624153" y="2019905"/>
              <a:ext cx="704429" cy="852494"/>
              <a:chOff x="1156020" y="2248829"/>
              <a:chExt cx="704429" cy="852494"/>
            </a:xfrm>
          </p:grpSpPr>
          <p:sp>
            <p:nvSpPr>
              <p:cNvPr id="445" name="TextBox 444"/>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446" name="Rectangle 445"/>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447" name="Group 446"/>
              <p:cNvGrpSpPr/>
              <p:nvPr/>
            </p:nvGrpSpPr>
            <p:grpSpPr>
              <a:xfrm>
                <a:off x="1282952" y="2590867"/>
                <a:ext cx="471171" cy="380335"/>
                <a:chOff x="4406091" y="6049087"/>
                <a:chExt cx="3960813" cy="3197225"/>
              </a:xfrm>
              <a:solidFill>
                <a:schemeClr val="tx2"/>
              </a:solidFill>
            </p:grpSpPr>
            <p:sp>
              <p:nvSpPr>
                <p:cNvPr id="44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49"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5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431" name="Group 430"/>
            <p:cNvGrpSpPr/>
            <p:nvPr/>
          </p:nvGrpSpPr>
          <p:grpSpPr>
            <a:xfrm>
              <a:off x="9509508" y="2019905"/>
              <a:ext cx="704429" cy="852494"/>
              <a:chOff x="1156020" y="2248829"/>
              <a:chExt cx="704429" cy="852494"/>
            </a:xfrm>
          </p:grpSpPr>
          <p:sp>
            <p:nvSpPr>
              <p:cNvPr id="439" name="TextBox 43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440" name="Rectangle 43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441" name="Group 440"/>
              <p:cNvGrpSpPr/>
              <p:nvPr/>
            </p:nvGrpSpPr>
            <p:grpSpPr>
              <a:xfrm>
                <a:off x="1282952" y="2590867"/>
                <a:ext cx="471171" cy="380335"/>
                <a:chOff x="4406091" y="6049087"/>
                <a:chExt cx="3960813" cy="3197225"/>
              </a:xfrm>
              <a:solidFill>
                <a:schemeClr val="tx2"/>
              </a:solidFill>
            </p:grpSpPr>
            <p:sp>
              <p:nvSpPr>
                <p:cNvPr id="44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4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432" name="Group 431"/>
            <p:cNvGrpSpPr/>
            <p:nvPr/>
          </p:nvGrpSpPr>
          <p:grpSpPr>
            <a:xfrm>
              <a:off x="10394862" y="2019905"/>
              <a:ext cx="704429" cy="852494"/>
              <a:chOff x="1156020" y="2248829"/>
              <a:chExt cx="704429" cy="852494"/>
            </a:xfrm>
          </p:grpSpPr>
          <p:sp>
            <p:nvSpPr>
              <p:cNvPr id="433" name="TextBox 43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434" name="Rectangle 43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435" name="Group 434"/>
              <p:cNvGrpSpPr/>
              <p:nvPr/>
            </p:nvGrpSpPr>
            <p:grpSpPr>
              <a:xfrm>
                <a:off x="1282952" y="2590867"/>
                <a:ext cx="471171" cy="380335"/>
                <a:chOff x="4406091" y="6049087"/>
                <a:chExt cx="3960813" cy="3197225"/>
              </a:xfrm>
              <a:solidFill>
                <a:schemeClr val="tx2"/>
              </a:solidFill>
            </p:grpSpPr>
            <p:sp>
              <p:nvSpPr>
                <p:cNvPr id="43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3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3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455" name="TextBox 454"/>
          <p:cNvSpPr txBox="1"/>
          <p:nvPr/>
        </p:nvSpPr>
        <p:spPr>
          <a:xfrm>
            <a:off x="7264855" y="854322"/>
            <a:ext cx="5029200" cy="585417"/>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Windows Server Containers</a:t>
            </a:r>
          </a:p>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Maximum speed and density</a:t>
            </a:r>
          </a:p>
        </p:txBody>
      </p:sp>
      <p:sp>
        <p:nvSpPr>
          <p:cNvPr id="129" name="Rectangle 128"/>
          <p:cNvSpPr/>
          <p:nvPr/>
        </p:nvSpPr>
        <p:spPr bwMode="auto">
          <a:xfrm>
            <a:off x="853777" y="464869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30" name="Rectangle 129"/>
          <p:cNvSpPr/>
          <p:nvPr/>
        </p:nvSpPr>
        <p:spPr bwMode="auto">
          <a:xfrm>
            <a:off x="853776" y="518716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31" name="Rectangle 130"/>
          <p:cNvSpPr/>
          <p:nvPr/>
        </p:nvSpPr>
        <p:spPr bwMode="auto">
          <a:xfrm>
            <a:off x="853776" y="572563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32" name="Group 131"/>
          <p:cNvGrpSpPr/>
          <p:nvPr/>
        </p:nvGrpSpPr>
        <p:grpSpPr>
          <a:xfrm>
            <a:off x="352146" y="4648695"/>
            <a:ext cx="501628" cy="497646"/>
            <a:chOff x="5303837" y="3192462"/>
            <a:chExt cx="501628" cy="497646"/>
          </a:xfrm>
        </p:grpSpPr>
        <p:sp>
          <p:nvSpPr>
            <p:cNvPr id="133" name="Rectangle 13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4" name="Group 133"/>
            <p:cNvGrpSpPr/>
            <p:nvPr/>
          </p:nvGrpSpPr>
          <p:grpSpPr>
            <a:xfrm>
              <a:off x="5434446" y="3309789"/>
              <a:ext cx="236804" cy="262982"/>
              <a:chOff x="7434263" y="-2105025"/>
              <a:chExt cx="947737" cy="1052512"/>
            </a:xfrm>
            <a:solidFill>
              <a:schemeClr val="tx2"/>
            </a:solidFill>
          </p:grpSpPr>
          <p:sp>
            <p:nvSpPr>
              <p:cNvPr id="135"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6"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7"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38" name="Group 137"/>
          <p:cNvGrpSpPr/>
          <p:nvPr/>
        </p:nvGrpSpPr>
        <p:grpSpPr>
          <a:xfrm>
            <a:off x="352145" y="5187164"/>
            <a:ext cx="501628" cy="497646"/>
            <a:chOff x="5303836" y="3730931"/>
            <a:chExt cx="501628" cy="497646"/>
          </a:xfrm>
        </p:grpSpPr>
        <p:sp>
          <p:nvSpPr>
            <p:cNvPr id="139" name="Rectangle 138"/>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0" name="Group 139"/>
            <p:cNvGrpSpPr/>
            <p:nvPr/>
          </p:nvGrpSpPr>
          <p:grpSpPr>
            <a:xfrm>
              <a:off x="5414027" y="3888749"/>
              <a:ext cx="278036" cy="219069"/>
              <a:chOff x="4962525" y="2536825"/>
              <a:chExt cx="2260600" cy="1781175"/>
            </a:xfrm>
            <a:solidFill>
              <a:schemeClr val="tx2"/>
            </a:solidFill>
          </p:grpSpPr>
          <p:sp>
            <p:nvSpPr>
              <p:cNvPr id="141"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42"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43" name="Group 142"/>
          <p:cNvGrpSpPr/>
          <p:nvPr/>
        </p:nvGrpSpPr>
        <p:grpSpPr>
          <a:xfrm>
            <a:off x="352146" y="5725631"/>
            <a:ext cx="501628" cy="497646"/>
            <a:chOff x="5303837" y="4269398"/>
            <a:chExt cx="501628" cy="497646"/>
          </a:xfrm>
        </p:grpSpPr>
        <p:sp>
          <p:nvSpPr>
            <p:cNvPr id="144" name="Rectangle 143"/>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5" name="Group 144"/>
            <p:cNvGrpSpPr/>
            <p:nvPr/>
          </p:nvGrpSpPr>
          <p:grpSpPr>
            <a:xfrm>
              <a:off x="5453359" y="4399756"/>
              <a:ext cx="182844" cy="236930"/>
              <a:chOff x="5260945" y="2352669"/>
              <a:chExt cx="1663693" cy="2155821"/>
            </a:xfrm>
            <a:solidFill>
              <a:schemeClr val="tx2"/>
            </a:solidFill>
          </p:grpSpPr>
          <p:sp>
            <p:nvSpPr>
              <p:cNvPr id="146"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47"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48"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49"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50"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51" name="Group 150"/>
          <p:cNvGrpSpPr/>
          <p:nvPr/>
        </p:nvGrpSpPr>
        <p:grpSpPr>
          <a:xfrm>
            <a:off x="2711890" y="4643204"/>
            <a:ext cx="3103512" cy="1016745"/>
            <a:chOff x="5857925" y="3188946"/>
            <a:chExt cx="3103512" cy="1016745"/>
          </a:xfrm>
        </p:grpSpPr>
        <p:sp>
          <p:nvSpPr>
            <p:cNvPr id="152" name="Rectangle 151"/>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53" name="Rectangle 152"/>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54" name="Rectangle 153"/>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55" name="Rectangle 154"/>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56" name="Rectangle 155"/>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57" name="Rectangle 156"/>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58" name="Group 157"/>
            <p:cNvGrpSpPr/>
            <p:nvPr/>
          </p:nvGrpSpPr>
          <p:grpSpPr>
            <a:xfrm>
              <a:off x="6198500" y="3595918"/>
              <a:ext cx="197996" cy="219885"/>
              <a:chOff x="7434267" y="-1318825"/>
              <a:chExt cx="947742" cy="1052511"/>
            </a:xfrm>
            <a:solidFill>
              <a:schemeClr val="accent1"/>
            </a:solidFill>
          </p:grpSpPr>
          <p:sp>
            <p:nvSpPr>
              <p:cNvPr id="179"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80"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81"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59" name="Group 158"/>
            <p:cNvGrpSpPr/>
            <p:nvPr/>
          </p:nvGrpSpPr>
          <p:grpSpPr>
            <a:xfrm>
              <a:off x="6169600" y="3943800"/>
              <a:ext cx="255791" cy="201540"/>
              <a:chOff x="4962525" y="3988427"/>
              <a:chExt cx="2260600" cy="1781175"/>
            </a:xfrm>
            <a:solidFill>
              <a:schemeClr val="accent1"/>
            </a:solidFill>
          </p:grpSpPr>
          <p:sp>
            <p:nvSpPr>
              <p:cNvPr id="177"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8"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60" name="TextBox 159"/>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61" name="Group 160"/>
            <p:cNvGrpSpPr/>
            <p:nvPr/>
          </p:nvGrpSpPr>
          <p:grpSpPr>
            <a:xfrm>
              <a:off x="7310684" y="3592441"/>
              <a:ext cx="197995" cy="219886"/>
              <a:chOff x="7434263" y="-1335463"/>
              <a:chExt cx="947737" cy="1052514"/>
            </a:xfrm>
            <a:solidFill>
              <a:schemeClr val="accent1"/>
            </a:solidFill>
          </p:grpSpPr>
          <p:sp>
            <p:nvSpPr>
              <p:cNvPr id="174"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5"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6"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62" name="Group 161"/>
            <p:cNvGrpSpPr/>
            <p:nvPr/>
          </p:nvGrpSpPr>
          <p:grpSpPr>
            <a:xfrm>
              <a:off x="7281786" y="3940325"/>
              <a:ext cx="255791" cy="201540"/>
              <a:chOff x="4962525" y="3957709"/>
              <a:chExt cx="2260600" cy="1781175"/>
            </a:xfrm>
            <a:solidFill>
              <a:schemeClr val="accent1"/>
            </a:solidFill>
          </p:grpSpPr>
          <p:sp>
            <p:nvSpPr>
              <p:cNvPr id="172"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3"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63" name="TextBox 162"/>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64" name="Group 163"/>
            <p:cNvGrpSpPr/>
            <p:nvPr/>
          </p:nvGrpSpPr>
          <p:grpSpPr>
            <a:xfrm>
              <a:off x="8422868" y="3592442"/>
              <a:ext cx="197995" cy="219885"/>
              <a:chOff x="7434263" y="-1335457"/>
              <a:chExt cx="947737" cy="1052513"/>
            </a:xfrm>
            <a:solidFill>
              <a:schemeClr val="accent1"/>
            </a:solidFill>
          </p:grpSpPr>
          <p:sp>
            <p:nvSpPr>
              <p:cNvPr id="169"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0"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1"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65" name="Group 164"/>
            <p:cNvGrpSpPr/>
            <p:nvPr/>
          </p:nvGrpSpPr>
          <p:grpSpPr>
            <a:xfrm>
              <a:off x="8393970" y="3940325"/>
              <a:ext cx="255791" cy="201540"/>
              <a:chOff x="4962525" y="3957717"/>
              <a:chExt cx="2260600" cy="1781175"/>
            </a:xfrm>
            <a:solidFill>
              <a:schemeClr val="accent1"/>
            </a:solidFill>
          </p:grpSpPr>
          <p:sp>
            <p:nvSpPr>
              <p:cNvPr id="167"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8"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66" name="TextBox 165"/>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3969360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22237" y="930522"/>
            <a:ext cx="5943600"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Containers </a:t>
            </a:r>
            <a:r>
              <a:rPr kumimoji="0" lang="en-US" sz="1836" b="0" i="0" u="none" strike="noStrike" kern="0" cap="none" spc="0" normalizeH="0" baseline="0" noProof="0" dirty="0">
                <a:ln>
                  <a:noFill/>
                </a:ln>
                <a:solidFill>
                  <a:sysClr val="windowText" lastClr="000000"/>
                </a:solidFill>
                <a:effectLst/>
                <a:uLnTx/>
                <a:uFillTx/>
              </a:rPr>
              <a:t>= Operating system virtualization</a:t>
            </a:r>
          </a:p>
        </p:txBody>
      </p:sp>
      <p:sp>
        <p:nvSpPr>
          <p:cNvPr id="126" name="TextBox 125"/>
          <p:cNvSpPr txBox="1"/>
          <p:nvPr/>
        </p:nvSpPr>
        <p:spPr>
          <a:xfrm>
            <a:off x="122237" y="4243805"/>
            <a:ext cx="5943599" cy="404890"/>
          </a:xfrm>
          <a:prstGeom prst="rect">
            <a:avLst/>
          </a:prstGeom>
          <a:noFill/>
        </p:spPr>
        <p:txBody>
          <a:bodyPr wrap="square" lIns="0" tIns="0" rIns="0"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cxnSp>
        <p:nvCxnSpPr>
          <p:cNvPr id="101" name="Straight Connector 100"/>
          <p:cNvCxnSpPr>
            <a:cxnSpLocks/>
          </p:cNvCxnSpPr>
          <p:nvPr/>
        </p:nvCxnSpPr>
        <p:spPr>
          <a:xfrm flipH="1">
            <a:off x="7200741" y="67786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564881" y="1638782"/>
            <a:ext cx="2476713" cy="1297325"/>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23" name="TextBox 222"/>
          <p:cNvSpPr txBox="1"/>
          <p:nvPr/>
        </p:nvSpPr>
        <p:spPr>
          <a:xfrm>
            <a:off x="7264855" y="854322"/>
            <a:ext cx="5029200" cy="585417"/>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Windows Server Containers</a:t>
            </a:r>
          </a:p>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Maximum speed and density</a:t>
            </a:r>
          </a:p>
        </p:txBody>
      </p:sp>
      <p:grpSp>
        <p:nvGrpSpPr>
          <p:cNvPr id="23" name="Group 22"/>
          <p:cNvGrpSpPr/>
          <p:nvPr/>
        </p:nvGrpSpPr>
        <p:grpSpPr>
          <a:xfrm>
            <a:off x="8567207" y="4579663"/>
            <a:ext cx="2472063" cy="164361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a:t>
                </a: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rPr>
                      <a:t>Kernel</a:t>
                    </a:r>
                    <a:endParaRPr kumimoji="0" lang="en-US" sz="1100" b="0" i="0" u="none" strike="noStrike" kern="0" cap="none" spc="0" normalizeH="0" baseline="0" noProof="0" dirty="0">
                      <a:ln>
                        <a:noFill/>
                      </a:ln>
                      <a:solidFill>
                        <a:schemeClr val="bg1"/>
                      </a:solidFill>
                      <a:effectLst/>
                      <a:uLnTx/>
                      <a:uFillTx/>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rPr>
                      <a:t>Kernel</a:t>
                    </a:r>
                    <a:endParaRPr kumimoji="0" lang="en-US" sz="1100" b="0" i="0" u="none" strike="noStrike" kern="0" cap="none" spc="0" normalizeH="0" baseline="0" noProof="0" dirty="0">
                      <a:ln>
                        <a:noFill/>
                      </a:ln>
                      <a:solidFill>
                        <a:schemeClr val="bg1"/>
                      </a:solidFill>
                      <a:effectLst/>
                      <a:uLnTx/>
                      <a:uFillTx/>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rPr>
                      <a:t>Kernel</a:t>
                    </a:r>
                    <a:endParaRPr kumimoji="0" lang="en-US" sz="1100" b="0" i="0" u="none" strike="noStrike" kern="0" cap="none" spc="0" normalizeH="0" baseline="0" noProof="0" dirty="0">
                      <a:ln>
                        <a:noFill/>
                      </a:ln>
                      <a:solidFill>
                        <a:schemeClr val="bg1"/>
                      </a:solidFill>
                      <a:effectLst/>
                      <a:uLnTx/>
                      <a:uFillTx/>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277" name="TextBox 276"/>
          <p:cNvSpPr txBox="1"/>
          <p:nvPr/>
        </p:nvSpPr>
        <p:spPr>
          <a:xfrm>
            <a:off x="7286153" y="3816194"/>
            <a:ext cx="5034170" cy="585417"/>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Hyper-V Containers</a:t>
            </a:r>
          </a:p>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Isolation plus performance</a:t>
            </a:r>
          </a:p>
        </p:txBody>
      </p:sp>
      <p:sp>
        <p:nvSpPr>
          <p:cNvPr id="328" name="Rectangle 327"/>
          <p:cNvSpPr/>
          <p:nvPr/>
        </p:nvSpPr>
        <p:spPr bwMode="auto">
          <a:xfrm>
            <a:off x="847398" y="134203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329" name="Rectangle 328"/>
          <p:cNvSpPr/>
          <p:nvPr/>
        </p:nvSpPr>
        <p:spPr bwMode="auto">
          <a:xfrm>
            <a:off x="847398" y="301818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330" name="Rectangle 329"/>
          <p:cNvSpPr/>
          <p:nvPr/>
        </p:nvSpPr>
        <p:spPr bwMode="auto">
          <a:xfrm>
            <a:off x="1916251" y="184787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Applications</a:t>
            </a:r>
          </a:p>
        </p:txBody>
      </p:sp>
      <p:grpSp>
        <p:nvGrpSpPr>
          <p:cNvPr id="331" name="Group 330"/>
          <p:cNvGrpSpPr/>
          <p:nvPr/>
        </p:nvGrpSpPr>
        <p:grpSpPr>
          <a:xfrm>
            <a:off x="1421002" y="1847873"/>
            <a:ext cx="501628" cy="497646"/>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337" name="Rectangle 336"/>
          <p:cNvSpPr/>
          <p:nvPr/>
        </p:nvSpPr>
        <p:spPr bwMode="auto">
          <a:xfrm>
            <a:off x="1916251" y="236593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Kernel</a:t>
            </a:r>
          </a:p>
        </p:txBody>
      </p:sp>
      <p:grpSp>
        <p:nvGrpSpPr>
          <p:cNvPr id="338" name="Group 337"/>
          <p:cNvGrpSpPr/>
          <p:nvPr/>
        </p:nvGrpSpPr>
        <p:grpSpPr>
          <a:xfrm>
            <a:off x="1421002" y="2365930"/>
            <a:ext cx="501628" cy="497646"/>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41" name="Group 340"/>
          <p:cNvGrpSpPr/>
          <p:nvPr/>
        </p:nvGrpSpPr>
        <p:grpSpPr>
          <a:xfrm>
            <a:off x="3382950" y="1478321"/>
            <a:ext cx="704429" cy="852494"/>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48" name="Group 347"/>
          <p:cNvGrpSpPr/>
          <p:nvPr/>
        </p:nvGrpSpPr>
        <p:grpSpPr>
          <a:xfrm>
            <a:off x="4200094" y="1478321"/>
            <a:ext cx="704429" cy="852494"/>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55" name="Group 354"/>
          <p:cNvGrpSpPr/>
          <p:nvPr/>
        </p:nvGrpSpPr>
        <p:grpSpPr>
          <a:xfrm>
            <a:off x="5017237" y="1478321"/>
            <a:ext cx="704429" cy="852494"/>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362" name="Rectangle 361"/>
          <p:cNvSpPr/>
          <p:nvPr/>
        </p:nvSpPr>
        <p:spPr bwMode="auto">
          <a:xfrm>
            <a:off x="352149" y="134203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3" name="Group 362"/>
          <p:cNvGrpSpPr/>
          <p:nvPr/>
        </p:nvGrpSpPr>
        <p:grpSpPr>
          <a:xfrm>
            <a:off x="456404" y="2052404"/>
            <a:ext cx="278036" cy="219069"/>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366" name="Rectangle 365"/>
          <p:cNvSpPr/>
          <p:nvPr/>
        </p:nvSpPr>
        <p:spPr bwMode="auto">
          <a:xfrm>
            <a:off x="352149" y="301818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7" name="Group 366"/>
          <p:cNvGrpSpPr/>
          <p:nvPr/>
        </p:nvGrpSpPr>
        <p:grpSpPr>
          <a:xfrm>
            <a:off x="501671" y="3148543"/>
            <a:ext cx="182844" cy="236930"/>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187" name="Rectangle 186"/>
          <p:cNvSpPr/>
          <p:nvPr/>
        </p:nvSpPr>
        <p:spPr bwMode="auto">
          <a:xfrm>
            <a:off x="853777" y="464869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88" name="Rectangle 187"/>
          <p:cNvSpPr/>
          <p:nvPr/>
        </p:nvSpPr>
        <p:spPr bwMode="auto">
          <a:xfrm>
            <a:off x="853776" y="518716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89" name="Rectangle 188"/>
          <p:cNvSpPr/>
          <p:nvPr/>
        </p:nvSpPr>
        <p:spPr bwMode="auto">
          <a:xfrm>
            <a:off x="853776" y="572563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90" name="Group 189"/>
          <p:cNvGrpSpPr/>
          <p:nvPr/>
        </p:nvGrpSpPr>
        <p:grpSpPr>
          <a:xfrm>
            <a:off x="352146" y="4648695"/>
            <a:ext cx="501628" cy="497646"/>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96" name="Group 195"/>
          <p:cNvGrpSpPr/>
          <p:nvPr/>
        </p:nvGrpSpPr>
        <p:grpSpPr>
          <a:xfrm>
            <a:off x="352145" y="5187164"/>
            <a:ext cx="501628" cy="497646"/>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27" name="Group 226"/>
          <p:cNvGrpSpPr/>
          <p:nvPr/>
        </p:nvGrpSpPr>
        <p:grpSpPr>
          <a:xfrm>
            <a:off x="352146" y="5725631"/>
            <a:ext cx="501628" cy="497646"/>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35" name="Group 234"/>
          <p:cNvGrpSpPr/>
          <p:nvPr/>
        </p:nvGrpSpPr>
        <p:grpSpPr>
          <a:xfrm>
            <a:off x="2711890" y="4643204"/>
            <a:ext cx="3103512" cy="1016745"/>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2226265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7006" y="5173661"/>
            <a:ext cx="7886625"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Operating System</a:t>
            </a:r>
          </a:p>
        </p:txBody>
      </p:sp>
      <p:sp>
        <p:nvSpPr>
          <p:cNvPr id="6" name="Rectangle 5"/>
          <p:cNvSpPr/>
          <p:nvPr/>
        </p:nvSpPr>
        <p:spPr bwMode="auto">
          <a:xfrm>
            <a:off x="287007" y="4010240"/>
            <a:ext cx="7886624"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 (</a:t>
            </a:r>
            <a:r>
              <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Hostd</a:t>
            </a: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7" name="Rectangle 6"/>
          <p:cNvSpPr/>
          <p:nvPr/>
        </p:nvSpPr>
        <p:spPr bwMode="auto">
          <a:xfrm>
            <a:off x="290536" y="2846818"/>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Client</a:t>
            </a:r>
          </a:p>
        </p:txBody>
      </p:sp>
      <p:sp>
        <p:nvSpPr>
          <p:cNvPr id="8" name="Rectangle 7"/>
          <p:cNvSpPr/>
          <p:nvPr/>
        </p:nvSpPr>
        <p:spPr bwMode="auto">
          <a:xfrm>
            <a:off x="5103235" y="285801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Registry</a:t>
            </a:r>
          </a:p>
        </p:txBody>
      </p:sp>
      <p:sp>
        <p:nvSpPr>
          <p:cNvPr id="9" name="Rectangle 8"/>
          <p:cNvSpPr/>
          <p:nvPr/>
        </p:nvSpPr>
        <p:spPr bwMode="auto">
          <a:xfrm>
            <a:off x="3499002" y="285801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Compose</a:t>
            </a:r>
          </a:p>
        </p:txBody>
      </p:sp>
      <p:sp>
        <p:nvSpPr>
          <p:cNvPr id="10" name="Rectangle 9"/>
          <p:cNvSpPr/>
          <p:nvPr/>
        </p:nvSpPr>
        <p:spPr bwMode="auto">
          <a:xfrm>
            <a:off x="6707467" y="285801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Swarm</a:t>
            </a:r>
          </a:p>
        </p:txBody>
      </p:sp>
      <p:sp>
        <p:nvSpPr>
          <p:cNvPr id="12" name="Rectangle 11"/>
          <p:cNvSpPr/>
          <p:nvPr/>
        </p:nvSpPr>
        <p:spPr bwMode="auto">
          <a:xfrm>
            <a:off x="5103235" y="1701406"/>
            <a:ext cx="3067272"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Universal Control Plane</a:t>
            </a:r>
          </a:p>
        </p:txBody>
      </p:sp>
      <p:sp>
        <p:nvSpPr>
          <p:cNvPr id="3" name="TextBox 2"/>
          <p:cNvSpPr txBox="1"/>
          <p:nvPr/>
        </p:nvSpPr>
        <p:spPr>
          <a:xfrm>
            <a:off x="8033603" y="982662"/>
            <a:ext cx="1529906" cy="4450449"/>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0000" b="0" i="0" u="none" strike="noStrike" kern="0" cap="none" spc="0" normalizeH="0" baseline="0" noProof="0" dirty="0">
                <a:ln>
                  <a:noFill/>
                </a:ln>
                <a:solidFill>
                  <a:schemeClr val="tx2"/>
                </a:solidFill>
                <a:effectLst/>
                <a:uLnTx/>
                <a:uFillTx/>
              </a:rPr>
              <a:t>}</a:t>
            </a:r>
          </a:p>
        </p:txBody>
      </p:sp>
      <p:sp>
        <p:nvSpPr>
          <p:cNvPr id="11" name="TextBox 10"/>
          <p:cNvSpPr txBox="1"/>
          <p:nvPr/>
        </p:nvSpPr>
        <p:spPr>
          <a:xfrm>
            <a:off x="9164233" y="2656943"/>
            <a:ext cx="3226204" cy="1446550"/>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Container</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Development and </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Management Toolset</a:t>
            </a:r>
          </a:p>
        </p:txBody>
      </p:sp>
      <p:cxnSp>
        <p:nvCxnSpPr>
          <p:cNvPr id="14" name="Straight Connector 13"/>
          <p:cNvCxnSpPr>
            <a:cxnSpLocks/>
          </p:cNvCxnSpPr>
          <p:nvPr/>
        </p:nvCxnSpPr>
        <p:spPr>
          <a:xfrm>
            <a:off x="8326033" y="5749093"/>
            <a:ext cx="685800" cy="0"/>
          </a:xfrm>
          <a:prstGeom prst="line">
            <a:avLst/>
          </a:prstGeom>
          <a:ln w="250825">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64234" y="5417629"/>
            <a:ext cx="3120643"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Container Runtime</a:t>
            </a:r>
          </a:p>
        </p:txBody>
      </p:sp>
      <p:sp>
        <p:nvSpPr>
          <p:cNvPr id="15" name="Rectangle 14"/>
          <p:cNvSpPr/>
          <p:nvPr/>
        </p:nvSpPr>
        <p:spPr bwMode="auto">
          <a:xfrm>
            <a:off x="1894769" y="285801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PowerShell</a:t>
            </a:r>
          </a:p>
        </p:txBody>
      </p:sp>
    </p:spTree>
    <p:extLst>
      <p:ext uri="{BB962C8B-B14F-4D97-AF65-F5344CB8AC3E}">
        <p14:creationId xmlns:p14="http://schemas.microsoft.com/office/powerpoint/2010/main" val="1793533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4194485" y="5555738"/>
            <a:ext cx="408115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419627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630684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4194485" y="4715468"/>
            <a:ext cx="408115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645924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645924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23" name="Rectangle 22"/>
          <p:cNvSpPr/>
          <p:nvPr/>
        </p:nvSpPr>
        <p:spPr bwMode="auto">
          <a:xfrm>
            <a:off x="431997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445749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445748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446800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Tree>
    <p:extLst>
      <p:ext uri="{BB962C8B-B14F-4D97-AF65-F5344CB8AC3E}">
        <p14:creationId xmlns:p14="http://schemas.microsoft.com/office/powerpoint/2010/main" val="221447669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2869055" y="54795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2870847" y="9064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4981413" y="17427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2869055" y="46392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5133812" y="34994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5133813" y="25474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6983853" y="28420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23" name="Rectangle 22"/>
          <p:cNvSpPr/>
          <p:nvPr/>
        </p:nvSpPr>
        <p:spPr bwMode="auto">
          <a:xfrm>
            <a:off x="2994547" y="14398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3132060" y="21616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3132059" y="29368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3142578" y="36730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Tree>
    <p:extLst>
      <p:ext uri="{BB962C8B-B14F-4D97-AF65-F5344CB8AC3E}">
        <p14:creationId xmlns:p14="http://schemas.microsoft.com/office/powerpoint/2010/main" val="985669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2869055" y="55557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287084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498141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286905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513381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513381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698385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705799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23" name="Rectangle 22"/>
          <p:cNvSpPr/>
          <p:nvPr/>
        </p:nvSpPr>
        <p:spPr bwMode="auto">
          <a:xfrm>
            <a:off x="299454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313206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313205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314257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Tree>
    <p:extLst>
      <p:ext uri="{BB962C8B-B14F-4D97-AF65-F5344CB8AC3E}">
        <p14:creationId xmlns:p14="http://schemas.microsoft.com/office/powerpoint/2010/main" val="2509573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2869055" y="55557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287084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498141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286905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513381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513381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698385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705799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832691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299454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313206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313205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314257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Tree>
    <p:extLst>
      <p:ext uri="{BB962C8B-B14F-4D97-AF65-F5344CB8AC3E}">
        <p14:creationId xmlns:p14="http://schemas.microsoft.com/office/powerpoint/2010/main" val="3472663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5420525" y="29182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54" name="Rectangle 53"/>
          <p:cNvSpPr/>
          <p:nvPr/>
        </p:nvSpPr>
        <p:spPr bwMode="auto">
          <a:xfrm>
            <a:off x="5494671"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55" name="Rectangle 54"/>
          <p:cNvSpPr/>
          <p:nvPr/>
        </p:nvSpPr>
        <p:spPr bwMode="auto">
          <a:xfrm>
            <a:off x="6763587"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 name="Title 1"/>
          <p:cNvSpPr>
            <a:spLocks noGrp="1"/>
          </p:cNvSpPr>
          <p:nvPr>
            <p:ph type="title"/>
          </p:nvPr>
        </p:nvSpPr>
        <p:spPr>
          <a:xfrm>
            <a:off x="274639" y="-11113"/>
            <a:ext cx="11889564" cy="917575"/>
          </a:xfrm>
        </p:spPr>
        <p:txBody>
          <a:bodyPr/>
          <a:lstStyle/>
          <a:p>
            <a:r>
              <a:rPr lang="en-US" dirty="0"/>
              <a:t>Windows Containers</a:t>
            </a:r>
          </a:p>
        </p:txBody>
      </p:sp>
      <p:sp>
        <p:nvSpPr>
          <p:cNvPr id="38" name="Rectangle 37"/>
          <p:cNvSpPr/>
          <p:nvPr/>
        </p:nvSpPr>
        <p:spPr bwMode="auto">
          <a:xfrm>
            <a:off x="1304565" y="55557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130635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341692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130456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356932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356932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541936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549350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676242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143005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156757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156756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157808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Tree>
    <p:extLst>
      <p:ext uri="{BB962C8B-B14F-4D97-AF65-F5344CB8AC3E}">
        <p14:creationId xmlns:p14="http://schemas.microsoft.com/office/powerpoint/2010/main" val="312091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5420525" y="29182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54" name="Rectangle 53"/>
          <p:cNvSpPr/>
          <p:nvPr/>
        </p:nvSpPr>
        <p:spPr bwMode="auto">
          <a:xfrm>
            <a:off x="5494671"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55" name="Rectangle 54"/>
          <p:cNvSpPr/>
          <p:nvPr/>
        </p:nvSpPr>
        <p:spPr bwMode="auto">
          <a:xfrm>
            <a:off x="6763587"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 name="Title 1"/>
          <p:cNvSpPr>
            <a:spLocks noGrp="1"/>
          </p:cNvSpPr>
          <p:nvPr>
            <p:ph type="title"/>
          </p:nvPr>
        </p:nvSpPr>
        <p:spPr>
          <a:xfrm>
            <a:off x="274639" y="-36843"/>
            <a:ext cx="11889564" cy="917575"/>
          </a:xfrm>
        </p:spPr>
        <p:txBody>
          <a:bodyPr/>
          <a:lstStyle/>
          <a:p>
            <a:r>
              <a:rPr lang="en-US" dirty="0"/>
              <a:t>Windows Containers</a:t>
            </a:r>
          </a:p>
        </p:txBody>
      </p:sp>
      <p:sp>
        <p:nvSpPr>
          <p:cNvPr id="38" name="Rectangle 37"/>
          <p:cNvSpPr/>
          <p:nvPr/>
        </p:nvSpPr>
        <p:spPr bwMode="auto">
          <a:xfrm>
            <a:off x="1304565" y="55557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130635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341692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130456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356932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356932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541936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549350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676242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143005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156757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156756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157808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
        <p:nvSpPr>
          <p:cNvPr id="40" name="Rectangle 39"/>
          <p:cNvSpPr/>
          <p:nvPr/>
        </p:nvSpPr>
        <p:spPr bwMode="auto">
          <a:xfrm>
            <a:off x="8210877" y="23532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solidFill>
                <a:effectLst/>
                <a:uLnTx/>
                <a:uFillTx/>
                <a:ea typeface="Segoe UI" pitchFamily="34" charset="0"/>
                <a:cs typeface="Segoe UI" pitchFamily="34" charset="0"/>
              </a:rPr>
              <a:t>Hyper-V Container</a:t>
            </a:r>
          </a:p>
        </p:txBody>
      </p:sp>
    </p:spTree>
    <p:extLst>
      <p:ext uri="{BB962C8B-B14F-4D97-AF65-F5344CB8AC3E}">
        <p14:creationId xmlns:p14="http://schemas.microsoft.com/office/powerpoint/2010/main" val="2643537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501257550"/>
              </p:ext>
            </p:extLst>
          </p:nvPr>
        </p:nvGraphicFramePr>
        <p:xfrm>
          <a:off x="198437" y="68262"/>
          <a:ext cx="11810999"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877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BD513938-A4BD-42F3-8B88-97EB21C79653}"/>
                                            </p:graphicEl>
                                          </p:spTgt>
                                        </p:tgtEl>
                                        <p:attrNameLst>
                                          <p:attrName>style.visibility</p:attrName>
                                        </p:attrNameLst>
                                      </p:cBhvr>
                                      <p:to>
                                        <p:strVal val="visible"/>
                                      </p:to>
                                    </p:set>
                                    <p:animEffect transition="in" filter="fade">
                                      <p:cBhvr>
                                        <p:cTn id="7" dur="500"/>
                                        <p:tgtEl>
                                          <p:spTgt spid="2">
                                            <p:graphicEl>
                                              <a:dgm id="{BD513938-A4BD-42F3-8B88-97EB21C796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E2A08591-5371-4865-ABF0-F1B39059BAB7}"/>
                                            </p:graphicEl>
                                          </p:spTgt>
                                        </p:tgtEl>
                                        <p:attrNameLst>
                                          <p:attrName>style.visibility</p:attrName>
                                        </p:attrNameLst>
                                      </p:cBhvr>
                                      <p:to>
                                        <p:strVal val="visible"/>
                                      </p:to>
                                    </p:set>
                                    <p:animEffect transition="in" filter="fade">
                                      <p:cBhvr>
                                        <p:cTn id="12" dur="500"/>
                                        <p:tgtEl>
                                          <p:spTgt spid="2">
                                            <p:graphicEl>
                                              <a:dgm id="{E2A08591-5371-4865-ABF0-F1B39059BAB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BF98A05C-AA06-45D6-852C-2F732ACBD38B}"/>
                                            </p:graphicEl>
                                          </p:spTgt>
                                        </p:tgtEl>
                                        <p:attrNameLst>
                                          <p:attrName>style.visibility</p:attrName>
                                        </p:attrNameLst>
                                      </p:cBhvr>
                                      <p:to>
                                        <p:strVal val="visible"/>
                                      </p:to>
                                    </p:set>
                                    <p:animEffect transition="in" filter="fade">
                                      <p:cBhvr>
                                        <p:cTn id="17" dur="500"/>
                                        <p:tgtEl>
                                          <p:spTgt spid="2">
                                            <p:graphicEl>
                                              <a:dgm id="{BF98A05C-AA06-45D6-852C-2F732ACBD38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2A563A9B-288A-49E5-A060-93BEF9D88DBD}"/>
                                            </p:graphicEl>
                                          </p:spTgt>
                                        </p:tgtEl>
                                        <p:attrNameLst>
                                          <p:attrName>style.visibility</p:attrName>
                                        </p:attrNameLst>
                                      </p:cBhvr>
                                      <p:to>
                                        <p:strVal val="visible"/>
                                      </p:to>
                                    </p:set>
                                    <p:animEffect transition="in" filter="fade">
                                      <p:cBhvr>
                                        <p:cTn id="22" dur="500"/>
                                        <p:tgtEl>
                                          <p:spTgt spid="2">
                                            <p:graphicEl>
                                              <a:dgm id="{2A563A9B-288A-49E5-A060-93BEF9D88DB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0FF36857-A977-4C6C-A23A-D5E04D6389F9}"/>
                                            </p:graphicEl>
                                          </p:spTgt>
                                        </p:tgtEl>
                                        <p:attrNameLst>
                                          <p:attrName>style.visibility</p:attrName>
                                        </p:attrNameLst>
                                      </p:cBhvr>
                                      <p:to>
                                        <p:strVal val="visible"/>
                                      </p:to>
                                    </p:set>
                                    <p:animEffect transition="in" filter="fade">
                                      <p:cBhvr>
                                        <p:cTn id="27" dur="500"/>
                                        <p:tgtEl>
                                          <p:spTgt spid="2">
                                            <p:graphicEl>
                                              <a:dgm id="{0FF36857-A977-4C6C-A23A-D5E04D6389F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745709C8-002D-474D-BB49-A032BFB1820D}"/>
                                            </p:graphicEl>
                                          </p:spTgt>
                                        </p:tgtEl>
                                        <p:attrNameLst>
                                          <p:attrName>style.visibility</p:attrName>
                                        </p:attrNameLst>
                                      </p:cBhvr>
                                      <p:to>
                                        <p:strVal val="visible"/>
                                      </p:to>
                                    </p:set>
                                    <p:animEffect transition="in" filter="fade">
                                      <p:cBhvr>
                                        <p:cTn id="32" dur="500"/>
                                        <p:tgtEl>
                                          <p:spTgt spid="2">
                                            <p:graphicEl>
                                              <a:dgm id="{745709C8-002D-474D-BB49-A032BFB1820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lvl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10877" y="23532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solidFill>
                <a:effectLst/>
                <a:uLnTx/>
                <a:uFillTx/>
                <a:ea typeface="Segoe UI" pitchFamily="34" charset="0"/>
                <a:cs typeface="Segoe UI" pitchFamily="34" charset="0"/>
              </a:rPr>
              <a:t>Hyper-V Container</a:t>
            </a:r>
          </a:p>
        </p:txBody>
      </p:sp>
      <p:sp>
        <p:nvSpPr>
          <p:cNvPr id="53" name="Rectangle 52"/>
          <p:cNvSpPr/>
          <p:nvPr/>
        </p:nvSpPr>
        <p:spPr bwMode="auto">
          <a:xfrm>
            <a:off x="5420525" y="29182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54" name="Rectangle 53"/>
          <p:cNvSpPr/>
          <p:nvPr/>
        </p:nvSpPr>
        <p:spPr bwMode="auto">
          <a:xfrm>
            <a:off x="5494671"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55" name="Rectangle 54"/>
          <p:cNvSpPr/>
          <p:nvPr/>
        </p:nvSpPr>
        <p:spPr bwMode="auto">
          <a:xfrm>
            <a:off x="6763587"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1304565" y="55557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130635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341692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130456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356932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356932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541936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549350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676242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143005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156757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156756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157808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
        <p:nvSpPr>
          <p:cNvPr id="41" name="Rectangle 40"/>
          <p:cNvSpPr/>
          <p:nvPr/>
        </p:nvSpPr>
        <p:spPr bwMode="auto">
          <a:xfrm>
            <a:off x="8286486" y="47117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Tree>
    <p:extLst>
      <p:ext uri="{BB962C8B-B14F-4D97-AF65-F5344CB8AC3E}">
        <p14:creationId xmlns:p14="http://schemas.microsoft.com/office/powerpoint/2010/main" val="2941459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10877" y="23532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solidFill>
                <a:effectLst/>
                <a:uLnTx/>
                <a:uFillTx/>
                <a:ea typeface="Segoe UI" pitchFamily="34" charset="0"/>
                <a:cs typeface="Segoe UI" pitchFamily="34" charset="0"/>
              </a:rPr>
              <a:t>Hyper-V Container</a:t>
            </a:r>
          </a:p>
        </p:txBody>
      </p:sp>
      <p:sp>
        <p:nvSpPr>
          <p:cNvPr id="2" name="Title 1"/>
          <p:cNvSpPr>
            <a:spLocks noGrp="1"/>
          </p:cNvSpPr>
          <p:nvPr>
            <p:ph type="title"/>
          </p:nvPr>
        </p:nvSpPr>
        <p:spPr>
          <a:xfrm>
            <a:off x="274639" y="-36843"/>
            <a:ext cx="11889564" cy="917575"/>
          </a:xfrm>
        </p:spPr>
        <p:txBody>
          <a:bodyPr/>
          <a:lstStyle/>
          <a:p>
            <a:r>
              <a:rPr lang="en-US" dirty="0"/>
              <a:t>Windows Containers</a:t>
            </a:r>
          </a:p>
        </p:txBody>
      </p:sp>
      <p:sp>
        <p:nvSpPr>
          <p:cNvPr id="38" name="Rectangle 37"/>
          <p:cNvSpPr/>
          <p:nvPr/>
        </p:nvSpPr>
        <p:spPr bwMode="auto">
          <a:xfrm>
            <a:off x="1304565" y="55557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130635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341692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130456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356932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356932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541936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549350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676242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143005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156757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156756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157808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
        <p:nvSpPr>
          <p:cNvPr id="41" name="Rectangle 40"/>
          <p:cNvSpPr/>
          <p:nvPr/>
        </p:nvSpPr>
        <p:spPr bwMode="auto">
          <a:xfrm>
            <a:off x="8286486" y="47117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3" name="Rectangle 52"/>
          <p:cNvSpPr/>
          <p:nvPr/>
        </p:nvSpPr>
        <p:spPr bwMode="auto">
          <a:xfrm>
            <a:off x="8298110" y="29182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54" name="Rectangle 53"/>
          <p:cNvSpPr/>
          <p:nvPr/>
        </p:nvSpPr>
        <p:spPr bwMode="auto">
          <a:xfrm>
            <a:off x="8372256"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55" name="Rectangle 54"/>
          <p:cNvSpPr/>
          <p:nvPr/>
        </p:nvSpPr>
        <p:spPr bwMode="auto">
          <a:xfrm>
            <a:off x="9641172"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Tree>
    <p:extLst>
      <p:ext uri="{BB962C8B-B14F-4D97-AF65-F5344CB8AC3E}">
        <p14:creationId xmlns:p14="http://schemas.microsoft.com/office/powerpoint/2010/main" val="2784255403"/>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080693" y="1057868"/>
            <a:ext cx="3053670" cy="4443136"/>
          </a:xfrm>
          <a:prstGeom prst="roundRect">
            <a:avLst>
              <a:gd name="adj" fmla="val 2213"/>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bg1"/>
                </a:solidFill>
                <a:effectLst/>
                <a:uLnTx/>
                <a:uFillTx/>
                <a:ea typeface="Segoe UI" pitchFamily="34" charset="0"/>
                <a:cs typeface="Segoe UI" pitchFamily="34" charset="0"/>
              </a:rPr>
              <a:t>Virtual Machine</a:t>
            </a:r>
            <a:br>
              <a:rPr kumimoji="0" lang="en-US" sz="2400" b="0" i="0"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600" b="0" i="1" u="none" strike="noStrike" kern="0" cap="none" spc="0" normalizeH="0" baseline="0" noProof="0" dirty="0">
                <a:ln>
                  <a:noFill/>
                </a:ln>
                <a:solidFill>
                  <a:schemeClr val="bg1"/>
                </a:solidFill>
                <a:effectLst/>
                <a:uLnTx/>
                <a:uFillTx/>
                <a:ea typeface="Segoe UI" pitchFamily="34" charset="0"/>
                <a:cs typeface="Segoe UI" pitchFamily="34" charset="0"/>
              </a:rPr>
              <a:t>Specifically Optimized To Run a Container</a:t>
            </a:r>
            <a:endParaRPr kumimoji="0" lang="en-US" sz="2400" b="0" i="1"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1304565" y="55557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130635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341692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130456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356932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356932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541936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549350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676242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143005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156757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156756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157808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
        <p:nvSpPr>
          <p:cNvPr id="40" name="Rectangle 39"/>
          <p:cNvSpPr/>
          <p:nvPr/>
        </p:nvSpPr>
        <p:spPr bwMode="auto">
          <a:xfrm>
            <a:off x="8210877" y="23532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solidFill>
                <a:effectLst/>
                <a:uLnTx/>
                <a:uFillTx/>
                <a:ea typeface="Segoe UI" pitchFamily="34" charset="0"/>
                <a:cs typeface="Segoe UI" pitchFamily="34" charset="0"/>
              </a:rPr>
              <a:t>Hyper-V Container</a:t>
            </a:r>
          </a:p>
        </p:txBody>
      </p:sp>
      <p:sp>
        <p:nvSpPr>
          <p:cNvPr id="41" name="Rectangle 40"/>
          <p:cNvSpPr/>
          <p:nvPr/>
        </p:nvSpPr>
        <p:spPr bwMode="auto">
          <a:xfrm>
            <a:off x="8286486" y="47117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3" name="Rectangle 52"/>
          <p:cNvSpPr/>
          <p:nvPr/>
        </p:nvSpPr>
        <p:spPr bwMode="auto">
          <a:xfrm>
            <a:off x="8298110" y="29182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54" name="Rectangle 53"/>
          <p:cNvSpPr/>
          <p:nvPr/>
        </p:nvSpPr>
        <p:spPr bwMode="auto">
          <a:xfrm>
            <a:off x="8372256"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55" name="Rectangle 54"/>
          <p:cNvSpPr/>
          <p:nvPr/>
        </p:nvSpPr>
        <p:spPr bwMode="auto">
          <a:xfrm>
            <a:off x="9641172"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Tree>
    <p:extLst>
      <p:ext uri="{BB962C8B-B14F-4D97-AF65-F5344CB8AC3E}">
        <p14:creationId xmlns:p14="http://schemas.microsoft.com/office/powerpoint/2010/main" val="3741800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Nano Server</a:t>
            </a:r>
          </a:p>
        </p:txBody>
      </p:sp>
      <p:sp>
        <p:nvSpPr>
          <p:cNvPr id="6" name="Rectangle: Rounded Corners 5"/>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Under 600 Milliseconds!</a:t>
            </a:r>
            <a:endParaRPr kumimoji="0" lang="en-US" sz="2400" b="0" i="0" u="none" strike="noStrike" kern="0" cap="none" spc="0" normalizeH="0" baseline="0" noProof="0" dirty="0">
              <a:ln>
                <a:noFill/>
              </a:ln>
              <a:solidFill>
                <a:schemeClr val="tx1"/>
              </a:solidFill>
              <a:effectLst/>
              <a:uLnTx/>
              <a:uFillTx/>
            </a:endParaRPr>
          </a:p>
        </p:txBody>
      </p:sp>
      <p:sp>
        <p:nvSpPr>
          <p:cNvPr id="7" name="Rectangle: Rounded Corners 6"/>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 virtual machine takes ~</a:t>
            </a:r>
            <a:r>
              <a:rPr kumimoji="0" lang="en-US" sz="2400" b="1" i="0" u="none" strike="noStrike" kern="0" cap="none" spc="0" normalizeH="0" baseline="0" noProof="0" dirty="0">
                <a:ln>
                  <a:noFill/>
                </a:ln>
                <a:solidFill>
                  <a:schemeClr val="tx1"/>
                </a:solidFill>
                <a:effectLst/>
                <a:uLnTx/>
                <a:uFillTx/>
              </a:rPr>
              <a:t>3 seconds</a:t>
            </a:r>
            <a:endParaRPr kumimoji="0" lang="en-US" sz="2400" b="0" i="0" u="none" strike="noStrike" kern="0" cap="none" spc="0" normalizeH="0" baseline="0" noProof="0" dirty="0">
              <a:ln>
                <a:noFill/>
              </a:ln>
              <a:solidFill>
                <a:schemeClr val="tx1"/>
              </a:solidFill>
              <a:effectLst/>
              <a:uLnTx/>
              <a:uFillTx/>
            </a:endParaRPr>
          </a:p>
        </p:txBody>
      </p:sp>
      <p:sp>
        <p:nvSpPr>
          <p:cNvPr id="8" name="Rectangle: Rounded Corners 7"/>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~1.75 seconds</a:t>
            </a:r>
            <a:endParaRPr kumimoji="0" lang="en-US" sz="2400" b="0" i="0" u="none" strike="noStrike" kern="0" cap="none" spc="0" normalizeH="0" baseline="0" noProof="0" dirty="0">
              <a:ln>
                <a:noFill/>
              </a:ln>
              <a:solidFill>
                <a:schemeClr val="tx1"/>
              </a:solidFill>
              <a:effectLst/>
              <a:uLnTx/>
              <a:uFillTx/>
            </a:endParaRPr>
          </a:p>
        </p:txBody>
      </p:sp>
      <p:sp>
        <p:nvSpPr>
          <p:cNvPr id="2" name="Title 1"/>
          <p:cNvSpPr>
            <a:spLocks noGrp="1"/>
          </p:cNvSpPr>
          <p:nvPr>
            <p:ph type="title"/>
          </p:nvPr>
        </p:nvSpPr>
        <p:spPr/>
        <p:txBody>
          <a:bodyPr/>
          <a:lstStyle/>
          <a:p>
            <a:r>
              <a:rPr lang="en-US" dirty="0"/>
              <a:t>Startup Performance</a:t>
            </a:r>
          </a:p>
        </p:txBody>
      </p:sp>
      <p:sp>
        <p:nvSpPr>
          <p:cNvPr id="13" name="Rectangle: Rounded Corners 12"/>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Windows Server Core</a:t>
            </a:r>
          </a:p>
        </p:txBody>
      </p:sp>
      <p:sp>
        <p:nvSpPr>
          <p:cNvPr id="14" name="Rectangle: Rounded Corners 13"/>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~1 second</a:t>
            </a:r>
            <a:endParaRPr kumimoji="0" lang="en-US" sz="2400" b="0" i="0" u="none" strike="noStrike" kern="0" cap="none" spc="0" normalizeH="0" baseline="0" noProof="0" dirty="0">
              <a:ln>
                <a:noFill/>
              </a:ln>
              <a:solidFill>
                <a:schemeClr val="tx1"/>
              </a:solidFill>
              <a:effectLst/>
              <a:uLnTx/>
              <a:uFillTx/>
            </a:endParaRPr>
          </a:p>
        </p:txBody>
      </p:sp>
      <p:sp>
        <p:nvSpPr>
          <p:cNvPr id="15" name="Rectangle: Rounded Corners 14"/>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 virtual machine takes ~</a:t>
            </a:r>
            <a:r>
              <a:rPr kumimoji="0" lang="en-US" sz="2400" b="1" i="0" u="none" strike="noStrike" kern="0" cap="none" spc="0" normalizeH="0" baseline="0" noProof="0" dirty="0">
                <a:ln>
                  <a:noFill/>
                </a:ln>
                <a:solidFill>
                  <a:schemeClr val="tx1"/>
                </a:solidFill>
                <a:effectLst/>
                <a:uLnTx/>
                <a:uFillTx/>
              </a:rPr>
              <a:t>5 seconds to over a min</a:t>
            </a:r>
            <a:endParaRPr kumimoji="0" lang="en-US" sz="2400" b="0" i="0" u="none" strike="noStrike" kern="0" cap="none" spc="0" normalizeH="0" baseline="0" noProof="0" dirty="0">
              <a:ln>
                <a:noFill/>
              </a:ln>
              <a:solidFill>
                <a:schemeClr val="tx1"/>
              </a:solidFill>
              <a:effectLst/>
              <a:uLnTx/>
              <a:uFillTx/>
            </a:endParaRPr>
          </a:p>
        </p:txBody>
      </p:sp>
      <p:sp>
        <p:nvSpPr>
          <p:cNvPr id="16" name="Rectangle: Rounded Corners 15"/>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~3.3 seconds</a:t>
            </a:r>
            <a:endParaRPr kumimoji="0" lang="en-US" sz="2400" b="0" i="0" u="none" strike="noStrike" kern="0" cap="none" spc="0" normalizeH="0" baseline="0" noProof="0" dirty="0">
              <a:ln>
                <a:noFill/>
              </a:ln>
              <a:solidFill>
                <a:schemeClr val="tx1"/>
              </a:solidFill>
              <a:effectLst/>
              <a:uLnTx/>
              <a:uFillTx/>
            </a:endParaRPr>
          </a:p>
        </p:txBody>
      </p:sp>
      <p:sp>
        <p:nvSpPr>
          <p:cNvPr id="21" name="TextBox 20"/>
          <p:cNvSpPr txBox="1"/>
          <p:nvPr/>
        </p:nvSpPr>
        <p:spPr>
          <a:xfrm>
            <a:off x="122237" y="5478462"/>
            <a:ext cx="4723986" cy="704808"/>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*Includes initial boot provisioning phase (out-of-box setup etc…)</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**Startup time after initial container start.</a:t>
            </a:r>
          </a:p>
        </p:txBody>
      </p:sp>
      <p:sp>
        <p:nvSpPr>
          <p:cNvPr id="22" name="TextBox 21"/>
          <p:cNvSpPr txBox="1"/>
          <p:nvPr/>
        </p:nvSpPr>
        <p:spPr>
          <a:xfrm>
            <a:off x="122237" y="5929880"/>
            <a:ext cx="12064858"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Testing performed on </a:t>
            </a:r>
            <a:r>
              <a:rPr kumimoji="0" lang="en-US" sz="1100" b="0" i="0" u="none" strike="noStrike" kern="0" cap="none" spc="0" normalizeH="0" baseline="0" noProof="0" dirty="0">
                <a:ln>
                  <a:noFill/>
                </a:ln>
                <a:solidFill>
                  <a:sysClr val="windowText" lastClr="000000"/>
                </a:solidFill>
                <a:effectLst/>
                <a:uLnTx/>
                <a:uFillTx/>
              </a:rPr>
              <a:t>HP ProLiant SL250s Gen8, E5-2600, 2 Socket, 8 Core, 128GB RAM, HP SATA SSD </a:t>
            </a: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 results may vary based on hardware and software configurations.</a:t>
            </a:r>
          </a:p>
        </p:txBody>
      </p:sp>
    </p:spTree>
    <p:extLst>
      <p:ext uri="{BB962C8B-B14F-4D97-AF65-F5344CB8AC3E}">
        <p14:creationId xmlns:p14="http://schemas.microsoft.com/office/powerpoint/2010/main" val="2647456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5254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Nano Server</a:t>
            </a:r>
          </a:p>
        </p:txBody>
      </p:sp>
      <p:sp>
        <p:nvSpPr>
          <p:cNvPr id="6" name="Rectangle: Rounded Corners 5"/>
          <p:cNvSpPr/>
          <p:nvPr/>
        </p:nvSpPr>
        <p:spPr bwMode="auto">
          <a:xfrm>
            <a:off x="408580" y="12874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Under 600 Milliseconds!</a:t>
            </a:r>
            <a:endParaRPr kumimoji="0" lang="en-US" sz="2400" b="0" i="0" u="none" strike="noStrike" kern="0" cap="none" spc="0" normalizeH="0" baseline="0" noProof="0" dirty="0">
              <a:ln>
                <a:noFill/>
              </a:ln>
              <a:solidFill>
                <a:schemeClr val="tx1"/>
              </a:solidFill>
              <a:effectLst/>
              <a:uLnTx/>
              <a:uFillTx/>
            </a:endParaRPr>
          </a:p>
        </p:txBody>
      </p:sp>
      <p:sp>
        <p:nvSpPr>
          <p:cNvPr id="7" name="Rectangle: Rounded Corners 6"/>
          <p:cNvSpPr/>
          <p:nvPr/>
        </p:nvSpPr>
        <p:spPr bwMode="auto">
          <a:xfrm>
            <a:off x="408580" y="25050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 virtual machine takes ~</a:t>
            </a:r>
            <a:r>
              <a:rPr kumimoji="0" lang="en-US" sz="2400" b="1" i="0" u="none" strike="noStrike" kern="0" cap="none" spc="0" normalizeH="0" baseline="0" noProof="0" dirty="0">
                <a:ln>
                  <a:noFill/>
                </a:ln>
                <a:solidFill>
                  <a:schemeClr val="tx1"/>
                </a:solidFill>
                <a:effectLst/>
                <a:uLnTx/>
                <a:uFillTx/>
              </a:rPr>
              <a:t>3 seconds</a:t>
            </a:r>
            <a:endParaRPr kumimoji="0" lang="en-US" sz="2400" b="0" i="0" u="none" strike="noStrike" kern="0" cap="none" spc="0" normalizeH="0" baseline="0" noProof="0" dirty="0">
              <a:ln>
                <a:noFill/>
              </a:ln>
              <a:solidFill>
                <a:schemeClr val="tx1"/>
              </a:solidFill>
              <a:effectLst/>
              <a:uLnTx/>
              <a:uFillTx/>
            </a:endParaRPr>
          </a:p>
        </p:txBody>
      </p:sp>
      <p:sp>
        <p:nvSpPr>
          <p:cNvPr id="8" name="Rectangle: Rounded Corners 7"/>
          <p:cNvSpPr/>
          <p:nvPr/>
        </p:nvSpPr>
        <p:spPr bwMode="auto">
          <a:xfrm>
            <a:off x="6315263" y="12705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~1.75 seconds</a:t>
            </a:r>
            <a:endParaRPr kumimoji="0" lang="en-US" sz="2400" b="0" i="0" u="none" strike="noStrike" kern="0" cap="none" spc="0" normalizeH="0" baseline="0" noProof="0" dirty="0">
              <a:ln>
                <a:noFill/>
              </a:ln>
              <a:solidFill>
                <a:schemeClr val="tx1"/>
              </a:solidFill>
              <a:effectLst/>
              <a:uLnTx/>
              <a:uFillTx/>
            </a:endParaRPr>
          </a:p>
        </p:txBody>
      </p:sp>
      <p:sp>
        <p:nvSpPr>
          <p:cNvPr id="2" name="Title 1"/>
          <p:cNvSpPr>
            <a:spLocks noGrp="1"/>
          </p:cNvSpPr>
          <p:nvPr>
            <p:ph type="title"/>
          </p:nvPr>
        </p:nvSpPr>
        <p:spPr>
          <a:xfrm>
            <a:off x="274639" y="-33308"/>
            <a:ext cx="11889564" cy="917575"/>
          </a:xfrm>
        </p:spPr>
        <p:txBody>
          <a:bodyPr/>
          <a:lstStyle/>
          <a:p>
            <a:r>
              <a:rPr lang="en-US" dirty="0"/>
              <a:t>Startup Performance</a:t>
            </a:r>
          </a:p>
        </p:txBody>
      </p:sp>
      <p:sp>
        <p:nvSpPr>
          <p:cNvPr id="13" name="Rectangle: Rounded Corners 12"/>
          <p:cNvSpPr/>
          <p:nvPr/>
        </p:nvSpPr>
        <p:spPr bwMode="auto">
          <a:xfrm>
            <a:off x="274639" y="3444844"/>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Windows Server Core</a:t>
            </a:r>
          </a:p>
        </p:txBody>
      </p:sp>
      <p:sp>
        <p:nvSpPr>
          <p:cNvPr id="14" name="Rectangle: Rounded Corners 13"/>
          <p:cNvSpPr/>
          <p:nvPr/>
        </p:nvSpPr>
        <p:spPr bwMode="auto">
          <a:xfrm>
            <a:off x="408580" y="4206844"/>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~1 second</a:t>
            </a:r>
            <a:endParaRPr kumimoji="0" lang="en-US" sz="2400" b="0" i="0" u="none" strike="noStrike" kern="0" cap="none" spc="0" normalizeH="0" baseline="0" noProof="0" dirty="0">
              <a:ln>
                <a:noFill/>
              </a:ln>
              <a:solidFill>
                <a:schemeClr val="tx1"/>
              </a:solidFill>
              <a:effectLst/>
              <a:uLnTx/>
              <a:uFillTx/>
            </a:endParaRPr>
          </a:p>
        </p:txBody>
      </p:sp>
      <p:sp>
        <p:nvSpPr>
          <p:cNvPr id="15" name="Rectangle: Rounded Corners 14"/>
          <p:cNvSpPr/>
          <p:nvPr/>
        </p:nvSpPr>
        <p:spPr bwMode="auto">
          <a:xfrm>
            <a:off x="408580" y="5424458"/>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 virtual machine takes ~</a:t>
            </a:r>
            <a:r>
              <a:rPr kumimoji="0" lang="en-US" sz="2400" b="1" i="0" u="none" strike="noStrike" kern="0" cap="none" spc="0" normalizeH="0" baseline="0" noProof="0" dirty="0">
                <a:ln>
                  <a:noFill/>
                </a:ln>
                <a:solidFill>
                  <a:schemeClr val="tx1"/>
                </a:solidFill>
                <a:effectLst/>
                <a:uLnTx/>
                <a:uFillTx/>
              </a:rPr>
              <a:t>5 seconds to over a min</a:t>
            </a:r>
            <a:endParaRPr kumimoji="0" lang="en-US" sz="2400" b="0" i="0" u="none" strike="noStrike" kern="0" cap="none" spc="0" normalizeH="0" baseline="0" noProof="0" dirty="0">
              <a:ln>
                <a:noFill/>
              </a:ln>
              <a:solidFill>
                <a:schemeClr val="tx1"/>
              </a:solidFill>
              <a:effectLst/>
              <a:uLnTx/>
              <a:uFillTx/>
            </a:endParaRPr>
          </a:p>
        </p:txBody>
      </p:sp>
      <p:sp>
        <p:nvSpPr>
          <p:cNvPr id="16" name="Rectangle: Rounded Corners 15"/>
          <p:cNvSpPr/>
          <p:nvPr/>
        </p:nvSpPr>
        <p:spPr bwMode="auto">
          <a:xfrm>
            <a:off x="6315263" y="4189920"/>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~3.3 seconds</a:t>
            </a:r>
            <a:endParaRPr kumimoji="0" lang="en-US" sz="24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2936090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Nano Server</a:t>
            </a:r>
          </a:p>
        </p:txBody>
      </p:sp>
      <p:sp>
        <p:nvSpPr>
          <p:cNvPr id="6" name="Rectangle: Rounded Corners 5"/>
          <p:cNvSpPr/>
          <p:nvPr/>
        </p:nvSpPr>
        <p:spPr bwMode="auto">
          <a:xfrm>
            <a:off x="408580" y="2887661"/>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~120MB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~75MB</a:t>
            </a:r>
          </a:p>
        </p:txBody>
      </p:sp>
      <p:sp>
        <p:nvSpPr>
          <p:cNvPr id="8" name="Rectangle: Rounded Corners 7"/>
          <p:cNvSpPr/>
          <p:nvPr/>
        </p:nvSpPr>
        <p:spPr bwMode="auto">
          <a:xfrm>
            <a:off x="6315263" y="2870738"/>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~340MB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~150MB</a:t>
            </a:r>
          </a:p>
        </p:txBody>
      </p:sp>
      <p:sp>
        <p:nvSpPr>
          <p:cNvPr id="2" name="Title 1"/>
          <p:cNvSpPr>
            <a:spLocks noGrp="1"/>
          </p:cNvSpPr>
          <p:nvPr>
            <p:ph type="title"/>
          </p:nvPr>
        </p:nvSpPr>
        <p:spPr/>
        <p:txBody>
          <a:bodyPr/>
          <a:lstStyle/>
          <a:p>
            <a:r>
              <a:rPr lang="en-US" dirty="0"/>
              <a:t>Density</a:t>
            </a:r>
          </a:p>
        </p:txBody>
      </p:sp>
      <p:sp>
        <p:nvSpPr>
          <p:cNvPr id="13" name="Rectangle: Rounded Corners 12"/>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Windows Server Core</a:t>
            </a:r>
          </a:p>
        </p:txBody>
      </p:sp>
      <p:sp>
        <p:nvSpPr>
          <p:cNvPr id="14" name="Rectangle: Rounded Corners 13"/>
          <p:cNvSpPr/>
          <p:nvPr/>
        </p:nvSpPr>
        <p:spPr bwMode="auto">
          <a:xfrm>
            <a:off x="408580" y="2887661"/>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~150MB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~75MB</a:t>
            </a:r>
          </a:p>
        </p:txBody>
      </p:sp>
      <p:sp>
        <p:nvSpPr>
          <p:cNvPr id="16" name="Rectangle: Rounded Corners 15"/>
          <p:cNvSpPr/>
          <p:nvPr/>
        </p:nvSpPr>
        <p:spPr bwMode="auto">
          <a:xfrm>
            <a:off x="6315263" y="2870738"/>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~555MB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~280MB</a:t>
            </a:r>
          </a:p>
        </p:txBody>
      </p:sp>
      <p:sp>
        <p:nvSpPr>
          <p:cNvPr id="10" name="TextBox 9"/>
          <p:cNvSpPr txBox="1"/>
          <p:nvPr/>
        </p:nvSpPr>
        <p:spPr>
          <a:xfrm>
            <a:off x="122237" y="5935662"/>
            <a:ext cx="12064858"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Testing performed on </a:t>
            </a:r>
            <a:r>
              <a:rPr kumimoji="0" lang="en-US" sz="1100" b="0" i="0" u="none" strike="noStrike" kern="0" cap="none" spc="0" normalizeH="0" baseline="0" noProof="0" dirty="0">
                <a:ln>
                  <a:noFill/>
                </a:ln>
                <a:solidFill>
                  <a:sysClr val="windowText" lastClr="000000"/>
                </a:solidFill>
                <a:effectLst/>
                <a:uLnTx/>
                <a:uFillTx/>
              </a:rPr>
              <a:t>HP ProLiant SL250s Gen8, E5-2600, 2 Socket, 8 Core, 128GB RAM, HP SATA SSD </a:t>
            </a: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 results may vary based on hardware and software configurations.</a:t>
            </a:r>
          </a:p>
        </p:txBody>
      </p:sp>
    </p:spTree>
    <p:extLst>
      <p:ext uri="{BB962C8B-B14F-4D97-AF65-F5344CB8AC3E}">
        <p14:creationId xmlns:p14="http://schemas.microsoft.com/office/powerpoint/2010/main" val="125978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3" grpId="0" animBg="1"/>
      <p:bldP spid="14"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5254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Nano Server</a:t>
            </a:r>
          </a:p>
        </p:txBody>
      </p:sp>
      <p:sp>
        <p:nvSpPr>
          <p:cNvPr id="6" name="Rectangle: Rounded Corners 5"/>
          <p:cNvSpPr/>
          <p:nvPr/>
        </p:nvSpPr>
        <p:spPr bwMode="auto">
          <a:xfrm>
            <a:off x="408580" y="1287461"/>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~120MB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~75MB</a:t>
            </a:r>
          </a:p>
        </p:txBody>
      </p:sp>
      <p:sp>
        <p:nvSpPr>
          <p:cNvPr id="8" name="Rectangle: Rounded Corners 7"/>
          <p:cNvSpPr/>
          <p:nvPr/>
        </p:nvSpPr>
        <p:spPr bwMode="auto">
          <a:xfrm>
            <a:off x="6315263" y="1270538"/>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~340MB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~150MB</a:t>
            </a:r>
          </a:p>
        </p:txBody>
      </p:sp>
      <p:sp>
        <p:nvSpPr>
          <p:cNvPr id="2" name="Title 1"/>
          <p:cNvSpPr>
            <a:spLocks noGrp="1"/>
          </p:cNvSpPr>
          <p:nvPr>
            <p:ph type="title"/>
          </p:nvPr>
        </p:nvSpPr>
        <p:spPr>
          <a:xfrm>
            <a:off x="274639" y="-33308"/>
            <a:ext cx="11889564" cy="917575"/>
          </a:xfrm>
        </p:spPr>
        <p:txBody>
          <a:bodyPr/>
          <a:lstStyle/>
          <a:p>
            <a:r>
              <a:rPr lang="en-US" dirty="0"/>
              <a:t>Density</a:t>
            </a:r>
          </a:p>
        </p:txBody>
      </p:sp>
      <p:sp>
        <p:nvSpPr>
          <p:cNvPr id="13" name="Rectangle: Rounded Corners 12"/>
          <p:cNvSpPr/>
          <p:nvPr/>
        </p:nvSpPr>
        <p:spPr bwMode="auto">
          <a:xfrm>
            <a:off x="274639" y="3444844"/>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Windows Server Core</a:t>
            </a:r>
          </a:p>
        </p:txBody>
      </p:sp>
      <p:sp>
        <p:nvSpPr>
          <p:cNvPr id="14" name="Rectangle: Rounded Corners 13"/>
          <p:cNvSpPr/>
          <p:nvPr/>
        </p:nvSpPr>
        <p:spPr bwMode="auto">
          <a:xfrm>
            <a:off x="408580" y="4206843"/>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~150MB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~75MB</a:t>
            </a:r>
          </a:p>
        </p:txBody>
      </p:sp>
      <p:sp>
        <p:nvSpPr>
          <p:cNvPr id="16" name="Rectangle: Rounded Corners 15"/>
          <p:cNvSpPr/>
          <p:nvPr/>
        </p:nvSpPr>
        <p:spPr bwMode="auto">
          <a:xfrm>
            <a:off x="6315263" y="4189920"/>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~555MB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~280MB</a:t>
            </a:r>
          </a:p>
        </p:txBody>
      </p:sp>
    </p:spTree>
    <p:extLst>
      <p:ext uri="{BB962C8B-B14F-4D97-AF65-F5344CB8AC3E}">
        <p14:creationId xmlns:p14="http://schemas.microsoft.com/office/powerpoint/2010/main" val="2111090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smtClean="0">
                <a:solidFill>
                  <a:schemeClr val="tx1"/>
                </a:solidFill>
              </a:rPr>
              <a:t>What is a container image?</a:t>
            </a:r>
            <a:endParaRPr lang="en-US" sz="4800" dirty="0">
              <a:solidFill>
                <a:schemeClr val="tx1"/>
              </a:solidFill>
            </a:endParaRPr>
          </a:p>
        </p:txBody>
      </p:sp>
    </p:spTree>
    <p:extLst>
      <p:ext uri="{BB962C8B-B14F-4D97-AF65-F5344CB8AC3E}">
        <p14:creationId xmlns:p14="http://schemas.microsoft.com/office/powerpoint/2010/main" val="140921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Container Images</a:t>
            </a:r>
          </a:p>
        </p:txBody>
      </p:sp>
      <p:grpSp>
        <p:nvGrpSpPr>
          <p:cNvPr id="4" name="Group 3"/>
          <p:cNvGrpSpPr/>
          <p:nvPr/>
        </p:nvGrpSpPr>
        <p:grpSpPr>
          <a:xfrm>
            <a:off x="5123905" y="435747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5123905" y="274656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14" name="Group 13"/>
          <p:cNvGrpSpPr/>
          <p:nvPr/>
        </p:nvGrpSpPr>
        <p:grpSpPr>
          <a:xfrm>
            <a:off x="5128587" y="113506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 name="TextBox 18"/>
          <p:cNvSpPr txBox="1"/>
          <p:nvPr/>
        </p:nvSpPr>
        <p:spPr>
          <a:xfrm>
            <a:off x="1057446" y="474835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Base Image (OS)</a:t>
            </a:r>
          </a:p>
        </p:txBody>
      </p:sp>
      <p:sp>
        <p:nvSpPr>
          <p:cNvPr id="21" name="TextBox 20"/>
          <p:cNvSpPr txBox="1"/>
          <p:nvPr/>
        </p:nvSpPr>
        <p:spPr>
          <a:xfrm>
            <a:off x="1075530" y="3137451"/>
            <a:ext cx="3503908"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 Framework</a:t>
            </a:r>
          </a:p>
        </p:txBody>
      </p:sp>
      <p:sp>
        <p:nvSpPr>
          <p:cNvPr id="23" name="TextBox 22"/>
          <p:cNvSpPr txBox="1"/>
          <p:nvPr/>
        </p:nvSpPr>
        <p:spPr>
          <a:xfrm>
            <a:off x="1057446" y="152594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a:t>
            </a:r>
          </a:p>
        </p:txBody>
      </p:sp>
      <p:sp>
        <p:nvSpPr>
          <p:cNvPr id="3" name="Arrow: Right 2"/>
          <p:cNvSpPr/>
          <p:nvPr/>
        </p:nvSpPr>
        <p:spPr bwMode="auto">
          <a:xfrm>
            <a:off x="4519236" y="15350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4" name="Arrow: Right 23"/>
          <p:cNvSpPr/>
          <p:nvPr/>
        </p:nvSpPr>
        <p:spPr bwMode="auto">
          <a:xfrm>
            <a:off x="4500035" y="314658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5" name="Arrow: Right 24"/>
          <p:cNvSpPr/>
          <p:nvPr/>
        </p:nvSpPr>
        <p:spPr bwMode="auto">
          <a:xfrm>
            <a:off x="4498419" y="475748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972323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3" grpId="0" animBg="1"/>
      <p:bldP spid="2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p:cNvSpPr/>
          <p:nvPr/>
        </p:nvSpPr>
        <p:spPr bwMode="auto">
          <a:xfrm rot="2340000">
            <a:off x="6872390" y="37061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 name="Title 1"/>
          <p:cNvSpPr>
            <a:spLocks noGrp="1"/>
          </p:cNvSpPr>
          <p:nvPr>
            <p:ph type="title"/>
          </p:nvPr>
        </p:nvSpPr>
        <p:spPr/>
        <p:txBody>
          <a:bodyPr/>
          <a:lstStyle/>
          <a:p>
            <a:r>
              <a:rPr lang="en-US" sz="2800" dirty="0"/>
              <a:t>Container Images</a:t>
            </a:r>
          </a:p>
        </p:txBody>
      </p:sp>
      <p:grpSp>
        <p:nvGrpSpPr>
          <p:cNvPr id="4" name="Group 3"/>
          <p:cNvGrpSpPr/>
          <p:nvPr/>
        </p:nvGrpSpPr>
        <p:grpSpPr>
          <a:xfrm>
            <a:off x="4084637" y="44895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28786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14" name="Group 13"/>
          <p:cNvGrpSpPr/>
          <p:nvPr/>
        </p:nvGrpSpPr>
        <p:grpSpPr>
          <a:xfrm>
            <a:off x="4089319" y="12671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 name="TextBox 18"/>
          <p:cNvSpPr txBox="1"/>
          <p:nvPr/>
        </p:nvSpPr>
        <p:spPr>
          <a:xfrm>
            <a:off x="18178" y="488044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Base Image (OS)</a:t>
            </a:r>
          </a:p>
        </p:txBody>
      </p:sp>
      <p:sp>
        <p:nvSpPr>
          <p:cNvPr id="21" name="TextBox 20"/>
          <p:cNvSpPr txBox="1"/>
          <p:nvPr/>
        </p:nvSpPr>
        <p:spPr>
          <a:xfrm>
            <a:off x="36262" y="3269541"/>
            <a:ext cx="3503908"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 Framework</a:t>
            </a:r>
          </a:p>
        </p:txBody>
      </p:sp>
      <p:sp>
        <p:nvSpPr>
          <p:cNvPr id="23" name="TextBox 22"/>
          <p:cNvSpPr txBox="1"/>
          <p:nvPr/>
        </p:nvSpPr>
        <p:spPr>
          <a:xfrm>
            <a:off x="18178" y="165803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a:t>
            </a:r>
          </a:p>
        </p:txBody>
      </p:sp>
      <p:sp>
        <p:nvSpPr>
          <p:cNvPr id="3" name="Arrow: Right 2"/>
          <p:cNvSpPr/>
          <p:nvPr/>
        </p:nvSpPr>
        <p:spPr bwMode="auto">
          <a:xfrm>
            <a:off x="3479968" y="16671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4" name="Arrow: Right 23"/>
          <p:cNvSpPr/>
          <p:nvPr/>
        </p:nvSpPr>
        <p:spPr bwMode="auto">
          <a:xfrm>
            <a:off x="3460767" y="32786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5" name="Arrow: Right 24"/>
          <p:cNvSpPr/>
          <p:nvPr/>
        </p:nvSpPr>
        <p:spPr bwMode="auto">
          <a:xfrm>
            <a:off x="3459151" y="48895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Rectangle 21"/>
          <p:cNvSpPr/>
          <p:nvPr/>
        </p:nvSpPr>
        <p:spPr bwMode="auto">
          <a:xfrm>
            <a:off x="7714440" y="34227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rPr>
              <a:t>Image Contents</a:t>
            </a: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26" name="Rectangle: Rounded Corners 25"/>
          <p:cNvSpPr/>
          <p:nvPr/>
        </p:nvSpPr>
        <p:spPr bwMode="auto">
          <a:xfrm>
            <a:off x="9162240" y="39548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Folders and Files</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TextBox 26"/>
          <p:cNvSpPr txBox="1"/>
          <p:nvPr/>
        </p:nvSpPr>
        <p:spPr>
          <a:xfrm>
            <a:off x="9336574" y="4706542"/>
            <a:ext cx="954427"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License.txt</a:t>
            </a:r>
          </a:p>
        </p:txBody>
      </p:sp>
      <p:sp>
        <p:nvSpPr>
          <p:cNvPr id="28" name="Freeform 5"/>
          <p:cNvSpPr>
            <a:spLocks noChangeAspect="1" noEditPoints="1"/>
          </p:cNvSpPr>
          <p:nvPr/>
        </p:nvSpPr>
        <p:spPr bwMode="black">
          <a:xfrm>
            <a:off x="9662206" y="44229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29" name="Freeform 79"/>
          <p:cNvSpPr>
            <a:spLocks noChangeAspect="1" noEditPoints="1"/>
          </p:cNvSpPr>
          <p:nvPr/>
        </p:nvSpPr>
        <p:spPr bwMode="black">
          <a:xfrm>
            <a:off x="10461782" y="44229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TextBox 29"/>
          <p:cNvSpPr txBox="1"/>
          <p:nvPr/>
        </p:nvSpPr>
        <p:spPr>
          <a:xfrm>
            <a:off x="10209024" y="4707058"/>
            <a:ext cx="859851"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err="1">
                <a:ln>
                  <a:noFill/>
                </a:ln>
                <a:solidFill>
                  <a:schemeClr val="bg1"/>
                </a:solidFill>
                <a:effectLst/>
                <a:uLnTx/>
                <a:uFillTx/>
              </a:rPr>
              <a:t>PerfLogs</a:t>
            </a:r>
            <a:endParaRPr kumimoji="0" lang="en-US" sz="1000" b="0" i="0" u="none" strike="noStrike" kern="0" cap="none" spc="0" normalizeH="0" baseline="0" noProof="0" dirty="0">
              <a:ln>
                <a:noFill/>
              </a:ln>
              <a:solidFill>
                <a:schemeClr val="bg1"/>
              </a:solidFill>
              <a:effectLst/>
              <a:uLnTx/>
              <a:uFillTx/>
            </a:endParaRPr>
          </a:p>
        </p:txBody>
      </p:sp>
      <p:sp>
        <p:nvSpPr>
          <p:cNvPr id="31" name="Freeform 79"/>
          <p:cNvSpPr>
            <a:spLocks noChangeAspect="1" noEditPoints="1"/>
          </p:cNvSpPr>
          <p:nvPr/>
        </p:nvSpPr>
        <p:spPr bwMode="black">
          <a:xfrm>
            <a:off x="11248734" y="44229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TextBox 31"/>
          <p:cNvSpPr txBox="1"/>
          <p:nvPr/>
        </p:nvSpPr>
        <p:spPr>
          <a:xfrm>
            <a:off x="10845885" y="4712071"/>
            <a:ext cx="1138773"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Program Files</a:t>
            </a:r>
          </a:p>
        </p:txBody>
      </p:sp>
      <p:sp>
        <p:nvSpPr>
          <p:cNvPr id="33" name="Freeform 79"/>
          <p:cNvSpPr>
            <a:spLocks noChangeAspect="1" noEditPoints="1"/>
          </p:cNvSpPr>
          <p:nvPr/>
        </p:nvSpPr>
        <p:spPr bwMode="black">
          <a:xfrm>
            <a:off x="9657588" y="52108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TextBox 33"/>
          <p:cNvSpPr txBox="1"/>
          <p:nvPr/>
        </p:nvSpPr>
        <p:spPr>
          <a:xfrm>
            <a:off x="9087769" y="5501570"/>
            <a:ext cx="1448153"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Program Files (x86)</a:t>
            </a:r>
          </a:p>
        </p:txBody>
      </p:sp>
      <p:sp>
        <p:nvSpPr>
          <p:cNvPr id="35" name="Freeform 79"/>
          <p:cNvSpPr>
            <a:spLocks noChangeAspect="1" noEditPoints="1"/>
          </p:cNvSpPr>
          <p:nvPr/>
        </p:nvSpPr>
        <p:spPr bwMode="black">
          <a:xfrm>
            <a:off x="10461782" y="52073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TextBox 35"/>
          <p:cNvSpPr txBox="1"/>
          <p:nvPr/>
        </p:nvSpPr>
        <p:spPr>
          <a:xfrm>
            <a:off x="10299593" y="5494051"/>
            <a:ext cx="678711"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Users</a:t>
            </a:r>
          </a:p>
        </p:txBody>
      </p:sp>
      <p:sp>
        <p:nvSpPr>
          <p:cNvPr id="37" name="Freeform 79"/>
          <p:cNvSpPr>
            <a:spLocks noChangeAspect="1" noEditPoints="1"/>
          </p:cNvSpPr>
          <p:nvPr/>
        </p:nvSpPr>
        <p:spPr bwMode="black">
          <a:xfrm>
            <a:off x="11248734" y="52073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TextBox 37"/>
          <p:cNvSpPr txBox="1"/>
          <p:nvPr/>
        </p:nvSpPr>
        <p:spPr>
          <a:xfrm>
            <a:off x="10967134" y="5499064"/>
            <a:ext cx="890307"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Windows</a:t>
            </a:r>
          </a:p>
        </p:txBody>
      </p:sp>
      <p:sp>
        <p:nvSpPr>
          <p:cNvPr id="39" name="Rectangle: Rounded Corners 38"/>
          <p:cNvSpPr/>
          <p:nvPr/>
        </p:nvSpPr>
        <p:spPr bwMode="auto">
          <a:xfrm>
            <a:off x="7795758" y="39548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Registry</a:t>
            </a:r>
          </a:p>
        </p:txBody>
      </p:sp>
      <p:grpSp>
        <p:nvGrpSpPr>
          <p:cNvPr id="40" name="Group 39"/>
          <p:cNvGrpSpPr/>
          <p:nvPr/>
        </p:nvGrpSpPr>
        <p:grpSpPr>
          <a:xfrm>
            <a:off x="7763992" y="45017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HKLM</a:t>
              </a:r>
            </a:p>
          </p:txBody>
        </p:sp>
      </p:grpSp>
      <p:grpSp>
        <p:nvGrpSpPr>
          <p:cNvPr id="43" name="Group 42"/>
          <p:cNvGrpSpPr/>
          <p:nvPr/>
        </p:nvGrpSpPr>
        <p:grpSpPr>
          <a:xfrm>
            <a:off x="8317996" y="45017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HKCU</a:t>
              </a:r>
            </a:p>
          </p:txBody>
        </p:sp>
      </p:grpSp>
      <p:grpSp>
        <p:nvGrpSpPr>
          <p:cNvPr id="46" name="Group 45"/>
          <p:cNvGrpSpPr/>
          <p:nvPr/>
        </p:nvGrpSpPr>
        <p:grpSpPr>
          <a:xfrm>
            <a:off x="7793257" y="52601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HKCR</a:t>
              </a:r>
            </a:p>
          </p:txBody>
        </p:sp>
      </p:grpSp>
      <p:grpSp>
        <p:nvGrpSpPr>
          <p:cNvPr id="49" name="Group 48"/>
          <p:cNvGrpSpPr/>
          <p:nvPr/>
        </p:nvGrpSpPr>
        <p:grpSpPr>
          <a:xfrm>
            <a:off x="8344562" y="52512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HKU</a:t>
              </a:r>
            </a:p>
          </p:txBody>
        </p:sp>
      </p:grpSp>
    </p:spTree>
    <p:extLst>
      <p:ext uri="{BB962C8B-B14F-4D97-AF65-F5344CB8AC3E}">
        <p14:creationId xmlns:p14="http://schemas.microsoft.com/office/powerpoint/2010/main" val="4105653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750"/>
                                        <p:tgtEl>
                                          <p:spTgt spid="2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750"/>
                                        <p:tgtEl>
                                          <p:spTgt spid="2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750"/>
                                        <p:tgtEl>
                                          <p:spTgt spid="30"/>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50"/>
                                        <p:tgtEl>
                                          <p:spTgt spid="3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750"/>
                                        <p:tgtEl>
                                          <p:spTgt spid="34"/>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750"/>
                                        <p:tgtEl>
                                          <p:spTgt spid="3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750"/>
                                        <p:tgtEl>
                                          <p:spTgt spid="38"/>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750"/>
                                        <p:tgtEl>
                                          <p:spTgt spid="39"/>
                                        </p:tgtEl>
                                      </p:cBhvr>
                                    </p:animEffect>
                                  </p:childTnLst>
                                </p:cTn>
                              </p:par>
                              <p:par>
                                <p:cTn id="53" presetID="10" presetClass="entr" presetSubtype="0" fill="hold" nodeType="withEffect">
                                  <p:stCondLst>
                                    <p:cond delay="5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750"/>
                                        <p:tgtEl>
                                          <p:spTgt spid="40"/>
                                        </p:tgtEl>
                                      </p:cBhvr>
                                    </p:animEffect>
                                  </p:childTnLst>
                                </p:cTn>
                              </p:par>
                              <p:par>
                                <p:cTn id="56" presetID="10" presetClass="entr" presetSubtype="0" fill="hold" nodeType="withEffect">
                                  <p:stCondLst>
                                    <p:cond delay="5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750"/>
                                        <p:tgtEl>
                                          <p:spTgt spid="43"/>
                                        </p:tgtEl>
                                      </p:cBhvr>
                                    </p:animEffect>
                                  </p:childTnLst>
                                </p:cTn>
                              </p:par>
                              <p:par>
                                <p:cTn id="59" presetID="10" presetClass="entr" presetSubtype="0" fill="hold" nodeType="withEffect">
                                  <p:stCondLst>
                                    <p:cond delay="50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750"/>
                                        <p:tgtEl>
                                          <p:spTgt spid="46"/>
                                        </p:tgtEl>
                                      </p:cBhvr>
                                    </p:animEffect>
                                  </p:childTnLst>
                                </p:cTn>
                              </p:par>
                              <p:par>
                                <p:cTn id="62" presetID="10" presetClass="entr" presetSubtype="0" fill="hold" nodeType="withEffect">
                                  <p:stCondLst>
                                    <p:cond delay="50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P spid="27" grpId="0"/>
      <p:bldP spid="28" grpId="0" animBg="1"/>
      <p:bldP spid="29" grpId="0" animBg="1"/>
      <p:bldP spid="30" grpId="0"/>
      <p:bldP spid="31" grpId="0" animBg="1"/>
      <p:bldP spid="32" grpId="0"/>
      <p:bldP spid="33" grpId="0" animBg="1"/>
      <p:bldP spid="34" grpId="0"/>
      <p:bldP spid="35" grpId="0" animBg="1"/>
      <p:bldP spid="36" grpId="0"/>
      <p:bldP spid="37" grpId="0" animBg="1"/>
      <p:bldP spid="38" grpId="0"/>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20" name="Shape 101" descr="server.png"/>
          <p:cNvPicPr preferRelativeResize="0"/>
          <p:nvPr/>
        </p:nvPicPr>
        <p:blipFill rotWithShape="1">
          <a:blip r:embed="rId2">
            <a:alphaModFix/>
          </a:blip>
          <a:srcRect/>
          <a:stretch/>
        </p:blipFill>
        <p:spPr>
          <a:xfrm>
            <a:off x="9676337" y="4818587"/>
            <a:ext cx="2180700" cy="2180700"/>
          </a:xfrm>
          <a:prstGeom prst="rect">
            <a:avLst/>
          </a:prstGeom>
          <a:noFill/>
          <a:ln>
            <a:noFill/>
          </a:ln>
        </p:spPr>
      </p:pic>
      <p:pic>
        <p:nvPicPr>
          <p:cNvPr id="85" name="Shape 101" descr="server.png"/>
          <p:cNvPicPr preferRelativeResize="0"/>
          <p:nvPr/>
        </p:nvPicPr>
        <p:blipFill rotWithShape="1">
          <a:blip r:embed="rId2">
            <a:alphaModFix/>
          </a:blip>
          <a:srcRect/>
          <a:stretch/>
        </p:blipFill>
        <p:spPr>
          <a:xfrm>
            <a:off x="5314937" y="4813825"/>
            <a:ext cx="2180700" cy="2180700"/>
          </a:xfrm>
          <a:prstGeom prst="rect">
            <a:avLst/>
          </a:prstGeom>
          <a:noFill/>
          <a:ln>
            <a:noFill/>
          </a:ln>
        </p:spPr>
      </p:pic>
      <p:pic>
        <p:nvPicPr>
          <p:cNvPr id="86" name="Shape 101" descr="server.png"/>
          <p:cNvPicPr preferRelativeResize="0"/>
          <p:nvPr/>
        </p:nvPicPr>
        <p:blipFill rotWithShape="1">
          <a:blip r:embed="rId2">
            <a:alphaModFix/>
          </a:blip>
          <a:srcRect/>
          <a:stretch/>
        </p:blipFill>
        <p:spPr>
          <a:xfrm>
            <a:off x="5314937" y="4377788"/>
            <a:ext cx="2180700" cy="2180700"/>
          </a:xfrm>
          <a:prstGeom prst="rect">
            <a:avLst/>
          </a:prstGeom>
          <a:noFill/>
          <a:ln>
            <a:noFill/>
          </a:ln>
        </p:spPr>
      </p:pic>
      <p:pic>
        <p:nvPicPr>
          <p:cNvPr id="87" name="Shape 101" descr="server.png"/>
          <p:cNvPicPr preferRelativeResize="0"/>
          <p:nvPr/>
        </p:nvPicPr>
        <p:blipFill rotWithShape="1">
          <a:blip r:embed="rId2">
            <a:alphaModFix/>
          </a:blip>
          <a:srcRect/>
          <a:stretch/>
        </p:blipFill>
        <p:spPr>
          <a:xfrm>
            <a:off x="5314937" y="3941751"/>
            <a:ext cx="2180700" cy="2180700"/>
          </a:xfrm>
          <a:prstGeom prst="rect">
            <a:avLst/>
          </a:prstGeom>
          <a:noFill/>
          <a:ln>
            <a:noFill/>
          </a:ln>
        </p:spPr>
      </p:pic>
      <p:pic>
        <p:nvPicPr>
          <p:cNvPr id="88" name="Shape 101" descr="server.png"/>
          <p:cNvPicPr preferRelativeResize="0"/>
          <p:nvPr/>
        </p:nvPicPr>
        <p:blipFill rotWithShape="1">
          <a:blip r:embed="rId2">
            <a:alphaModFix/>
          </a:blip>
          <a:srcRect/>
          <a:stretch/>
        </p:blipFill>
        <p:spPr>
          <a:xfrm>
            <a:off x="5314937" y="3505714"/>
            <a:ext cx="2180700" cy="2180700"/>
          </a:xfrm>
          <a:prstGeom prst="rect">
            <a:avLst/>
          </a:prstGeom>
          <a:noFill/>
          <a:ln>
            <a:noFill/>
          </a:ln>
        </p:spPr>
      </p:pic>
      <p:pic>
        <p:nvPicPr>
          <p:cNvPr id="89" name="Shape 101" descr="server.png"/>
          <p:cNvPicPr preferRelativeResize="0"/>
          <p:nvPr/>
        </p:nvPicPr>
        <p:blipFill rotWithShape="1">
          <a:blip r:embed="rId2">
            <a:alphaModFix/>
          </a:blip>
          <a:srcRect/>
          <a:stretch/>
        </p:blipFill>
        <p:spPr>
          <a:xfrm>
            <a:off x="5314937" y="3069677"/>
            <a:ext cx="2180700" cy="2180700"/>
          </a:xfrm>
          <a:prstGeom prst="rect">
            <a:avLst/>
          </a:prstGeom>
          <a:noFill/>
          <a:ln>
            <a:noFill/>
          </a:ln>
        </p:spPr>
      </p:pic>
      <p:pic>
        <p:nvPicPr>
          <p:cNvPr id="90" name="Shape 101" descr="server.png"/>
          <p:cNvPicPr preferRelativeResize="0"/>
          <p:nvPr/>
        </p:nvPicPr>
        <p:blipFill rotWithShape="1">
          <a:blip r:embed="rId2">
            <a:alphaModFix/>
          </a:blip>
          <a:srcRect/>
          <a:stretch/>
        </p:blipFill>
        <p:spPr>
          <a:xfrm>
            <a:off x="5314937" y="2633640"/>
            <a:ext cx="2180700" cy="2180700"/>
          </a:xfrm>
          <a:prstGeom prst="rect">
            <a:avLst/>
          </a:prstGeom>
          <a:noFill/>
          <a:ln>
            <a:noFill/>
          </a:ln>
        </p:spPr>
      </p:pic>
      <p:pic>
        <p:nvPicPr>
          <p:cNvPr id="91" name="Shape 101" descr="server.png"/>
          <p:cNvPicPr preferRelativeResize="0"/>
          <p:nvPr/>
        </p:nvPicPr>
        <p:blipFill rotWithShape="1">
          <a:blip r:embed="rId2">
            <a:alphaModFix/>
          </a:blip>
          <a:srcRect/>
          <a:stretch/>
        </p:blipFill>
        <p:spPr>
          <a:xfrm>
            <a:off x="5314937" y="2197603"/>
            <a:ext cx="2180700" cy="2180700"/>
          </a:xfrm>
          <a:prstGeom prst="rect">
            <a:avLst/>
          </a:prstGeom>
          <a:noFill/>
          <a:ln>
            <a:noFill/>
          </a:ln>
        </p:spPr>
      </p:pic>
      <p:pic>
        <p:nvPicPr>
          <p:cNvPr id="92" name="Shape 101" descr="server.png"/>
          <p:cNvPicPr preferRelativeResize="0"/>
          <p:nvPr/>
        </p:nvPicPr>
        <p:blipFill rotWithShape="1">
          <a:blip r:embed="rId2">
            <a:alphaModFix/>
          </a:blip>
          <a:srcRect/>
          <a:stretch/>
        </p:blipFill>
        <p:spPr>
          <a:xfrm>
            <a:off x="5314937" y="1761566"/>
            <a:ext cx="2180700" cy="2180700"/>
          </a:xfrm>
          <a:prstGeom prst="rect">
            <a:avLst/>
          </a:prstGeom>
          <a:noFill/>
          <a:ln>
            <a:noFill/>
          </a:ln>
        </p:spPr>
      </p:pic>
      <p:pic>
        <p:nvPicPr>
          <p:cNvPr id="93" name="Shape 101" descr="server.png"/>
          <p:cNvPicPr preferRelativeResize="0"/>
          <p:nvPr/>
        </p:nvPicPr>
        <p:blipFill rotWithShape="1">
          <a:blip r:embed="rId2">
            <a:alphaModFix/>
          </a:blip>
          <a:srcRect/>
          <a:stretch/>
        </p:blipFill>
        <p:spPr>
          <a:xfrm>
            <a:off x="5314937" y="1325529"/>
            <a:ext cx="2180700" cy="2180700"/>
          </a:xfrm>
          <a:prstGeom prst="rect">
            <a:avLst/>
          </a:prstGeom>
          <a:noFill/>
          <a:ln>
            <a:noFill/>
          </a:ln>
        </p:spPr>
      </p:pic>
      <p:pic>
        <p:nvPicPr>
          <p:cNvPr id="94" name="Shape 101" descr="server.png"/>
          <p:cNvPicPr preferRelativeResize="0"/>
          <p:nvPr/>
        </p:nvPicPr>
        <p:blipFill rotWithShape="1">
          <a:blip r:embed="rId2">
            <a:alphaModFix/>
          </a:blip>
          <a:srcRect/>
          <a:stretch/>
        </p:blipFill>
        <p:spPr>
          <a:xfrm>
            <a:off x="5314937" y="889492"/>
            <a:ext cx="2180700" cy="2180700"/>
          </a:xfrm>
          <a:prstGeom prst="rect">
            <a:avLst/>
          </a:prstGeom>
          <a:noFill/>
          <a:ln>
            <a:noFill/>
          </a:ln>
        </p:spPr>
      </p:pic>
      <p:pic>
        <p:nvPicPr>
          <p:cNvPr id="97" name="Shape 101" descr="server.png"/>
          <p:cNvPicPr preferRelativeResize="0"/>
          <p:nvPr/>
        </p:nvPicPr>
        <p:blipFill rotWithShape="1">
          <a:blip r:embed="rId2">
            <a:alphaModFix/>
          </a:blip>
          <a:srcRect/>
          <a:stretch/>
        </p:blipFill>
        <p:spPr>
          <a:xfrm>
            <a:off x="7495637" y="4813825"/>
            <a:ext cx="2180700" cy="2180700"/>
          </a:xfrm>
          <a:prstGeom prst="rect">
            <a:avLst/>
          </a:prstGeom>
          <a:noFill/>
          <a:ln>
            <a:noFill/>
          </a:ln>
        </p:spPr>
      </p:pic>
      <p:pic>
        <p:nvPicPr>
          <p:cNvPr id="98" name="Shape 101" descr="server.png"/>
          <p:cNvPicPr preferRelativeResize="0"/>
          <p:nvPr/>
        </p:nvPicPr>
        <p:blipFill rotWithShape="1">
          <a:blip r:embed="rId2">
            <a:alphaModFix/>
          </a:blip>
          <a:srcRect/>
          <a:stretch/>
        </p:blipFill>
        <p:spPr>
          <a:xfrm>
            <a:off x="7495637" y="4377788"/>
            <a:ext cx="2180700" cy="2180700"/>
          </a:xfrm>
          <a:prstGeom prst="rect">
            <a:avLst/>
          </a:prstGeom>
          <a:noFill/>
          <a:ln>
            <a:noFill/>
          </a:ln>
        </p:spPr>
      </p:pic>
      <p:pic>
        <p:nvPicPr>
          <p:cNvPr id="99" name="Shape 101" descr="server.png"/>
          <p:cNvPicPr preferRelativeResize="0"/>
          <p:nvPr/>
        </p:nvPicPr>
        <p:blipFill rotWithShape="1">
          <a:blip r:embed="rId2">
            <a:alphaModFix/>
          </a:blip>
          <a:srcRect/>
          <a:stretch/>
        </p:blipFill>
        <p:spPr>
          <a:xfrm>
            <a:off x="7495637" y="3941751"/>
            <a:ext cx="2180700" cy="2180700"/>
          </a:xfrm>
          <a:prstGeom prst="rect">
            <a:avLst/>
          </a:prstGeom>
          <a:noFill/>
          <a:ln>
            <a:noFill/>
          </a:ln>
        </p:spPr>
      </p:pic>
      <p:pic>
        <p:nvPicPr>
          <p:cNvPr id="100" name="Shape 101" descr="server.png"/>
          <p:cNvPicPr preferRelativeResize="0"/>
          <p:nvPr/>
        </p:nvPicPr>
        <p:blipFill rotWithShape="1">
          <a:blip r:embed="rId2">
            <a:alphaModFix/>
          </a:blip>
          <a:srcRect/>
          <a:stretch/>
        </p:blipFill>
        <p:spPr>
          <a:xfrm>
            <a:off x="7495637" y="3505714"/>
            <a:ext cx="2180700" cy="2180700"/>
          </a:xfrm>
          <a:prstGeom prst="rect">
            <a:avLst/>
          </a:prstGeom>
          <a:noFill/>
          <a:ln>
            <a:noFill/>
          </a:ln>
        </p:spPr>
      </p:pic>
      <p:pic>
        <p:nvPicPr>
          <p:cNvPr id="101" name="Shape 101" descr="server.png"/>
          <p:cNvPicPr preferRelativeResize="0"/>
          <p:nvPr/>
        </p:nvPicPr>
        <p:blipFill rotWithShape="1">
          <a:blip r:embed="rId2">
            <a:alphaModFix/>
          </a:blip>
          <a:srcRect/>
          <a:stretch/>
        </p:blipFill>
        <p:spPr>
          <a:xfrm>
            <a:off x="7495637" y="3069677"/>
            <a:ext cx="2180700" cy="2180700"/>
          </a:xfrm>
          <a:prstGeom prst="rect">
            <a:avLst/>
          </a:prstGeom>
          <a:noFill/>
          <a:ln>
            <a:noFill/>
          </a:ln>
        </p:spPr>
      </p:pic>
      <p:pic>
        <p:nvPicPr>
          <p:cNvPr id="102" name="Shape 101" descr="server.png"/>
          <p:cNvPicPr preferRelativeResize="0"/>
          <p:nvPr/>
        </p:nvPicPr>
        <p:blipFill rotWithShape="1">
          <a:blip r:embed="rId2">
            <a:alphaModFix/>
          </a:blip>
          <a:srcRect/>
          <a:stretch/>
        </p:blipFill>
        <p:spPr>
          <a:xfrm>
            <a:off x="7495637" y="2633640"/>
            <a:ext cx="2180700" cy="2180700"/>
          </a:xfrm>
          <a:prstGeom prst="rect">
            <a:avLst/>
          </a:prstGeom>
          <a:noFill/>
          <a:ln>
            <a:noFill/>
          </a:ln>
        </p:spPr>
      </p:pic>
      <p:pic>
        <p:nvPicPr>
          <p:cNvPr id="103" name="Shape 101" descr="server.png"/>
          <p:cNvPicPr preferRelativeResize="0"/>
          <p:nvPr/>
        </p:nvPicPr>
        <p:blipFill rotWithShape="1">
          <a:blip r:embed="rId2">
            <a:alphaModFix/>
          </a:blip>
          <a:srcRect/>
          <a:stretch/>
        </p:blipFill>
        <p:spPr>
          <a:xfrm>
            <a:off x="7495637" y="2197603"/>
            <a:ext cx="2180700" cy="2180700"/>
          </a:xfrm>
          <a:prstGeom prst="rect">
            <a:avLst/>
          </a:prstGeom>
          <a:noFill/>
          <a:ln>
            <a:noFill/>
          </a:ln>
        </p:spPr>
      </p:pic>
      <p:pic>
        <p:nvPicPr>
          <p:cNvPr id="104" name="Shape 101" descr="server.png"/>
          <p:cNvPicPr preferRelativeResize="0"/>
          <p:nvPr/>
        </p:nvPicPr>
        <p:blipFill rotWithShape="1">
          <a:blip r:embed="rId2">
            <a:alphaModFix/>
          </a:blip>
          <a:srcRect/>
          <a:stretch/>
        </p:blipFill>
        <p:spPr>
          <a:xfrm>
            <a:off x="7495637" y="1761566"/>
            <a:ext cx="2180700" cy="2180700"/>
          </a:xfrm>
          <a:prstGeom prst="rect">
            <a:avLst/>
          </a:prstGeom>
          <a:noFill/>
          <a:ln>
            <a:noFill/>
          </a:ln>
        </p:spPr>
      </p:pic>
      <p:pic>
        <p:nvPicPr>
          <p:cNvPr id="105" name="Shape 101" descr="server.png"/>
          <p:cNvPicPr preferRelativeResize="0"/>
          <p:nvPr/>
        </p:nvPicPr>
        <p:blipFill rotWithShape="1">
          <a:blip r:embed="rId2">
            <a:alphaModFix/>
          </a:blip>
          <a:srcRect/>
          <a:stretch/>
        </p:blipFill>
        <p:spPr>
          <a:xfrm>
            <a:off x="7495637" y="1325529"/>
            <a:ext cx="2180700" cy="2180700"/>
          </a:xfrm>
          <a:prstGeom prst="rect">
            <a:avLst/>
          </a:prstGeom>
          <a:noFill/>
          <a:ln>
            <a:noFill/>
          </a:ln>
        </p:spPr>
      </p:pic>
      <p:pic>
        <p:nvPicPr>
          <p:cNvPr id="106" name="Shape 101" descr="server.png"/>
          <p:cNvPicPr preferRelativeResize="0"/>
          <p:nvPr/>
        </p:nvPicPr>
        <p:blipFill rotWithShape="1">
          <a:blip r:embed="rId2">
            <a:alphaModFix/>
          </a:blip>
          <a:srcRect/>
          <a:stretch/>
        </p:blipFill>
        <p:spPr>
          <a:xfrm>
            <a:off x="7495637" y="889492"/>
            <a:ext cx="2180700" cy="2180700"/>
          </a:xfrm>
          <a:prstGeom prst="rect">
            <a:avLst/>
          </a:prstGeom>
          <a:noFill/>
          <a:ln>
            <a:noFill/>
          </a:ln>
        </p:spPr>
      </p:pic>
      <p:pic>
        <p:nvPicPr>
          <p:cNvPr id="121" name="Shape 101" descr="server.png"/>
          <p:cNvPicPr preferRelativeResize="0"/>
          <p:nvPr/>
        </p:nvPicPr>
        <p:blipFill rotWithShape="1">
          <a:blip r:embed="rId2">
            <a:alphaModFix/>
          </a:blip>
          <a:srcRect/>
          <a:stretch/>
        </p:blipFill>
        <p:spPr>
          <a:xfrm>
            <a:off x="9676337" y="4382550"/>
            <a:ext cx="2180700" cy="2180700"/>
          </a:xfrm>
          <a:prstGeom prst="rect">
            <a:avLst/>
          </a:prstGeom>
          <a:noFill/>
          <a:ln>
            <a:noFill/>
          </a:ln>
        </p:spPr>
      </p:pic>
      <p:pic>
        <p:nvPicPr>
          <p:cNvPr id="122" name="Shape 101" descr="server.png"/>
          <p:cNvPicPr preferRelativeResize="0"/>
          <p:nvPr/>
        </p:nvPicPr>
        <p:blipFill rotWithShape="1">
          <a:blip r:embed="rId2">
            <a:alphaModFix/>
          </a:blip>
          <a:srcRect/>
          <a:stretch/>
        </p:blipFill>
        <p:spPr>
          <a:xfrm>
            <a:off x="9676337" y="3946513"/>
            <a:ext cx="2180700" cy="2180700"/>
          </a:xfrm>
          <a:prstGeom prst="rect">
            <a:avLst/>
          </a:prstGeom>
          <a:noFill/>
          <a:ln>
            <a:noFill/>
          </a:ln>
        </p:spPr>
      </p:pic>
      <p:pic>
        <p:nvPicPr>
          <p:cNvPr id="123" name="Shape 101" descr="server.png"/>
          <p:cNvPicPr preferRelativeResize="0"/>
          <p:nvPr/>
        </p:nvPicPr>
        <p:blipFill rotWithShape="1">
          <a:blip r:embed="rId2">
            <a:alphaModFix/>
          </a:blip>
          <a:srcRect/>
          <a:stretch/>
        </p:blipFill>
        <p:spPr>
          <a:xfrm>
            <a:off x="9676337" y="3510476"/>
            <a:ext cx="2180700" cy="2180700"/>
          </a:xfrm>
          <a:prstGeom prst="rect">
            <a:avLst/>
          </a:prstGeom>
          <a:noFill/>
          <a:ln>
            <a:noFill/>
          </a:ln>
        </p:spPr>
      </p:pic>
      <p:pic>
        <p:nvPicPr>
          <p:cNvPr id="124" name="Shape 101" descr="server.png"/>
          <p:cNvPicPr preferRelativeResize="0"/>
          <p:nvPr/>
        </p:nvPicPr>
        <p:blipFill rotWithShape="1">
          <a:blip r:embed="rId2">
            <a:alphaModFix/>
          </a:blip>
          <a:srcRect/>
          <a:stretch/>
        </p:blipFill>
        <p:spPr>
          <a:xfrm>
            <a:off x="9676337" y="3074439"/>
            <a:ext cx="2180700" cy="2180700"/>
          </a:xfrm>
          <a:prstGeom prst="rect">
            <a:avLst/>
          </a:prstGeom>
          <a:noFill/>
          <a:ln>
            <a:noFill/>
          </a:ln>
        </p:spPr>
      </p:pic>
      <p:pic>
        <p:nvPicPr>
          <p:cNvPr id="125" name="Shape 101" descr="server.png"/>
          <p:cNvPicPr preferRelativeResize="0"/>
          <p:nvPr/>
        </p:nvPicPr>
        <p:blipFill rotWithShape="1">
          <a:blip r:embed="rId2">
            <a:alphaModFix/>
          </a:blip>
          <a:srcRect/>
          <a:stretch/>
        </p:blipFill>
        <p:spPr>
          <a:xfrm>
            <a:off x="9676337" y="2638402"/>
            <a:ext cx="2180700" cy="2180700"/>
          </a:xfrm>
          <a:prstGeom prst="rect">
            <a:avLst/>
          </a:prstGeom>
          <a:noFill/>
          <a:ln>
            <a:noFill/>
          </a:ln>
        </p:spPr>
      </p:pic>
      <p:pic>
        <p:nvPicPr>
          <p:cNvPr id="126" name="Shape 101" descr="server.png"/>
          <p:cNvPicPr preferRelativeResize="0"/>
          <p:nvPr/>
        </p:nvPicPr>
        <p:blipFill rotWithShape="1">
          <a:blip r:embed="rId2">
            <a:alphaModFix/>
          </a:blip>
          <a:srcRect/>
          <a:stretch/>
        </p:blipFill>
        <p:spPr>
          <a:xfrm>
            <a:off x="9676337" y="2202365"/>
            <a:ext cx="2180700" cy="2180700"/>
          </a:xfrm>
          <a:prstGeom prst="rect">
            <a:avLst/>
          </a:prstGeom>
          <a:noFill/>
          <a:ln>
            <a:noFill/>
          </a:ln>
        </p:spPr>
      </p:pic>
      <p:pic>
        <p:nvPicPr>
          <p:cNvPr id="127" name="Shape 101" descr="server.png"/>
          <p:cNvPicPr preferRelativeResize="0"/>
          <p:nvPr/>
        </p:nvPicPr>
        <p:blipFill rotWithShape="1">
          <a:blip r:embed="rId2">
            <a:alphaModFix/>
          </a:blip>
          <a:srcRect/>
          <a:stretch/>
        </p:blipFill>
        <p:spPr>
          <a:xfrm>
            <a:off x="9676337" y="1766328"/>
            <a:ext cx="2180700" cy="2180700"/>
          </a:xfrm>
          <a:prstGeom prst="rect">
            <a:avLst/>
          </a:prstGeom>
          <a:noFill/>
          <a:ln>
            <a:noFill/>
          </a:ln>
        </p:spPr>
      </p:pic>
      <p:pic>
        <p:nvPicPr>
          <p:cNvPr id="128" name="Shape 101" descr="server.png"/>
          <p:cNvPicPr preferRelativeResize="0"/>
          <p:nvPr/>
        </p:nvPicPr>
        <p:blipFill rotWithShape="1">
          <a:blip r:embed="rId2">
            <a:alphaModFix/>
          </a:blip>
          <a:srcRect/>
          <a:stretch/>
        </p:blipFill>
        <p:spPr>
          <a:xfrm>
            <a:off x="9676337" y="1330291"/>
            <a:ext cx="2180700" cy="2180700"/>
          </a:xfrm>
          <a:prstGeom prst="rect">
            <a:avLst/>
          </a:prstGeom>
          <a:noFill/>
          <a:ln>
            <a:noFill/>
          </a:ln>
        </p:spPr>
      </p:pic>
      <p:pic>
        <p:nvPicPr>
          <p:cNvPr id="129" name="Shape 101" descr="server.png"/>
          <p:cNvPicPr preferRelativeResize="0"/>
          <p:nvPr/>
        </p:nvPicPr>
        <p:blipFill rotWithShape="1">
          <a:blip r:embed="rId2">
            <a:alphaModFix/>
          </a:blip>
          <a:srcRect/>
          <a:stretch/>
        </p:blipFill>
        <p:spPr>
          <a:xfrm>
            <a:off x="9676337" y="894254"/>
            <a:ext cx="2180700" cy="2180700"/>
          </a:xfrm>
          <a:prstGeom prst="rect">
            <a:avLst/>
          </a:prstGeom>
          <a:noFill/>
          <a:ln>
            <a:noFill/>
          </a:ln>
        </p:spPr>
      </p:pic>
      <p:sp>
        <p:nvSpPr>
          <p:cNvPr id="156" name="TextBox 155"/>
          <p:cNvSpPr txBox="1"/>
          <p:nvPr/>
        </p:nvSpPr>
        <p:spPr>
          <a:xfrm>
            <a:off x="6932885" y="5867753"/>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7" name="TextBox 156"/>
          <p:cNvSpPr txBox="1"/>
          <p:nvPr/>
        </p:nvSpPr>
        <p:spPr>
          <a:xfrm>
            <a:off x="6928385" y="5431716"/>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8" name="TextBox 157"/>
          <p:cNvSpPr txBox="1"/>
          <p:nvPr/>
        </p:nvSpPr>
        <p:spPr>
          <a:xfrm>
            <a:off x="6923885" y="4995679"/>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9" name="TextBox 158"/>
          <p:cNvSpPr txBox="1"/>
          <p:nvPr/>
        </p:nvSpPr>
        <p:spPr>
          <a:xfrm>
            <a:off x="6919385" y="455964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0" name="TextBox 159"/>
          <p:cNvSpPr txBox="1"/>
          <p:nvPr/>
        </p:nvSpPr>
        <p:spPr>
          <a:xfrm>
            <a:off x="6914885" y="4123605"/>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1" name="TextBox 160"/>
          <p:cNvSpPr txBox="1"/>
          <p:nvPr/>
        </p:nvSpPr>
        <p:spPr>
          <a:xfrm>
            <a:off x="6910385" y="3687568"/>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2" name="TextBox 161"/>
          <p:cNvSpPr txBox="1"/>
          <p:nvPr/>
        </p:nvSpPr>
        <p:spPr>
          <a:xfrm>
            <a:off x="6905885" y="3251531"/>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3" name="TextBox 162"/>
          <p:cNvSpPr txBox="1"/>
          <p:nvPr/>
        </p:nvSpPr>
        <p:spPr>
          <a:xfrm>
            <a:off x="6901385" y="2815494"/>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4" name="TextBox 163"/>
          <p:cNvSpPr txBox="1"/>
          <p:nvPr/>
        </p:nvSpPr>
        <p:spPr>
          <a:xfrm>
            <a:off x="6896885" y="2379457"/>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5" name="TextBox 164"/>
          <p:cNvSpPr txBox="1"/>
          <p:nvPr/>
        </p:nvSpPr>
        <p:spPr>
          <a:xfrm>
            <a:off x="6892385" y="194342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8" name="TextBox 167"/>
          <p:cNvSpPr txBox="1"/>
          <p:nvPr/>
        </p:nvSpPr>
        <p:spPr>
          <a:xfrm>
            <a:off x="9131585" y="5867753"/>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9" name="TextBox 168"/>
          <p:cNvSpPr txBox="1"/>
          <p:nvPr/>
        </p:nvSpPr>
        <p:spPr>
          <a:xfrm>
            <a:off x="9127085" y="5431716"/>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0" name="TextBox 169"/>
          <p:cNvSpPr txBox="1"/>
          <p:nvPr/>
        </p:nvSpPr>
        <p:spPr>
          <a:xfrm>
            <a:off x="9122585" y="4995679"/>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1" name="TextBox 170"/>
          <p:cNvSpPr txBox="1"/>
          <p:nvPr/>
        </p:nvSpPr>
        <p:spPr>
          <a:xfrm>
            <a:off x="9118085" y="455964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2" name="TextBox 171"/>
          <p:cNvSpPr txBox="1"/>
          <p:nvPr/>
        </p:nvSpPr>
        <p:spPr>
          <a:xfrm>
            <a:off x="9113585" y="4123605"/>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3" name="TextBox 172"/>
          <p:cNvSpPr txBox="1"/>
          <p:nvPr/>
        </p:nvSpPr>
        <p:spPr>
          <a:xfrm>
            <a:off x="9109085" y="3687568"/>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4" name="TextBox 173"/>
          <p:cNvSpPr txBox="1"/>
          <p:nvPr/>
        </p:nvSpPr>
        <p:spPr>
          <a:xfrm>
            <a:off x="9104585" y="3251531"/>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5" name="TextBox 174"/>
          <p:cNvSpPr txBox="1"/>
          <p:nvPr/>
        </p:nvSpPr>
        <p:spPr>
          <a:xfrm>
            <a:off x="9100085" y="2815494"/>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6" name="TextBox 175"/>
          <p:cNvSpPr txBox="1"/>
          <p:nvPr/>
        </p:nvSpPr>
        <p:spPr>
          <a:xfrm>
            <a:off x="9095585" y="2379457"/>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7" name="TextBox 176"/>
          <p:cNvSpPr txBox="1"/>
          <p:nvPr/>
        </p:nvSpPr>
        <p:spPr>
          <a:xfrm>
            <a:off x="9091085" y="194342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0" name="TextBox 179"/>
          <p:cNvSpPr txBox="1"/>
          <p:nvPr/>
        </p:nvSpPr>
        <p:spPr>
          <a:xfrm>
            <a:off x="11330285" y="5867753"/>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1" name="TextBox 180"/>
          <p:cNvSpPr txBox="1"/>
          <p:nvPr/>
        </p:nvSpPr>
        <p:spPr>
          <a:xfrm>
            <a:off x="11325785" y="5431716"/>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2" name="TextBox 181"/>
          <p:cNvSpPr txBox="1"/>
          <p:nvPr/>
        </p:nvSpPr>
        <p:spPr>
          <a:xfrm>
            <a:off x="11321285" y="4995679"/>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3" name="TextBox 182"/>
          <p:cNvSpPr txBox="1"/>
          <p:nvPr/>
        </p:nvSpPr>
        <p:spPr>
          <a:xfrm>
            <a:off x="11316785" y="455964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4" name="TextBox 183"/>
          <p:cNvSpPr txBox="1"/>
          <p:nvPr/>
        </p:nvSpPr>
        <p:spPr>
          <a:xfrm>
            <a:off x="11312285" y="4123605"/>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5" name="TextBox 184"/>
          <p:cNvSpPr txBox="1"/>
          <p:nvPr/>
        </p:nvSpPr>
        <p:spPr>
          <a:xfrm>
            <a:off x="11307785" y="3687568"/>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6" name="TextBox 185"/>
          <p:cNvSpPr txBox="1"/>
          <p:nvPr/>
        </p:nvSpPr>
        <p:spPr>
          <a:xfrm>
            <a:off x="11303285" y="3251531"/>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7" name="TextBox 186"/>
          <p:cNvSpPr txBox="1"/>
          <p:nvPr/>
        </p:nvSpPr>
        <p:spPr>
          <a:xfrm>
            <a:off x="11298785" y="2815494"/>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8" name="TextBox 187"/>
          <p:cNvSpPr txBox="1"/>
          <p:nvPr/>
        </p:nvSpPr>
        <p:spPr>
          <a:xfrm>
            <a:off x="11294285" y="2379457"/>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9" name="TextBox 188"/>
          <p:cNvSpPr txBox="1"/>
          <p:nvPr/>
        </p:nvSpPr>
        <p:spPr>
          <a:xfrm>
            <a:off x="11289785" y="194342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93" name="Rectangle 192"/>
          <p:cNvSpPr/>
          <p:nvPr/>
        </p:nvSpPr>
        <p:spPr>
          <a:xfrm>
            <a:off x="579437" y="290512"/>
            <a:ext cx="6541534" cy="757130"/>
          </a:xfrm>
          <a:prstGeom prst="rect">
            <a:avLst/>
          </a:prstGeom>
        </p:spPr>
        <p:txBody>
          <a:bodyPr/>
          <a:lstStyle/>
          <a:p>
            <a:pPr>
              <a:lnSpc>
                <a:spcPct val="90000"/>
              </a:lnSpc>
              <a:spcBef>
                <a:spcPct val="0"/>
              </a:spcBef>
            </a:pPr>
            <a:r>
              <a:rPr lang="en-US" sz="2800" spc="-102" dirty="0">
                <a:ln w="3175">
                  <a:noFill/>
                </a:ln>
                <a:solidFill>
                  <a:schemeClr val="bg1"/>
                </a:solidFill>
                <a:latin typeface="+mj-lt"/>
                <a:cs typeface="Segoe UI" pitchFamily="34" charset="0"/>
                <a:sym typeface="Wingdings" panose="05000000000000000000" pitchFamily="2" charset="2"/>
              </a:rPr>
              <a:t>Mainframe / Mini  Server Revolution</a:t>
            </a:r>
            <a:endParaRPr lang="en-US" sz="2800" spc="-102" dirty="0">
              <a:ln w="3175">
                <a:noFill/>
              </a:ln>
              <a:solidFill>
                <a:schemeClr val="bg1"/>
              </a:solidFill>
              <a:latin typeface="+mj-lt"/>
              <a:cs typeface="Segoe UI" pitchFamily="34" charset="0"/>
            </a:endParaRPr>
          </a:p>
        </p:txBody>
      </p:sp>
      <p:pic>
        <p:nvPicPr>
          <p:cNvPr id="3" name="Picture 2"/>
          <p:cNvPicPr>
            <a:picLocks noChangeAspect="1"/>
          </p:cNvPicPr>
          <p:nvPr/>
        </p:nvPicPr>
        <p:blipFill>
          <a:blip r:embed="rId3"/>
          <a:stretch>
            <a:fillRect/>
          </a:stretch>
        </p:blipFill>
        <p:spPr>
          <a:xfrm>
            <a:off x="91985" y="2248990"/>
            <a:ext cx="4849412" cy="27653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79487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wipe(left)">
                                      <p:cBhvr>
                                        <p:cTn id="7" dur="500"/>
                                        <p:tgtEl>
                                          <p:spTgt spid="1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80"/>
                                        <p:tgtEl>
                                          <p:spTgt spid="85"/>
                                        </p:tgtEl>
                                      </p:cBhvr>
                                    </p:animEffect>
                                  </p:childTnLst>
                                </p:cTn>
                              </p:par>
                            </p:childTnLst>
                          </p:cTn>
                        </p:par>
                        <p:par>
                          <p:cTn id="18" fill="hold">
                            <p:stCondLst>
                              <p:cond delay="8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80"/>
                                        <p:tgtEl>
                                          <p:spTgt spid="86"/>
                                        </p:tgtEl>
                                      </p:cBhvr>
                                    </p:animEffect>
                                  </p:childTnLst>
                                </p:cTn>
                              </p:par>
                            </p:childTnLst>
                          </p:cTn>
                        </p:par>
                        <p:par>
                          <p:cTn id="22" fill="hold">
                            <p:stCondLst>
                              <p:cond delay="160"/>
                            </p:stCondLst>
                            <p:childTnLst>
                              <p:par>
                                <p:cTn id="23" presetID="10" presetClass="entr" presetSubtype="0" fill="hold" nodeType="after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80"/>
                                        <p:tgtEl>
                                          <p:spTgt spid="87"/>
                                        </p:tgtEl>
                                      </p:cBhvr>
                                    </p:animEffect>
                                  </p:childTnLst>
                                </p:cTn>
                              </p:par>
                            </p:childTnLst>
                          </p:cTn>
                        </p:par>
                        <p:par>
                          <p:cTn id="26" fill="hold">
                            <p:stCondLst>
                              <p:cond delay="240"/>
                            </p:stCondLst>
                            <p:childTnLst>
                              <p:par>
                                <p:cTn id="27" presetID="10" presetClass="entr" presetSubtype="0" fill="hold" nodeType="after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80"/>
                                        <p:tgtEl>
                                          <p:spTgt spid="88"/>
                                        </p:tgtEl>
                                      </p:cBhvr>
                                    </p:animEffect>
                                  </p:childTnLst>
                                </p:cTn>
                              </p:par>
                            </p:childTnLst>
                          </p:cTn>
                        </p:par>
                        <p:par>
                          <p:cTn id="30" fill="hold">
                            <p:stCondLst>
                              <p:cond delay="320"/>
                            </p:stCondLst>
                            <p:childTnLst>
                              <p:par>
                                <p:cTn id="31" presetID="10" presetClass="entr" presetSubtype="0" fill="hold" nodeType="after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80"/>
                                        <p:tgtEl>
                                          <p:spTgt spid="89"/>
                                        </p:tgtEl>
                                      </p:cBhvr>
                                    </p:animEffect>
                                  </p:childTnLst>
                                </p:cTn>
                              </p:par>
                            </p:childTnLst>
                          </p:cTn>
                        </p:par>
                        <p:par>
                          <p:cTn id="34" fill="hold">
                            <p:stCondLst>
                              <p:cond delay="400"/>
                            </p:stCondLst>
                            <p:childTnLst>
                              <p:par>
                                <p:cTn id="35" presetID="10" presetClass="entr" presetSubtype="0" fill="hold" nodeType="after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80"/>
                                        <p:tgtEl>
                                          <p:spTgt spid="90"/>
                                        </p:tgtEl>
                                      </p:cBhvr>
                                    </p:animEffect>
                                  </p:childTnLst>
                                </p:cTn>
                              </p:par>
                            </p:childTnLst>
                          </p:cTn>
                        </p:par>
                        <p:par>
                          <p:cTn id="38" fill="hold">
                            <p:stCondLst>
                              <p:cond delay="480"/>
                            </p:stCondLst>
                            <p:childTnLst>
                              <p:par>
                                <p:cTn id="39" presetID="10" presetClass="entr" presetSubtype="0" fill="hold" nodeType="after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80"/>
                                        <p:tgtEl>
                                          <p:spTgt spid="91"/>
                                        </p:tgtEl>
                                      </p:cBhvr>
                                    </p:animEffect>
                                  </p:childTnLst>
                                </p:cTn>
                              </p:par>
                            </p:childTnLst>
                          </p:cTn>
                        </p:par>
                        <p:par>
                          <p:cTn id="42" fill="hold">
                            <p:stCondLst>
                              <p:cond delay="560"/>
                            </p:stCondLst>
                            <p:childTnLst>
                              <p:par>
                                <p:cTn id="43" presetID="10" presetClass="entr" presetSubtype="0" fill="hold" nodeType="after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80"/>
                                        <p:tgtEl>
                                          <p:spTgt spid="92"/>
                                        </p:tgtEl>
                                      </p:cBhvr>
                                    </p:animEffect>
                                  </p:childTnLst>
                                </p:cTn>
                              </p:par>
                            </p:childTnLst>
                          </p:cTn>
                        </p:par>
                        <p:par>
                          <p:cTn id="46" fill="hold">
                            <p:stCondLst>
                              <p:cond delay="640"/>
                            </p:stCondLst>
                            <p:childTnLst>
                              <p:par>
                                <p:cTn id="47" presetID="10" presetClass="entr" presetSubtype="0" fill="hold" nodeType="after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fade">
                                      <p:cBhvr>
                                        <p:cTn id="49" dur="80"/>
                                        <p:tgtEl>
                                          <p:spTgt spid="93"/>
                                        </p:tgtEl>
                                      </p:cBhvr>
                                    </p:animEffect>
                                  </p:childTnLst>
                                </p:cTn>
                              </p:par>
                            </p:childTnLst>
                          </p:cTn>
                        </p:par>
                        <p:par>
                          <p:cTn id="50" fill="hold">
                            <p:stCondLst>
                              <p:cond delay="720"/>
                            </p:stCondLst>
                            <p:childTnLst>
                              <p:par>
                                <p:cTn id="51" presetID="10"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80"/>
                                        <p:tgtEl>
                                          <p:spTgt spid="94"/>
                                        </p:tgtEl>
                                      </p:cBhvr>
                                    </p:animEffect>
                                  </p:childTnLst>
                                </p:cTn>
                              </p:par>
                            </p:childTnLst>
                          </p:cTn>
                        </p:par>
                        <p:par>
                          <p:cTn id="54" fill="hold">
                            <p:stCondLst>
                              <p:cond delay="800"/>
                            </p:stCondLst>
                            <p:childTnLst>
                              <p:par>
                                <p:cTn id="55" presetID="10" presetClass="entr" presetSubtype="0" fill="hold"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fade">
                                      <p:cBhvr>
                                        <p:cTn id="57" dur="30"/>
                                        <p:tgtEl>
                                          <p:spTgt spid="97"/>
                                        </p:tgtEl>
                                      </p:cBhvr>
                                    </p:animEffect>
                                  </p:childTnLst>
                                </p:cTn>
                              </p:par>
                            </p:childTnLst>
                          </p:cTn>
                        </p:par>
                        <p:par>
                          <p:cTn id="58" fill="hold">
                            <p:stCondLst>
                              <p:cond delay="830"/>
                            </p:stCondLst>
                            <p:childTnLst>
                              <p:par>
                                <p:cTn id="59" presetID="10" presetClass="entr" presetSubtype="0" fill="hold" nodeType="after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30"/>
                                        <p:tgtEl>
                                          <p:spTgt spid="98"/>
                                        </p:tgtEl>
                                      </p:cBhvr>
                                    </p:animEffect>
                                  </p:childTnLst>
                                </p:cTn>
                              </p:par>
                            </p:childTnLst>
                          </p:cTn>
                        </p:par>
                        <p:par>
                          <p:cTn id="62" fill="hold">
                            <p:stCondLst>
                              <p:cond delay="860"/>
                            </p:stCondLst>
                            <p:childTnLst>
                              <p:par>
                                <p:cTn id="63" presetID="10" presetClass="entr" presetSubtype="0" fill="hold" nodeType="after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fade">
                                      <p:cBhvr>
                                        <p:cTn id="65" dur="30"/>
                                        <p:tgtEl>
                                          <p:spTgt spid="99"/>
                                        </p:tgtEl>
                                      </p:cBhvr>
                                    </p:animEffect>
                                  </p:childTnLst>
                                </p:cTn>
                              </p:par>
                            </p:childTnLst>
                          </p:cTn>
                        </p:par>
                        <p:par>
                          <p:cTn id="66" fill="hold">
                            <p:stCondLst>
                              <p:cond delay="890"/>
                            </p:stCondLst>
                            <p:childTnLst>
                              <p:par>
                                <p:cTn id="67" presetID="10" presetClass="entr" presetSubtype="0" fill="hold" nodeType="after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30"/>
                                        <p:tgtEl>
                                          <p:spTgt spid="100"/>
                                        </p:tgtEl>
                                      </p:cBhvr>
                                    </p:animEffect>
                                  </p:childTnLst>
                                </p:cTn>
                              </p:par>
                            </p:childTnLst>
                          </p:cTn>
                        </p:par>
                        <p:par>
                          <p:cTn id="70" fill="hold">
                            <p:stCondLst>
                              <p:cond delay="920"/>
                            </p:stCondLst>
                            <p:childTnLst>
                              <p:par>
                                <p:cTn id="71" presetID="10" presetClass="entr" presetSubtype="0" fill="hold" nodeType="after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30"/>
                                        <p:tgtEl>
                                          <p:spTgt spid="101"/>
                                        </p:tgtEl>
                                      </p:cBhvr>
                                    </p:animEffect>
                                  </p:childTnLst>
                                </p:cTn>
                              </p:par>
                            </p:childTnLst>
                          </p:cTn>
                        </p:par>
                        <p:par>
                          <p:cTn id="74" fill="hold">
                            <p:stCondLst>
                              <p:cond delay="950"/>
                            </p:stCondLst>
                            <p:childTnLst>
                              <p:par>
                                <p:cTn id="75" presetID="10" presetClass="entr" presetSubtype="0" fill="hold" nodeType="afterEffect">
                                  <p:stCondLst>
                                    <p:cond delay="0"/>
                                  </p:stCondLst>
                                  <p:childTnLst>
                                    <p:set>
                                      <p:cBhvr>
                                        <p:cTn id="76" dur="1" fill="hold">
                                          <p:stCondLst>
                                            <p:cond delay="0"/>
                                          </p:stCondLst>
                                        </p:cTn>
                                        <p:tgtEl>
                                          <p:spTgt spid="102"/>
                                        </p:tgtEl>
                                        <p:attrNameLst>
                                          <p:attrName>style.visibility</p:attrName>
                                        </p:attrNameLst>
                                      </p:cBhvr>
                                      <p:to>
                                        <p:strVal val="visible"/>
                                      </p:to>
                                    </p:set>
                                    <p:animEffect transition="in" filter="fade">
                                      <p:cBhvr>
                                        <p:cTn id="77" dur="30"/>
                                        <p:tgtEl>
                                          <p:spTgt spid="102"/>
                                        </p:tgtEl>
                                      </p:cBhvr>
                                    </p:animEffect>
                                  </p:childTnLst>
                                </p:cTn>
                              </p:par>
                            </p:childTnLst>
                          </p:cTn>
                        </p:par>
                        <p:par>
                          <p:cTn id="78" fill="hold">
                            <p:stCondLst>
                              <p:cond delay="980"/>
                            </p:stCondLst>
                            <p:childTnLst>
                              <p:par>
                                <p:cTn id="79" presetID="10" presetClass="entr" presetSubtype="0" fill="hold" nodeType="afterEffect">
                                  <p:stCondLst>
                                    <p:cond delay="0"/>
                                  </p:stCondLst>
                                  <p:childTnLst>
                                    <p:set>
                                      <p:cBhvr>
                                        <p:cTn id="80" dur="1" fill="hold">
                                          <p:stCondLst>
                                            <p:cond delay="0"/>
                                          </p:stCondLst>
                                        </p:cTn>
                                        <p:tgtEl>
                                          <p:spTgt spid="103"/>
                                        </p:tgtEl>
                                        <p:attrNameLst>
                                          <p:attrName>style.visibility</p:attrName>
                                        </p:attrNameLst>
                                      </p:cBhvr>
                                      <p:to>
                                        <p:strVal val="visible"/>
                                      </p:to>
                                    </p:set>
                                    <p:animEffect transition="in" filter="fade">
                                      <p:cBhvr>
                                        <p:cTn id="81" dur="30"/>
                                        <p:tgtEl>
                                          <p:spTgt spid="103"/>
                                        </p:tgtEl>
                                      </p:cBhvr>
                                    </p:animEffect>
                                  </p:childTnLst>
                                </p:cTn>
                              </p:par>
                            </p:childTnLst>
                          </p:cTn>
                        </p:par>
                        <p:par>
                          <p:cTn id="82" fill="hold">
                            <p:stCondLst>
                              <p:cond delay="1010"/>
                            </p:stCondLst>
                            <p:childTnLst>
                              <p:par>
                                <p:cTn id="83" presetID="10" presetClass="entr" presetSubtype="0" fill="hold" nodeType="after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30"/>
                                        <p:tgtEl>
                                          <p:spTgt spid="104"/>
                                        </p:tgtEl>
                                      </p:cBhvr>
                                    </p:animEffect>
                                  </p:childTnLst>
                                </p:cTn>
                              </p:par>
                            </p:childTnLst>
                          </p:cTn>
                        </p:par>
                        <p:par>
                          <p:cTn id="86" fill="hold">
                            <p:stCondLst>
                              <p:cond delay="1040"/>
                            </p:stCondLst>
                            <p:childTnLst>
                              <p:par>
                                <p:cTn id="87" presetID="10" presetClass="entr" presetSubtype="0" fill="hold" nodeType="afterEffect">
                                  <p:stCondLst>
                                    <p:cond delay="0"/>
                                  </p:stCondLst>
                                  <p:childTnLst>
                                    <p:set>
                                      <p:cBhvr>
                                        <p:cTn id="88" dur="1" fill="hold">
                                          <p:stCondLst>
                                            <p:cond delay="0"/>
                                          </p:stCondLst>
                                        </p:cTn>
                                        <p:tgtEl>
                                          <p:spTgt spid="105"/>
                                        </p:tgtEl>
                                        <p:attrNameLst>
                                          <p:attrName>style.visibility</p:attrName>
                                        </p:attrNameLst>
                                      </p:cBhvr>
                                      <p:to>
                                        <p:strVal val="visible"/>
                                      </p:to>
                                    </p:set>
                                    <p:animEffect transition="in" filter="fade">
                                      <p:cBhvr>
                                        <p:cTn id="89" dur="30"/>
                                        <p:tgtEl>
                                          <p:spTgt spid="105"/>
                                        </p:tgtEl>
                                      </p:cBhvr>
                                    </p:animEffect>
                                  </p:childTnLst>
                                </p:cTn>
                              </p:par>
                            </p:childTnLst>
                          </p:cTn>
                        </p:par>
                        <p:par>
                          <p:cTn id="90" fill="hold">
                            <p:stCondLst>
                              <p:cond delay="1070"/>
                            </p:stCondLst>
                            <p:childTnLst>
                              <p:par>
                                <p:cTn id="91" presetID="10" presetClass="entr" presetSubtype="0" fill="hold" nodeType="afterEffect">
                                  <p:stCondLst>
                                    <p:cond delay="0"/>
                                  </p:stCondLst>
                                  <p:childTnLst>
                                    <p:set>
                                      <p:cBhvr>
                                        <p:cTn id="92" dur="1" fill="hold">
                                          <p:stCondLst>
                                            <p:cond delay="0"/>
                                          </p:stCondLst>
                                        </p:cTn>
                                        <p:tgtEl>
                                          <p:spTgt spid="106"/>
                                        </p:tgtEl>
                                        <p:attrNameLst>
                                          <p:attrName>style.visibility</p:attrName>
                                        </p:attrNameLst>
                                      </p:cBhvr>
                                      <p:to>
                                        <p:strVal val="visible"/>
                                      </p:to>
                                    </p:set>
                                    <p:animEffect transition="in" filter="fade">
                                      <p:cBhvr>
                                        <p:cTn id="93" dur="30"/>
                                        <p:tgtEl>
                                          <p:spTgt spid="106"/>
                                        </p:tgtEl>
                                      </p:cBhvr>
                                    </p:animEffect>
                                  </p:childTnLst>
                                </p:cTn>
                              </p:par>
                            </p:childTnLst>
                          </p:cTn>
                        </p:par>
                        <p:par>
                          <p:cTn id="94" fill="hold">
                            <p:stCondLst>
                              <p:cond delay="1100"/>
                            </p:stCondLst>
                            <p:childTnLst>
                              <p:par>
                                <p:cTn id="95" presetID="10" presetClass="entr" presetSubtype="0" fill="hold" nodeType="after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fade">
                                      <p:cBhvr>
                                        <p:cTn id="97" dur="30"/>
                                        <p:tgtEl>
                                          <p:spTgt spid="120"/>
                                        </p:tgtEl>
                                      </p:cBhvr>
                                    </p:animEffect>
                                  </p:childTnLst>
                                </p:cTn>
                              </p:par>
                            </p:childTnLst>
                          </p:cTn>
                        </p:par>
                        <p:par>
                          <p:cTn id="98" fill="hold">
                            <p:stCondLst>
                              <p:cond delay="1130"/>
                            </p:stCondLst>
                            <p:childTnLst>
                              <p:par>
                                <p:cTn id="99" presetID="10" presetClass="entr" presetSubtype="0" fill="hold" nodeType="afterEffect">
                                  <p:stCondLst>
                                    <p:cond delay="0"/>
                                  </p:stCondLst>
                                  <p:childTnLst>
                                    <p:set>
                                      <p:cBhvr>
                                        <p:cTn id="100" dur="1" fill="hold">
                                          <p:stCondLst>
                                            <p:cond delay="0"/>
                                          </p:stCondLst>
                                        </p:cTn>
                                        <p:tgtEl>
                                          <p:spTgt spid="121"/>
                                        </p:tgtEl>
                                        <p:attrNameLst>
                                          <p:attrName>style.visibility</p:attrName>
                                        </p:attrNameLst>
                                      </p:cBhvr>
                                      <p:to>
                                        <p:strVal val="visible"/>
                                      </p:to>
                                    </p:set>
                                    <p:animEffect transition="in" filter="fade">
                                      <p:cBhvr>
                                        <p:cTn id="101" dur="30"/>
                                        <p:tgtEl>
                                          <p:spTgt spid="121"/>
                                        </p:tgtEl>
                                      </p:cBhvr>
                                    </p:animEffect>
                                  </p:childTnLst>
                                </p:cTn>
                              </p:par>
                            </p:childTnLst>
                          </p:cTn>
                        </p:par>
                        <p:par>
                          <p:cTn id="102" fill="hold">
                            <p:stCondLst>
                              <p:cond delay="1160"/>
                            </p:stCondLst>
                            <p:childTnLst>
                              <p:par>
                                <p:cTn id="103" presetID="10" presetClass="entr" presetSubtype="0" fill="hold" nodeType="after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30"/>
                                        <p:tgtEl>
                                          <p:spTgt spid="122"/>
                                        </p:tgtEl>
                                      </p:cBhvr>
                                    </p:animEffect>
                                  </p:childTnLst>
                                </p:cTn>
                              </p:par>
                            </p:childTnLst>
                          </p:cTn>
                        </p:par>
                        <p:par>
                          <p:cTn id="106" fill="hold">
                            <p:stCondLst>
                              <p:cond delay="1190"/>
                            </p:stCondLst>
                            <p:childTnLst>
                              <p:par>
                                <p:cTn id="107" presetID="10" presetClass="entr" presetSubtype="0" fill="hold" nodeType="afterEffect">
                                  <p:stCondLst>
                                    <p:cond delay="0"/>
                                  </p:stCondLst>
                                  <p:childTnLst>
                                    <p:set>
                                      <p:cBhvr>
                                        <p:cTn id="108" dur="1" fill="hold">
                                          <p:stCondLst>
                                            <p:cond delay="0"/>
                                          </p:stCondLst>
                                        </p:cTn>
                                        <p:tgtEl>
                                          <p:spTgt spid="123"/>
                                        </p:tgtEl>
                                        <p:attrNameLst>
                                          <p:attrName>style.visibility</p:attrName>
                                        </p:attrNameLst>
                                      </p:cBhvr>
                                      <p:to>
                                        <p:strVal val="visible"/>
                                      </p:to>
                                    </p:set>
                                    <p:animEffect transition="in" filter="fade">
                                      <p:cBhvr>
                                        <p:cTn id="109" dur="30"/>
                                        <p:tgtEl>
                                          <p:spTgt spid="123"/>
                                        </p:tgtEl>
                                      </p:cBhvr>
                                    </p:animEffect>
                                  </p:childTnLst>
                                </p:cTn>
                              </p:par>
                            </p:childTnLst>
                          </p:cTn>
                        </p:par>
                        <p:par>
                          <p:cTn id="110" fill="hold">
                            <p:stCondLst>
                              <p:cond delay="1220"/>
                            </p:stCondLst>
                            <p:childTnLst>
                              <p:par>
                                <p:cTn id="111" presetID="50" presetClass="entr" presetSubtype="0" decel="100000" fill="hold" grpId="0" nodeType="afterEffect">
                                  <p:stCondLst>
                                    <p:cond delay="0"/>
                                  </p:stCondLst>
                                  <p:childTnLst>
                                    <p:set>
                                      <p:cBhvr>
                                        <p:cTn id="112" dur="1" fill="hold">
                                          <p:stCondLst>
                                            <p:cond delay="0"/>
                                          </p:stCondLst>
                                        </p:cTn>
                                        <p:tgtEl>
                                          <p:spTgt spid="185"/>
                                        </p:tgtEl>
                                        <p:attrNameLst>
                                          <p:attrName>style.visibility</p:attrName>
                                        </p:attrNameLst>
                                      </p:cBhvr>
                                      <p:to>
                                        <p:strVal val="visible"/>
                                      </p:to>
                                    </p:set>
                                    <p:anim calcmode="lin" valueType="num">
                                      <p:cBhvr>
                                        <p:cTn id="113" dur="50" fill="hold"/>
                                        <p:tgtEl>
                                          <p:spTgt spid="185"/>
                                        </p:tgtEl>
                                        <p:attrNameLst>
                                          <p:attrName>ppt_w</p:attrName>
                                        </p:attrNameLst>
                                      </p:cBhvr>
                                      <p:tavLst>
                                        <p:tav tm="0">
                                          <p:val>
                                            <p:strVal val="#ppt_w+.3"/>
                                          </p:val>
                                        </p:tav>
                                        <p:tav tm="100000">
                                          <p:val>
                                            <p:strVal val="#ppt_w"/>
                                          </p:val>
                                        </p:tav>
                                      </p:tavLst>
                                    </p:anim>
                                    <p:anim calcmode="lin" valueType="num">
                                      <p:cBhvr>
                                        <p:cTn id="114" dur="50" fill="hold"/>
                                        <p:tgtEl>
                                          <p:spTgt spid="185"/>
                                        </p:tgtEl>
                                        <p:attrNameLst>
                                          <p:attrName>ppt_h</p:attrName>
                                        </p:attrNameLst>
                                      </p:cBhvr>
                                      <p:tavLst>
                                        <p:tav tm="0">
                                          <p:val>
                                            <p:strVal val="#ppt_h"/>
                                          </p:val>
                                        </p:tav>
                                        <p:tav tm="100000">
                                          <p:val>
                                            <p:strVal val="#ppt_h"/>
                                          </p:val>
                                        </p:tav>
                                      </p:tavLst>
                                    </p:anim>
                                    <p:animEffect transition="in" filter="fade">
                                      <p:cBhvr>
                                        <p:cTn id="115" dur="50"/>
                                        <p:tgtEl>
                                          <p:spTgt spid="185"/>
                                        </p:tgtEl>
                                      </p:cBhvr>
                                    </p:animEffect>
                                  </p:childTnLst>
                                </p:cTn>
                              </p:par>
                            </p:childTnLst>
                          </p:cTn>
                        </p:par>
                        <p:par>
                          <p:cTn id="116" fill="hold">
                            <p:stCondLst>
                              <p:cond delay="1270"/>
                            </p:stCondLst>
                            <p:childTnLst>
                              <p:par>
                                <p:cTn id="117" presetID="10" presetClass="entr" presetSubtype="0" fill="hold" nodeType="afterEffect">
                                  <p:stCondLst>
                                    <p:cond delay="0"/>
                                  </p:stCondLst>
                                  <p:childTnLst>
                                    <p:set>
                                      <p:cBhvr>
                                        <p:cTn id="118" dur="1" fill="hold">
                                          <p:stCondLst>
                                            <p:cond delay="0"/>
                                          </p:stCondLst>
                                        </p:cTn>
                                        <p:tgtEl>
                                          <p:spTgt spid="124"/>
                                        </p:tgtEl>
                                        <p:attrNameLst>
                                          <p:attrName>style.visibility</p:attrName>
                                        </p:attrNameLst>
                                      </p:cBhvr>
                                      <p:to>
                                        <p:strVal val="visible"/>
                                      </p:to>
                                    </p:set>
                                    <p:animEffect transition="in" filter="fade">
                                      <p:cBhvr>
                                        <p:cTn id="119" dur="30"/>
                                        <p:tgtEl>
                                          <p:spTgt spid="124"/>
                                        </p:tgtEl>
                                      </p:cBhvr>
                                    </p:animEffect>
                                  </p:childTnLst>
                                </p:cTn>
                              </p:par>
                            </p:childTnLst>
                          </p:cTn>
                        </p:par>
                        <p:par>
                          <p:cTn id="120" fill="hold">
                            <p:stCondLst>
                              <p:cond delay="1300"/>
                            </p:stCondLst>
                            <p:childTnLst>
                              <p:par>
                                <p:cTn id="121" presetID="10" presetClass="entr" presetSubtype="0" fill="hold" nodeType="afterEffect">
                                  <p:stCondLst>
                                    <p:cond delay="0"/>
                                  </p:stCondLst>
                                  <p:childTnLst>
                                    <p:set>
                                      <p:cBhvr>
                                        <p:cTn id="122" dur="1" fill="hold">
                                          <p:stCondLst>
                                            <p:cond delay="0"/>
                                          </p:stCondLst>
                                        </p:cTn>
                                        <p:tgtEl>
                                          <p:spTgt spid="125"/>
                                        </p:tgtEl>
                                        <p:attrNameLst>
                                          <p:attrName>style.visibility</p:attrName>
                                        </p:attrNameLst>
                                      </p:cBhvr>
                                      <p:to>
                                        <p:strVal val="visible"/>
                                      </p:to>
                                    </p:set>
                                    <p:animEffect transition="in" filter="fade">
                                      <p:cBhvr>
                                        <p:cTn id="123" dur="30"/>
                                        <p:tgtEl>
                                          <p:spTgt spid="125"/>
                                        </p:tgtEl>
                                      </p:cBhvr>
                                    </p:animEffect>
                                  </p:childTnLst>
                                </p:cTn>
                              </p:par>
                            </p:childTnLst>
                          </p:cTn>
                        </p:par>
                        <p:par>
                          <p:cTn id="124" fill="hold">
                            <p:stCondLst>
                              <p:cond delay="1330"/>
                            </p:stCondLst>
                            <p:childTnLst>
                              <p:par>
                                <p:cTn id="125" presetID="10" presetClass="entr" presetSubtype="0" fill="hold" nodeType="afterEffect">
                                  <p:stCondLst>
                                    <p:cond delay="0"/>
                                  </p:stCondLst>
                                  <p:childTnLst>
                                    <p:set>
                                      <p:cBhvr>
                                        <p:cTn id="126" dur="1" fill="hold">
                                          <p:stCondLst>
                                            <p:cond delay="0"/>
                                          </p:stCondLst>
                                        </p:cTn>
                                        <p:tgtEl>
                                          <p:spTgt spid="126"/>
                                        </p:tgtEl>
                                        <p:attrNameLst>
                                          <p:attrName>style.visibility</p:attrName>
                                        </p:attrNameLst>
                                      </p:cBhvr>
                                      <p:to>
                                        <p:strVal val="visible"/>
                                      </p:to>
                                    </p:set>
                                    <p:animEffect transition="in" filter="fade">
                                      <p:cBhvr>
                                        <p:cTn id="127" dur="30"/>
                                        <p:tgtEl>
                                          <p:spTgt spid="126"/>
                                        </p:tgtEl>
                                      </p:cBhvr>
                                    </p:animEffect>
                                  </p:childTnLst>
                                </p:cTn>
                              </p:par>
                            </p:childTnLst>
                          </p:cTn>
                        </p:par>
                        <p:par>
                          <p:cTn id="128" fill="hold">
                            <p:stCondLst>
                              <p:cond delay="1360"/>
                            </p:stCondLst>
                            <p:childTnLst>
                              <p:par>
                                <p:cTn id="129" presetID="10" presetClass="entr" presetSubtype="0" fill="hold" nodeType="afterEffect">
                                  <p:stCondLst>
                                    <p:cond delay="0"/>
                                  </p:stCondLst>
                                  <p:childTnLst>
                                    <p:set>
                                      <p:cBhvr>
                                        <p:cTn id="130" dur="1" fill="hold">
                                          <p:stCondLst>
                                            <p:cond delay="0"/>
                                          </p:stCondLst>
                                        </p:cTn>
                                        <p:tgtEl>
                                          <p:spTgt spid="127"/>
                                        </p:tgtEl>
                                        <p:attrNameLst>
                                          <p:attrName>style.visibility</p:attrName>
                                        </p:attrNameLst>
                                      </p:cBhvr>
                                      <p:to>
                                        <p:strVal val="visible"/>
                                      </p:to>
                                    </p:set>
                                    <p:animEffect transition="in" filter="fade">
                                      <p:cBhvr>
                                        <p:cTn id="131" dur="30"/>
                                        <p:tgtEl>
                                          <p:spTgt spid="127"/>
                                        </p:tgtEl>
                                      </p:cBhvr>
                                    </p:animEffect>
                                  </p:childTnLst>
                                </p:cTn>
                              </p:par>
                            </p:childTnLst>
                          </p:cTn>
                        </p:par>
                        <p:par>
                          <p:cTn id="132" fill="hold">
                            <p:stCondLst>
                              <p:cond delay="1390"/>
                            </p:stCondLst>
                            <p:childTnLst>
                              <p:par>
                                <p:cTn id="133" presetID="10" presetClass="entr" presetSubtype="0" fill="hold" nodeType="after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fade">
                                      <p:cBhvr>
                                        <p:cTn id="135" dur="30"/>
                                        <p:tgtEl>
                                          <p:spTgt spid="128"/>
                                        </p:tgtEl>
                                      </p:cBhvr>
                                    </p:animEffect>
                                  </p:childTnLst>
                                </p:cTn>
                              </p:par>
                            </p:childTnLst>
                          </p:cTn>
                        </p:par>
                        <p:par>
                          <p:cTn id="136" fill="hold">
                            <p:stCondLst>
                              <p:cond delay="1420"/>
                            </p:stCondLst>
                            <p:childTnLst>
                              <p:par>
                                <p:cTn id="137" presetID="10" presetClass="entr" presetSubtype="0" fill="hold" nodeType="afterEffect">
                                  <p:stCondLst>
                                    <p:cond delay="0"/>
                                  </p:stCondLst>
                                  <p:childTnLst>
                                    <p:set>
                                      <p:cBhvr>
                                        <p:cTn id="138" dur="1" fill="hold">
                                          <p:stCondLst>
                                            <p:cond delay="0"/>
                                          </p:stCondLst>
                                        </p:cTn>
                                        <p:tgtEl>
                                          <p:spTgt spid="129"/>
                                        </p:tgtEl>
                                        <p:attrNameLst>
                                          <p:attrName>style.visibility</p:attrName>
                                        </p:attrNameLst>
                                      </p:cBhvr>
                                      <p:to>
                                        <p:strVal val="visible"/>
                                      </p:to>
                                    </p:set>
                                    <p:animEffect transition="in" filter="fade">
                                      <p:cBhvr>
                                        <p:cTn id="139" dur="30"/>
                                        <p:tgtEl>
                                          <p:spTgt spid="129"/>
                                        </p:tgtEl>
                                      </p:cBhvr>
                                    </p:animEffect>
                                  </p:childTnLst>
                                </p:cTn>
                              </p:par>
                            </p:childTnLst>
                          </p:cTn>
                        </p:par>
                        <p:par>
                          <p:cTn id="140" fill="hold">
                            <p:stCondLst>
                              <p:cond delay="1450"/>
                            </p:stCondLst>
                            <p:childTnLst>
                              <p:par>
                                <p:cTn id="141" presetID="50" presetClass="entr" presetSubtype="0" decel="100000" fill="hold" grpId="0" nodeType="afterEffect">
                                  <p:stCondLst>
                                    <p:cond delay="0"/>
                                  </p:stCondLst>
                                  <p:childTnLst>
                                    <p:set>
                                      <p:cBhvr>
                                        <p:cTn id="142" dur="1" fill="hold">
                                          <p:stCondLst>
                                            <p:cond delay="0"/>
                                          </p:stCondLst>
                                        </p:cTn>
                                        <p:tgtEl>
                                          <p:spTgt spid="156"/>
                                        </p:tgtEl>
                                        <p:attrNameLst>
                                          <p:attrName>style.visibility</p:attrName>
                                        </p:attrNameLst>
                                      </p:cBhvr>
                                      <p:to>
                                        <p:strVal val="visible"/>
                                      </p:to>
                                    </p:set>
                                    <p:anim calcmode="lin" valueType="num">
                                      <p:cBhvr>
                                        <p:cTn id="143" dur="120" fill="hold"/>
                                        <p:tgtEl>
                                          <p:spTgt spid="156"/>
                                        </p:tgtEl>
                                        <p:attrNameLst>
                                          <p:attrName>ppt_w</p:attrName>
                                        </p:attrNameLst>
                                      </p:cBhvr>
                                      <p:tavLst>
                                        <p:tav tm="0">
                                          <p:val>
                                            <p:strVal val="#ppt_w+.3"/>
                                          </p:val>
                                        </p:tav>
                                        <p:tav tm="100000">
                                          <p:val>
                                            <p:strVal val="#ppt_w"/>
                                          </p:val>
                                        </p:tav>
                                      </p:tavLst>
                                    </p:anim>
                                    <p:anim calcmode="lin" valueType="num">
                                      <p:cBhvr>
                                        <p:cTn id="144" dur="120" fill="hold"/>
                                        <p:tgtEl>
                                          <p:spTgt spid="156"/>
                                        </p:tgtEl>
                                        <p:attrNameLst>
                                          <p:attrName>ppt_h</p:attrName>
                                        </p:attrNameLst>
                                      </p:cBhvr>
                                      <p:tavLst>
                                        <p:tav tm="0">
                                          <p:val>
                                            <p:strVal val="#ppt_h"/>
                                          </p:val>
                                        </p:tav>
                                        <p:tav tm="100000">
                                          <p:val>
                                            <p:strVal val="#ppt_h"/>
                                          </p:val>
                                        </p:tav>
                                      </p:tavLst>
                                    </p:anim>
                                    <p:animEffect transition="in" filter="fade">
                                      <p:cBhvr>
                                        <p:cTn id="145" dur="120"/>
                                        <p:tgtEl>
                                          <p:spTgt spid="156"/>
                                        </p:tgtEl>
                                      </p:cBhvr>
                                    </p:animEffect>
                                  </p:childTnLst>
                                </p:cTn>
                              </p:par>
                            </p:childTnLst>
                          </p:cTn>
                        </p:par>
                        <p:par>
                          <p:cTn id="146" fill="hold">
                            <p:stCondLst>
                              <p:cond delay="1570"/>
                            </p:stCondLst>
                            <p:childTnLst>
                              <p:par>
                                <p:cTn id="147" presetID="50" presetClass="entr" presetSubtype="0" decel="100000" fill="hold" grpId="0" nodeType="afterEffect">
                                  <p:stCondLst>
                                    <p:cond delay="0"/>
                                  </p:stCondLst>
                                  <p:childTnLst>
                                    <p:set>
                                      <p:cBhvr>
                                        <p:cTn id="148" dur="1" fill="hold">
                                          <p:stCondLst>
                                            <p:cond delay="0"/>
                                          </p:stCondLst>
                                        </p:cTn>
                                        <p:tgtEl>
                                          <p:spTgt spid="157"/>
                                        </p:tgtEl>
                                        <p:attrNameLst>
                                          <p:attrName>style.visibility</p:attrName>
                                        </p:attrNameLst>
                                      </p:cBhvr>
                                      <p:to>
                                        <p:strVal val="visible"/>
                                      </p:to>
                                    </p:set>
                                    <p:anim calcmode="lin" valueType="num">
                                      <p:cBhvr>
                                        <p:cTn id="149" dur="120" fill="hold"/>
                                        <p:tgtEl>
                                          <p:spTgt spid="157"/>
                                        </p:tgtEl>
                                        <p:attrNameLst>
                                          <p:attrName>ppt_w</p:attrName>
                                        </p:attrNameLst>
                                      </p:cBhvr>
                                      <p:tavLst>
                                        <p:tav tm="0">
                                          <p:val>
                                            <p:strVal val="#ppt_w+.3"/>
                                          </p:val>
                                        </p:tav>
                                        <p:tav tm="100000">
                                          <p:val>
                                            <p:strVal val="#ppt_w"/>
                                          </p:val>
                                        </p:tav>
                                      </p:tavLst>
                                    </p:anim>
                                    <p:anim calcmode="lin" valueType="num">
                                      <p:cBhvr>
                                        <p:cTn id="150" dur="120" fill="hold"/>
                                        <p:tgtEl>
                                          <p:spTgt spid="157"/>
                                        </p:tgtEl>
                                        <p:attrNameLst>
                                          <p:attrName>ppt_h</p:attrName>
                                        </p:attrNameLst>
                                      </p:cBhvr>
                                      <p:tavLst>
                                        <p:tav tm="0">
                                          <p:val>
                                            <p:strVal val="#ppt_h"/>
                                          </p:val>
                                        </p:tav>
                                        <p:tav tm="100000">
                                          <p:val>
                                            <p:strVal val="#ppt_h"/>
                                          </p:val>
                                        </p:tav>
                                      </p:tavLst>
                                    </p:anim>
                                    <p:animEffect transition="in" filter="fade">
                                      <p:cBhvr>
                                        <p:cTn id="151" dur="120"/>
                                        <p:tgtEl>
                                          <p:spTgt spid="157"/>
                                        </p:tgtEl>
                                      </p:cBhvr>
                                    </p:animEffect>
                                  </p:childTnLst>
                                </p:cTn>
                              </p:par>
                            </p:childTnLst>
                          </p:cTn>
                        </p:par>
                        <p:par>
                          <p:cTn id="152" fill="hold">
                            <p:stCondLst>
                              <p:cond delay="1690"/>
                            </p:stCondLst>
                            <p:childTnLst>
                              <p:par>
                                <p:cTn id="153" presetID="50" presetClass="entr" presetSubtype="0" decel="100000" fill="hold" grpId="0" nodeType="afterEffect">
                                  <p:stCondLst>
                                    <p:cond delay="0"/>
                                  </p:stCondLst>
                                  <p:childTnLst>
                                    <p:set>
                                      <p:cBhvr>
                                        <p:cTn id="154" dur="1" fill="hold">
                                          <p:stCondLst>
                                            <p:cond delay="0"/>
                                          </p:stCondLst>
                                        </p:cTn>
                                        <p:tgtEl>
                                          <p:spTgt spid="158"/>
                                        </p:tgtEl>
                                        <p:attrNameLst>
                                          <p:attrName>style.visibility</p:attrName>
                                        </p:attrNameLst>
                                      </p:cBhvr>
                                      <p:to>
                                        <p:strVal val="visible"/>
                                      </p:to>
                                    </p:set>
                                    <p:anim calcmode="lin" valueType="num">
                                      <p:cBhvr>
                                        <p:cTn id="155" dur="120" fill="hold"/>
                                        <p:tgtEl>
                                          <p:spTgt spid="158"/>
                                        </p:tgtEl>
                                        <p:attrNameLst>
                                          <p:attrName>ppt_w</p:attrName>
                                        </p:attrNameLst>
                                      </p:cBhvr>
                                      <p:tavLst>
                                        <p:tav tm="0">
                                          <p:val>
                                            <p:strVal val="#ppt_w+.3"/>
                                          </p:val>
                                        </p:tav>
                                        <p:tav tm="100000">
                                          <p:val>
                                            <p:strVal val="#ppt_w"/>
                                          </p:val>
                                        </p:tav>
                                      </p:tavLst>
                                    </p:anim>
                                    <p:anim calcmode="lin" valueType="num">
                                      <p:cBhvr>
                                        <p:cTn id="156" dur="120" fill="hold"/>
                                        <p:tgtEl>
                                          <p:spTgt spid="158"/>
                                        </p:tgtEl>
                                        <p:attrNameLst>
                                          <p:attrName>ppt_h</p:attrName>
                                        </p:attrNameLst>
                                      </p:cBhvr>
                                      <p:tavLst>
                                        <p:tav tm="0">
                                          <p:val>
                                            <p:strVal val="#ppt_h"/>
                                          </p:val>
                                        </p:tav>
                                        <p:tav tm="100000">
                                          <p:val>
                                            <p:strVal val="#ppt_h"/>
                                          </p:val>
                                        </p:tav>
                                      </p:tavLst>
                                    </p:anim>
                                    <p:animEffect transition="in" filter="fade">
                                      <p:cBhvr>
                                        <p:cTn id="157" dur="120"/>
                                        <p:tgtEl>
                                          <p:spTgt spid="158"/>
                                        </p:tgtEl>
                                      </p:cBhvr>
                                    </p:animEffect>
                                  </p:childTnLst>
                                </p:cTn>
                              </p:par>
                            </p:childTnLst>
                          </p:cTn>
                        </p:par>
                        <p:par>
                          <p:cTn id="158" fill="hold">
                            <p:stCondLst>
                              <p:cond delay="1810"/>
                            </p:stCondLst>
                            <p:childTnLst>
                              <p:par>
                                <p:cTn id="159" presetID="50" presetClass="entr" presetSubtype="0" decel="100000" fill="hold" grpId="0" nodeType="afterEffect">
                                  <p:stCondLst>
                                    <p:cond delay="0"/>
                                  </p:stCondLst>
                                  <p:childTnLst>
                                    <p:set>
                                      <p:cBhvr>
                                        <p:cTn id="160" dur="1" fill="hold">
                                          <p:stCondLst>
                                            <p:cond delay="0"/>
                                          </p:stCondLst>
                                        </p:cTn>
                                        <p:tgtEl>
                                          <p:spTgt spid="159"/>
                                        </p:tgtEl>
                                        <p:attrNameLst>
                                          <p:attrName>style.visibility</p:attrName>
                                        </p:attrNameLst>
                                      </p:cBhvr>
                                      <p:to>
                                        <p:strVal val="visible"/>
                                      </p:to>
                                    </p:set>
                                    <p:anim calcmode="lin" valueType="num">
                                      <p:cBhvr>
                                        <p:cTn id="161" dur="120" fill="hold"/>
                                        <p:tgtEl>
                                          <p:spTgt spid="159"/>
                                        </p:tgtEl>
                                        <p:attrNameLst>
                                          <p:attrName>ppt_w</p:attrName>
                                        </p:attrNameLst>
                                      </p:cBhvr>
                                      <p:tavLst>
                                        <p:tav tm="0">
                                          <p:val>
                                            <p:strVal val="#ppt_w+.3"/>
                                          </p:val>
                                        </p:tav>
                                        <p:tav tm="100000">
                                          <p:val>
                                            <p:strVal val="#ppt_w"/>
                                          </p:val>
                                        </p:tav>
                                      </p:tavLst>
                                    </p:anim>
                                    <p:anim calcmode="lin" valueType="num">
                                      <p:cBhvr>
                                        <p:cTn id="162" dur="120" fill="hold"/>
                                        <p:tgtEl>
                                          <p:spTgt spid="159"/>
                                        </p:tgtEl>
                                        <p:attrNameLst>
                                          <p:attrName>ppt_h</p:attrName>
                                        </p:attrNameLst>
                                      </p:cBhvr>
                                      <p:tavLst>
                                        <p:tav tm="0">
                                          <p:val>
                                            <p:strVal val="#ppt_h"/>
                                          </p:val>
                                        </p:tav>
                                        <p:tav tm="100000">
                                          <p:val>
                                            <p:strVal val="#ppt_h"/>
                                          </p:val>
                                        </p:tav>
                                      </p:tavLst>
                                    </p:anim>
                                    <p:animEffect transition="in" filter="fade">
                                      <p:cBhvr>
                                        <p:cTn id="163" dur="120"/>
                                        <p:tgtEl>
                                          <p:spTgt spid="159"/>
                                        </p:tgtEl>
                                      </p:cBhvr>
                                    </p:animEffect>
                                  </p:childTnLst>
                                </p:cTn>
                              </p:par>
                            </p:childTnLst>
                          </p:cTn>
                        </p:par>
                        <p:par>
                          <p:cTn id="164" fill="hold">
                            <p:stCondLst>
                              <p:cond delay="1930"/>
                            </p:stCondLst>
                            <p:childTnLst>
                              <p:par>
                                <p:cTn id="165" presetID="50" presetClass="entr" presetSubtype="0" decel="100000" fill="hold" grpId="0" nodeType="afterEffect">
                                  <p:stCondLst>
                                    <p:cond delay="0"/>
                                  </p:stCondLst>
                                  <p:childTnLst>
                                    <p:set>
                                      <p:cBhvr>
                                        <p:cTn id="166" dur="1" fill="hold">
                                          <p:stCondLst>
                                            <p:cond delay="0"/>
                                          </p:stCondLst>
                                        </p:cTn>
                                        <p:tgtEl>
                                          <p:spTgt spid="160"/>
                                        </p:tgtEl>
                                        <p:attrNameLst>
                                          <p:attrName>style.visibility</p:attrName>
                                        </p:attrNameLst>
                                      </p:cBhvr>
                                      <p:to>
                                        <p:strVal val="visible"/>
                                      </p:to>
                                    </p:set>
                                    <p:anim calcmode="lin" valueType="num">
                                      <p:cBhvr>
                                        <p:cTn id="167" dur="120" fill="hold"/>
                                        <p:tgtEl>
                                          <p:spTgt spid="160"/>
                                        </p:tgtEl>
                                        <p:attrNameLst>
                                          <p:attrName>ppt_w</p:attrName>
                                        </p:attrNameLst>
                                      </p:cBhvr>
                                      <p:tavLst>
                                        <p:tav tm="0">
                                          <p:val>
                                            <p:strVal val="#ppt_w+.3"/>
                                          </p:val>
                                        </p:tav>
                                        <p:tav tm="100000">
                                          <p:val>
                                            <p:strVal val="#ppt_w"/>
                                          </p:val>
                                        </p:tav>
                                      </p:tavLst>
                                    </p:anim>
                                    <p:anim calcmode="lin" valueType="num">
                                      <p:cBhvr>
                                        <p:cTn id="168" dur="120" fill="hold"/>
                                        <p:tgtEl>
                                          <p:spTgt spid="160"/>
                                        </p:tgtEl>
                                        <p:attrNameLst>
                                          <p:attrName>ppt_h</p:attrName>
                                        </p:attrNameLst>
                                      </p:cBhvr>
                                      <p:tavLst>
                                        <p:tav tm="0">
                                          <p:val>
                                            <p:strVal val="#ppt_h"/>
                                          </p:val>
                                        </p:tav>
                                        <p:tav tm="100000">
                                          <p:val>
                                            <p:strVal val="#ppt_h"/>
                                          </p:val>
                                        </p:tav>
                                      </p:tavLst>
                                    </p:anim>
                                    <p:animEffect transition="in" filter="fade">
                                      <p:cBhvr>
                                        <p:cTn id="169" dur="120"/>
                                        <p:tgtEl>
                                          <p:spTgt spid="160"/>
                                        </p:tgtEl>
                                      </p:cBhvr>
                                    </p:animEffect>
                                  </p:childTnLst>
                                </p:cTn>
                              </p:par>
                            </p:childTnLst>
                          </p:cTn>
                        </p:par>
                        <p:par>
                          <p:cTn id="170" fill="hold">
                            <p:stCondLst>
                              <p:cond delay="2050"/>
                            </p:stCondLst>
                            <p:childTnLst>
                              <p:par>
                                <p:cTn id="171" presetID="50" presetClass="entr" presetSubtype="0" decel="100000" fill="hold" grpId="0" nodeType="afterEffect">
                                  <p:stCondLst>
                                    <p:cond delay="0"/>
                                  </p:stCondLst>
                                  <p:childTnLst>
                                    <p:set>
                                      <p:cBhvr>
                                        <p:cTn id="172" dur="1" fill="hold">
                                          <p:stCondLst>
                                            <p:cond delay="0"/>
                                          </p:stCondLst>
                                        </p:cTn>
                                        <p:tgtEl>
                                          <p:spTgt spid="161"/>
                                        </p:tgtEl>
                                        <p:attrNameLst>
                                          <p:attrName>style.visibility</p:attrName>
                                        </p:attrNameLst>
                                      </p:cBhvr>
                                      <p:to>
                                        <p:strVal val="visible"/>
                                      </p:to>
                                    </p:set>
                                    <p:anim calcmode="lin" valueType="num">
                                      <p:cBhvr>
                                        <p:cTn id="173" dur="120" fill="hold"/>
                                        <p:tgtEl>
                                          <p:spTgt spid="161"/>
                                        </p:tgtEl>
                                        <p:attrNameLst>
                                          <p:attrName>ppt_w</p:attrName>
                                        </p:attrNameLst>
                                      </p:cBhvr>
                                      <p:tavLst>
                                        <p:tav tm="0">
                                          <p:val>
                                            <p:strVal val="#ppt_w+.3"/>
                                          </p:val>
                                        </p:tav>
                                        <p:tav tm="100000">
                                          <p:val>
                                            <p:strVal val="#ppt_w"/>
                                          </p:val>
                                        </p:tav>
                                      </p:tavLst>
                                    </p:anim>
                                    <p:anim calcmode="lin" valueType="num">
                                      <p:cBhvr>
                                        <p:cTn id="174" dur="120" fill="hold"/>
                                        <p:tgtEl>
                                          <p:spTgt spid="161"/>
                                        </p:tgtEl>
                                        <p:attrNameLst>
                                          <p:attrName>ppt_h</p:attrName>
                                        </p:attrNameLst>
                                      </p:cBhvr>
                                      <p:tavLst>
                                        <p:tav tm="0">
                                          <p:val>
                                            <p:strVal val="#ppt_h"/>
                                          </p:val>
                                        </p:tav>
                                        <p:tav tm="100000">
                                          <p:val>
                                            <p:strVal val="#ppt_h"/>
                                          </p:val>
                                        </p:tav>
                                      </p:tavLst>
                                    </p:anim>
                                    <p:animEffect transition="in" filter="fade">
                                      <p:cBhvr>
                                        <p:cTn id="175" dur="120"/>
                                        <p:tgtEl>
                                          <p:spTgt spid="161"/>
                                        </p:tgtEl>
                                      </p:cBhvr>
                                    </p:animEffect>
                                  </p:childTnLst>
                                </p:cTn>
                              </p:par>
                            </p:childTnLst>
                          </p:cTn>
                        </p:par>
                        <p:par>
                          <p:cTn id="176" fill="hold">
                            <p:stCondLst>
                              <p:cond delay="2170"/>
                            </p:stCondLst>
                            <p:childTnLst>
                              <p:par>
                                <p:cTn id="177" presetID="50" presetClass="entr" presetSubtype="0" decel="100000" fill="hold" grpId="0" nodeType="afterEffect">
                                  <p:stCondLst>
                                    <p:cond delay="0"/>
                                  </p:stCondLst>
                                  <p:childTnLst>
                                    <p:set>
                                      <p:cBhvr>
                                        <p:cTn id="178" dur="1" fill="hold">
                                          <p:stCondLst>
                                            <p:cond delay="0"/>
                                          </p:stCondLst>
                                        </p:cTn>
                                        <p:tgtEl>
                                          <p:spTgt spid="162"/>
                                        </p:tgtEl>
                                        <p:attrNameLst>
                                          <p:attrName>style.visibility</p:attrName>
                                        </p:attrNameLst>
                                      </p:cBhvr>
                                      <p:to>
                                        <p:strVal val="visible"/>
                                      </p:to>
                                    </p:set>
                                    <p:anim calcmode="lin" valueType="num">
                                      <p:cBhvr>
                                        <p:cTn id="179" dur="120" fill="hold"/>
                                        <p:tgtEl>
                                          <p:spTgt spid="162"/>
                                        </p:tgtEl>
                                        <p:attrNameLst>
                                          <p:attrName>ppt_w</p:attrName>
                                        </p:attrNameLst>
                                      </p:cBhvr>
                                      <p:tavLst>
                                        <p:tav tm="0">
                                          <p:val>
                                            <p:strVal val="#ppt_w+.3"/>
                                          </p:val>
                                        </p:tav>
                                        <p:tav tm="100000">
                                          <p:val>
                                            <p:strVal val="#ppt_w"/>
                                          </p:val>
                                        </p:tav>
                                      </p:tavLst>
                                    </p:anim>
                                    <p:anim calcmode="lin" valueType="num">
                                      <p:cBhvr>
                                        <p:cTn id="180" dur="120" fill="hold"/>
                                        <p:tgtEl>
                                          <p:spTgt spid="162"/>
                                        </p:tgtEl>
                                        <p:attrNameLst>
                                          <p:attrName>ppt_h</p:attrName>
                                        </p:attrNameLst>
                                      </p:cBhvr>
                                      <p:tavLst>
                                        <p:tav tm="0">
                                          <p:val>
                                            <p:strVal val="#ppt_h"/>
                                          </p:val>
                                        </p:tav>
                                        <p:tav tm="100000">
                                          <p:val>
                                            <p:strVal val="#ppt_h"/>
                                          </p:val>
                                        </p:tav>
                                      </p:tavLst>
                                    </p:anim>
                                    <p:animEffect transition="in" filter="fade">
                                      <p:cBhvr>
                                        <p:cTn id="181" dur="120"/>
                                        <p:tgtEl>
                                          <p:spTgt spid="162"/>
                                        </p:tgtEl>
                                      </p:cBhvr>
                                    </p:animEffect>
                                  </p:childTnLst>
                                </p:cTn>
                              </p:par>
                            </p:childTnLst>
                          </p:cTn>
                        </p:par>
                        <p:par>
                          <p:cTn id="182" fill="hold">
                            <p:stCondLst>
                              <p:cond delay="2290"/>
                            </p:stCondLst>
                            <p:childTnLst>
                              <p:par>
                                <p:cTn id="183" presetID="50" presetClass="entr" presetSubtype="0" decel="100000" fill="hold" grpId="0" nodeType="afterEffect">
                                  <p:stCondLst>
                                    <p:cond delay="0"/>
                                  </p:stCondLst>
                                  <p:childTnLst>
                                    <p:set>
                                      <p:cBhvr>
                                        <p:cTn id="184" dur="1" fill="hold">
                                          <p:stCondLst>
                                            <p:cond delay="0"/>
                                          </p:stCondLst>
                                        </p:cTn>
                                        <p:tgtEl>
                                          <p:spTgt spid="163"/>
                                        </p:tgtEl>
                                        <p:attrNameLst>
                                          <p:attrName>style.visibility</p:attrName>
                                        </p:attrNameLst>
                                      </p:cBhvr>
                                      <p:to>
                                        <p:strVal val="visible"/>
                                      </p:to>
                                    </p:set>
                                    <p:anim calcmode="lin" valueType="num">
                                      <p:cBhvr>
                                        <p:cTn id="185" dur="120" fill="hold"/>
                                        <p:tgtEl>
                                          <p:spTgt spid="163"/>
                                        </p:tgtEl>
                                        <p:attrNameLst>
                                          <p:attrName>ppt_w</p:attrName>
                                        </p:attrNameLst>
                                      </p:cBhvr>
                                      <p:tavLst>
                                        <p:tav tm="0">
                                          <p:val>
                                            <p:strVal val="#ppt_w+.3"/>
                                          </p:val>
                                        </p:tav>
                                        <p:tav tm="100000">
                                          <p:val>
                                            <p:strVal val="#ppt_w"/>
                                          </p:val>
                                        </p:tav>
                                      </p:tavLst>
                                    </p:anim>
                                    <p:anim calcmode="lin" valueType="num">
                                      <p:cBhvr>
                                        <p:cTn id="186" dur="120" fill="hold"/>
                                        <p:tgtEl>
                                          <p:spTgt spid="163"/>
                                        </p:tgtEl>
                                        <p:attrNameLst>
                                          <p:attrName>ppt_h</p:attrName>
                                        </p:attrNameLst>
                                      </p:cBhvr>
                                      <p:tavLst>
                                        <p:tav tm="0">
                                          <p:val>
                                            <p:strVal val="#ppt_h"/>
                                          </p:val>
                                        </p:tav>
                                        <p:tav tm="100000">
                                          <p:val>
                                            <p:strVal val="#ppt_h"/>
                                          </p:val>
                                        </p:tav>
                                      </p:tavLst>
                                    </p:anim>
                                    <p:animEffect transition="in" filter="fade">
                                      <p:cBhvr>
                                        <p:cTn id="187" dur="120"/>
                                        <p:tgtEl>
                                          <p:spTgt spid="163"/>
                                        </p:tgtEl>
                                      </p:cBhvr>
                                    </p:animEffect>
                                  </p:childTnLst>
                                </p:cTn>
                              </p:par>
                            </p:childTnLst>
                          </p:cTn>
                        </p:par>
                        <p:par>
                          <p:cTn id="188" fill="hold">
                            <p:stCondLst>
                              <p:cond delay="2410"/>
                            </p:stCondLst>
                            <p:childTnLst>
                              <p:par>
                                <p:cTn id="189" presetID="50" presetClass="entr" presetSubtype="0" decel="100000" fill="hold" grpId="0" nodeType="afterEffect">
                                  <p:stCondLst>
                                    <p:cond delay="0"/>
                                  </p:stCondLst>
                                  <p:childTnLst>
                                    <p:set>
                                      <p:cBhvr>
                                        <p:cTn id="190" dur="1" fill="hold">
                                          <p:stCondLst>
                                            <p:cond delay="0"/>
                                          </p:stCondLst>
                                        </p:cTn>
                                        <p:tgtEl>
                                          <p:spTgt spid="164"/>
                                        </p:tgtEl>
                                        <p:attrNameLst>
                                          <p:attrName>style.visibility</p:attrName>
                                        </p:attrNameLst>
                                      </p:cBhvr>
                                      <p:to>
                                        <p:strVal val="visible"/>
                                      </p:to>
                                    </p:set>
                                    <p:anim calcmode="lin" valueType="num">
                                      <p:cBhvr>
                                        <p:cTn id="191" dur="120" fill="hold"/>
                                        <p:tgtEl>
                                          <p:spTgt spid="164"/>
                                        </p:tgtEl>
                                        <p:attrNameLst>
                                          <p:attrName>ppt_w</p:attrName>
                                        </p:attrNameLst>
                                      </p:cBhvr>
                                      <p:tavLst>
                                        <p:tav tm="0">
                                          <p:val>
                                            <p:strVal val="#ppt_w+.3"/>
                                          </p:val>
                                        </p:tav>
                                        <p:tav tm="100000">
                                          <p:val>
                                            <p:strVal val="#ppt_w"/>
                                          </p:val>
                                        </p:tav>
                                      </p:tavLst>
                                    </p:anim>
                                    <p:anim calcmode="lin" valueType="num">
                                      <p:cBhvr>
                                        <p:cTn id="192" dur="120" fill="hold"/>
                                        <p:tgtEl>
                                          <p:spTgt spid="164"/>
                                        </p:tgtEl>
                                        <p:attrNameLst>
                                          <p:attrName>ppt_h</p:attrName>
                                        </p:attrNameLst>
                                      </p:cBhvr>
                                      <p:tavLst>
                                        <p:tav tm="0">
                                          <p:val>
                                            <p:strVal val="#ppt_h"/>
                                          </p:val>
                                        </p:tav>
                                        <p:tav tm="100000">
                                          <p:val>
                                            <p:strVal val="#ppt_h"/>
                                          </p:val>
                                        </p:tav>
                                      </p:tavLst>
                                    </p:anim>
                                    <p:animEffect transition="in" filter="fade">
                                      <p:cBhvr>
                                        <p:cTn id="193" dur="120"/>
                                        <p:tgtEl>
                                          <p:spTgt spid="164"/>
                                        </p:tgtEl>
                                      </p:cBhvr>
                                    </p:animEffect>
                                  </p:childTnLst>
                                </p:cTn>
                              </p:par>
                            </p:childTnLst>
                          </p:cTn>
                        </p:par>
                        <p:par>
                          <p:cTn id="194" fill="hold">
                            <p:stCondLst>
                              <p:cond delay="2530"/>
                            </p:stCondLst>
                            <p:childTnLst>
                              <p:par>
                                <p:cTn id="195" presetID="50" presetClass="entr" presetSubtype="0" decel="100000" fill="hold" grpId="0" nodeType="afterEffect">
                                  <p:stCondLst>
                                    <p:cond delay="0"/>
                                  </p:stCondLst>
                                  <p:childTnLst>
                                    <p:set>
                                      <p:cBhvr>
                                        <p:cTn id="196" dur="1" fill="hold">
                                          <p:stCondLst>
                                            <p:cond delay="0"/>
                                          </p:stCondLst>
                                        </p:cTn>
                                        <p:tgtEl>
                                          <p:spTgt spid="165"/>
                                        </p:tgtEl>
                                        <p:attrNameLst>
                                          <p:attrName>style.visibility</p:attrName>
                                        </p:attrNameLst>
                                      </p:cBhvr>
                                      <p:to>
                                        <p:strVal val="visible"/>
                                      </p:to>
                                    </p:set>
                                    <p:anim calcmode="lin" valueType="num">
                                      <p:cBhvr>
                                        <p:cTn id="197" dur="120" fill="hold"/>
                                        <p:tgtEl>
                                          <p:spTgt spid="165"/>
                                        </p:tgtEl>
                                        <p:attrNameLst>
                                          <p:attrName>ppt_w</p:attrName>
                                        </p:attrNameLst>
                                      </p:cBhvr>
                                      <p:tavLst>
                                        <p:tav tm="0">
                                          <p:val>
                                            <p:strVal val="#ppt_w+.3"/>
                                          </p:val>
                                        </p:tav>
                                        <p:tav tm="100000">
                                          <p:val>
                                            <p:strVal val="#ppt_w"/>
                                          </p:val>
                                        </p:tav>
                                      </p:tavLst>
                                    </p:anim>
                                    <p:anim calcmode="lin" valueType="num">
                                      <p:cBhvr>
                                        <p:cTn id="198" dur="120" fill="hold"/>
                                        <p:tgtEl>
                                          <p:spTgt spid="165"/>
                                        </p:tgtEl>
                                        <p:attrNameLst>
                                          <p:attrName>ppt_h</p:attrName>
                                        </p:attrNameLst>
                                      </p:cBhvr>
                                      <p:tavLst>
                                        <p:tav tm="0">
                                          <p:val>
                                            <p:strVal val="#ppt_h"/>
                                          </p:val>
                                        </p:tav>
                                        <p:tav tm="100000">
                                          <p:val>
                                            <p:strVal val="#ppt_h"/>
                                          </p:val>
                                        </p:tav>
                                      </p:tavLst>
                                    </p:anim>
                                    <p:animEffect transition="in" filter="fade">
                                      <p:cBhvr>
                                        <p:cTn id="199" dur="120"/>
                                        <p:tgtEl>
                                          <p:spTgt spid="165"/>
                                        </p:tgtEl>
                                      </p:cBhvr>
                                    </p:animEffect>
                                  </p:childTnLst>
                                </p:cTn>
                              </p:par>
                            </p:childTnLst>
                          </p:cTn>
                        </p:par>
                        <p:par>
                          <p:cTn id="200" fill="hold">
                            <p:stCondLst>
                              <p:cond delay="2650"/>
                            </p:stCondLst>
                            <p:childTnLst>
                              <p:par>
                                <p:cTn id="201" presetID="50" presetClass="entr" presetSubtype="0" decel="100000" fill="hold" grpId="0" nodeType="afterEffect">
                                  <p:stCondLst>
                                    <p:cond delay="0"/>
                                  </p:stCondLst>
                                  <p:childTnLst>
                                    <p:set>
                                      <p:cBhvr>
                                        <p:cTn id="202" dur="1" fill="hold">
                                          <p:stCondLst>
                                            <p:cond delay="0"/>
                                          </p:stCondLst>
                                        </p:cTn>
                                        <p:tgtEl>
                                          <p:spTgt spid="168"/>
                                        </p:tgtEl>
                                        <p:attrNameLst>
                                          <p:attrName>style.visibility</p:attrName>
                                        </p:attrNameLst>
                                      </p:cBhvr>
                                      <p:to>
                                        <p:strVal val="visible"/>
                                      </p:to>
                                    </p:set>
                                    <p:anim calcmode="lin" valueType="num">
                                      <p:cBhvr>
                                        <p:cTn id="203" dur="50" fill="hold"/>
                                        <p:tgtEl>
                                          <p:spTgt spid="168"/>
                                        </p:tgtEl>
                                        <p:attrNameLst>
                                          <p:attrName>ppt_w</p:attrName>
                                        </p:attrNameLst>
                                      </p:cBhvr>
                                      <p:tavLst>
                                        <p:tav tm="0">
                                          <p:val>
                                            <p:strVal val="#ppt_w+.3"/>
                                          </p:val>
                                        </p:tav>
                                        <p:tav tm="100000">
                                          <p:val>
                                            <p:strVal val="#ppt_w"/>
                                          </p:val>
                                        </p:tav>
                                      </p:tavLst>
                                    </p:anim>
                                    <p:anim calcmode="lin" valueType="num">
                                      <p:cBhvr>
                                        <p:cTn id="204" dur="50" fill="hold"/>
                                        <p:tgtEl>
                                          <p:spTgt spid="168"/>
                                        </p:tgtEl>
                                        <p:attrNameLst>
                                          <p:attrName>ppt_h</p:attrName>
                                        </p:attrNameLst>
                                      </p:cBhvr>
                                      <p:tavLst>
                                        <p:tav tm="0">
                                          <p:val>
                                            <p:strVal val="#ppt_h"/>
                                          </p:val>
                                        </p:tav>
                                        <p:tav tm="100000">
                                          <p:val>
                                            <p:strVal val="#ppt_h"/>
                                          </p:val>
                                        </p:tav>
                                      </p:tavLst>
                                    </p:anim>
                                    <p:animEffect transition="in" filter="fade">
                                      <p:cBhvr>
                                        <p:cTn id="205" dur="50"/>
                                        <p:tgtEl>
                                          <p:spTgt spid="168"/>
                                        </p:tgtEl>
                                      </p:cBhvr>
                                    </p:animEffect>
                                  </p:childTnLst>
                                </p:cTn>
                              </p:par>
                            </p:childTnLst>
                          </p:cTn>
                        </p:par>
                        <p:par>
                          <p:cTn id="206" fill="hold">
                            <p:stCondLst>
                              <p:cond delay="2700"/>
                            </p:stCondLst>
                            <p:childTnLst>
                              <p:par>
                                <p:cTn id="207" presetID="50" presetClass="entr" presetSubtype="0" decel="100000" fill="hold" grpId="0" nodeType="afterEffect">
                                  <p:stCondLst>
                                    <p:cond delay="0"/>
                                  </p:stCondLst>
                                  <p:childTnLst>
                                    <p:set>
                                      <p:cBhvr>
                                        <p:cTn id="208" dur="1" fill="hold">
                                          <p:stCondLst>
                                            <p:cond delay="0"/>
                                          </p:stCondLst>
                                        </p:cTn>
                                        <p:tgtEl>
                                          <p:spTgt spid="169"/>
                                        </p:tgtEl>
                                        <p:attrNameLst>
                                          <p:attrName>style.visibility</p:attrName>
                                        </p:attrNameLst>
                                      </p:cBhvr>
                                      <p:to>
                                        <p:strVal val="visible"/>
                                      </p:to>
                                    </p:set>
                                    <p:anim calcmode="lin" valueType="num">
                                      <p:cBhvr>
                                        <p:cTn id="209" dur="50" fill="hold"/>
                                        <p:tgtEl>
                                          <p:spTgt spid="169"/>
                                        </p:tgtEl>
                                        <p:attrNameLst>
                                          <p:attrName>ppt_w</p:attrName>
                                        </p:attrNameLst>
                                      </p:cBhvr>
                                      <p:tavLst>
                                        <p:tav tm="0">
                                          <p:val>
                                            <p:strVal val="#ppt_w+.3"/>
                                          </p:val>
                                        </p:tav>
                                        <p:tav tm="100000">
                                          <p:val>
                                            <p:strVal val="#ppt_w"/>
                                          </p:val>
                                        </p:tav>
                                      </p:tavLst>
                                    </p:anim>
                                    <p:anim calcmode="lin" valueType="num">
                                      <p:cBhvr>
                                        <p:cTn id="210" dur="50" fill="hold"/>
                                        <p:tgtEl>
                                          <p:spTgt spid="169"/>
                                        </p:tgtEl>
                                        <p:attrNameLst>
                                          <p:attrName>ppt_h</p:attrName>
                                        </p:attrNameLst>
                                      </p:cBhvr>
                                      <p:tavLst>
                                        <p:tav tm="0">
                                          <p:val>
                                            <p:strVal val="#ppt_h"/>
                                          </p:val>
                                        </p:tav>
                                        <p:tav tm="100000">
                                          <p:val>
                                            <p:strVal val="#ppt_h"/>
                                          </p:val>
                                        </p:tav>
                                      </p:tavLst>
                                    </p:anim>
                                    <p:animEffect transition="in" filter="fade">
                                      <p:cBhvr>
                                        <p:cTn id="211" dur="50"/>
                                        <p:tgtEl>
                                          <p:spTgt spid="169"/>
                                        </p:tgtEl>
                                      </p:cBhvr>
                                    </p:animEffect>
                                  </p:childTnLst>
                                </p:cTn>
                              </p:par>
                            </p:childTnLst>
                          </p:cTn>
                        </p:par>
                        <p:par>
                          <p:cTn id="212" fill="hold">
                            <p:stCondLst>
                              <p:cond delay="2750"/>
                            </p:stCondLst>
                            <p:childTnLst>
                              <p:par>
                                <p:cTn id="213" presetID="50" presetClass="entr" presetSubtype="0" decel="100000" fill="hold" grpId="0" nodeType="afterEffect">
                                  <p:stCondLst>
                                    <p:cond delay="0"/>
                                  </p:stCondLst>
                                  <p:childTnLst>
                                    <p:set>
                                      <p:cBhvr>
                                        <p:cTn id="214" dur="1" fill="hold">
                                          <p:stCondLst>
                                            <p:cond delay="0"/>
                                          </p:stCondLst>
                                        </p:cTn>
                                        <p:tgtEl>
                                          <p:spTgt spid="170"/>
                                        </p:tgtEl>
                                        <p:attrNameLst>
                                          <p:attrName>style.visibility</p:attrName>
                                        </p:attrNameLst>
                                      </p:cBhvr>
                                      <p:to>
                                        <p:strVal val="visible"/>
                                      </p:to>
                                    </p:set>
                                    <p:anim calcmode="lin" valueType="num">
                                      <p:cBhvr>
                                        <p:cTn id="215" dur="50" fill="hold"/>
                                        <p:tgtEl>
                                          <p:spTgt spid="170"/>
                                        </p:tgtEl>
                                        <p:attrNameLst>
                                          <p:attrName>ppt_w</p:attrName>
                                        </p:attrNameLst>
                                      </p:cBhvr>
                                      <p:tavLst>
                                        <p:tav tm="0">
                                          <p:val>
                                            <p:strVal val="#ppt_w+.3"/>
                                          </p:val>
                                        </p:tav>
                                        <p:tav tm="100000">
                                          <p:val>
                                            <p:strVal val="#ppt_w"/>
                                          </p:val>
                                        </p:tav>
                                      </p:tavLst>
                                    </p:anim>
                                    <p:anim calcmode="lin" valueType="num">
                                      <p:cBhvr>
                                        <p:cTn id="216" dur="50" fill="hold"/>
                                        <p:tgtEl>
                                          <p:spTgt spid="170"/>
                                        </p:tgtEl>
                                        <p:attrNameLst>
                                          <p:attrName>ppt_h</p:attrName>
                                        </p:attrNameLst>
                                      </p:cBhvr>
                                      <p:tavLst>
                                        <p:tav tm="0">
                                          <p:val>
                                            <p:strVal val="#ppt_h"/>
                                          </p:val>
                                        </p:tav>
                                        <p:tav tm="100000">
                                          <p:val>
                                            <p:strVal val="#ppt_h"/>
                                          </p:val>
                                        </p:tav>
                                      </p:tavLst>
                                    </p:anim>
                                    <p:animEffect transition="in" filter="fade">
                                      <p:cBhvr>
                                        <p:cTn id="217" dur="50"/>
                                        <p:tgtEl>
                                          <p:spTgt spid="170"/>
                                        </p:tgtEl>
                                      </p:cBhvr>
                                    </p:animEffect>
                                  </p:childTnLst>
                                </p:cTn>
                              </p:par>
                            </p:childTnLst>
                          </p:cTn>
                        </p:par>
                        <p:par>
                          <p:cTn id="218" fill="hold">
                            <p:stCondLst>
                              <p:cond delay="2800"/>
                            </p:stCondLst>
                            <p:childTnLst>
                              <p:par>
                                <p:cTn id="219" presetID="50" presetClass="entr" presetSubtype="0" decel="100000" fill="hold" grpId="0" nodeType="afterEffect">
                                  <p:stCondLst>
                                    <p:cond delay="0"/>
                                  </p:stCondLst>
                                  <p:childTnLst>
                                    <p:set>
                                      <p:cBhvr>
                                        <p:cTn id="220" dur="1" fill="hold">
                                          <p:stCondLst>
                                            <p:cond delay="0"/>
                                          </p:stCondLst>
                                        </p:cTn>
                                        <p:tgtEl>
                                          <p:spTgt spid="171"/>
                                        </p:tgtEl>
                                        <p:attrNameLst>
                                          <p:attrName>style.visibility</p:attrName>
                                        </p:attrNameLst>
                                      </p:cBhvr>
                                      <p:to>
                                        <p:strVal val="visible"/>
                                      </p:to>
                                    </p:set>
                                    <p:anim calcmode="lin" valueType="num">
                                      <p:cBhvr>
                                        <p:cTn id="221" dur="50" fill="hold"/>
                                        <p:tgtEl>
                                          <p:spTgt spid="171"/>
                                        </p:tgtEl>
                                        <p:attrNameLst>
                                          <p:attrName>ppt_w</p:attrName>
                                        </p:attrNameLst>
                                      </p:cBhvr>
                                      <p:tavLst>
                                        <p:tav tm="0">
                                          <p:val>
                                            <p:strVal val="#ppt_w+.3"/>
                                          </p:val>
                                        </p:tav>
                                        <p:tav tm="100000">
                                          <p:val>
                                            <p:strVal val="#ppt_w"/>
                                          </p:val>
                                        </p:tav>
                                      </p:tavLst>
                                    </p:anim>
                                    <p:anim calcmode="lin" valueType="num">
                                      <p:cBhvr>
                                        <p:cTn id="222" dur="50" fill="hold"/>
                                        <p:tgtEl>
                                          <p:spTgt spid="171"/>
                                        </p:tgtEl>
                                        <p:attrNameLst>
                                          <p:attrName>ppt_h</p:attrName>
                                        </p:attrNameLst>
                                      </p:cBhvr>
                                      <p:tavLst>
                                        <p:tav tm="0">
                                          <p:val>
                                            <p:strVal val="#ppt_h"/>
                                          </p:val>
                                        </p:tav>
                                        <p:tav tm="100000">
                                          <p:val>
                                            <p:strVal val="#ppt_h"/>
                                          </p:val>
                                        </p:tav>
                                      </p:tavLst>
                                    </p:anim>
                                    <p:animEffect transition="in" filter="fade">
                                      <p:cBhvr>
                                        <p:cTn id="223" dur="50"/>
                                        <p:tgtEl>
                                          <p:spTgt spid="171"/>
                                        </p:tgtEl>
                                      </p:cBhvr>
                                    </p:animEffect>
                                  </p:childTnLst>
                                </p:cTn>
                              </p:par>
                            </p:childTnLst>
                          </p:cTn>
                        </p:par>
                        <p:par>
                          <p:cTn id="224" fill="hold">
                            <p:stCondLst>
                              <p:cond delay="2850"/>
                            </p:stCondLst>
                            <p:childTnLst>
                              <p:par>
                                <p:cTn id="225" presetID="50" presetClass="entr" presetSubtype="0" decel="100000" fill="hold" grpId="0" nodeType="afterEffect">
                                  <p:stCondLst>
                                    <p:cond delay="0"/>
                                  </p:stCondLst>
                                  <p:childTnLst>
                                    <p:set>
                                      <p:cBhvr>
                                        <p:cTn id="226" dur="1" fill="hold">
                                          <p:stCondLst>
                                            <p:cond delay="0"/>
                                          </p:stCondLst>
                                        </p:cTn>
                                        <p:tgtEl>
                                          <p:spTgt spid="172"/>
                                        </p:tgtEl>
                                        <p:attrNameLst>
                                          <p:attrName>style.visibility</p:attrName>
                                        </p:attrNameLst>
                                      </p:cBhvr>
                                      <p:to>
                                        <p:strVal val="visible"/>
                                      </p:to>
                                    </p:set>
                                    <p:anim calcmode="lin" valueType="num">
                                      <p:cBhvr>
                                        <p:cTn id="227" dur="50" fill="hold"/>
                                        <p:tgtEl>
                                          <p:spTgt spid="172"/>
                                        </p:tgtEl>
                                        <p:attrNameLst>
                                          <p:attrName>ppt_w</p:attrName>
                                        </p:attrNameLst>
                                      </p:cBhvr>
                                      <p:tavLst>
                                        <p:tav tm="0">
                                          <p:val>
                                            <p:strVal val="#ppt_w+.3"/>
                                          </p:val>
                                        </p:tav>
                                        <p:tav tm="100000">
                                          <p:val>
                                            <p:strVal val="#ppt_w"/>
                                          </p:val>
                                        </p:tav>
                                      </p:tavLst>
                                    </p:anim>
                                    <p:anim calcmode="lin" valueType="num">
                                      <p:cBhvr>
                                        <p:cTn id="228" dur="50" fill="hold"/>
                                        <p:tgtEl>
                                          <p:spTgt spid="172"/>
                                        </p:tgtEl>
                                        <p:attrNameLst>
                                          <p:attrName>ppt_h</p:attrName>
                                        </p:attrNameLst>
                                      </p:cBhvr>
                                      <p:tavLst>
                                        <p:tav tm="0">
                                          <p:val>
                                            <p:strVal val="#ppt_h"/>
                                          </p:val>
                                        </p:tav>
                                        <p:tav tm="100000">
                                          <p:val>
                                            <p:strVal val="#ppt_h"/>
                                          </p:val>
                                        </p:tav>
                                      </p:tavLst>
                                    </p:anim>
                                    <p:animEffect transition="in" filter="fade">
                                      <p:cBhvr>
                                        <p:cTn id="229" dur="50"/>
                                        <p:tgtEl>
                                          <p:spTgt spid="172"/>
                                        </p:tgtEl>
                                      </p:cBhvr>
                                    </p:animEffect>
                                  </p:childTnLst>
                                </p:cTn>
                              </p:par>
                            </p:childTnLst>
                          </p:cTn>
                        </p:par>
                        <p:par>
                          <p:cTn id="230" fill="hold">
                            <p:stCondLst>
                              <p:cond delay="2900"/>
                            </p:stCondLst>
                            <p:childTnLst>
                              <p:par>
                                <p:cTn id="231" presetID="50" presetClass="entr" presetSubtype="0" decel="100000" fill="hold" grpId="0" nodeType="afterEffect">
                                  <p:stCondLst>
                                    <p:cond delay="0"/>
                                  </p:stCondLst>
                                  <p:childTnLst>
                                    <p:set>
                                      <p:cBhvr>
                                        <p:cTn id="232" dur="1" fill="hold">
                                          <p:stCondLst>
                                            <p:cond delay="0"/>
                                          </p:stCondLst>
                                        </p:cTn>
                                        <p:tgtEl>
                                          <p:spTgt spid="173"/>
                                        </p:tgtEl>
                                        <p:attrNameLst>
                                          <p:attrName>style.visibility</p:attrName>
                                        </p:attrNameLst>
                                      </p:cBhvr>
                                      <p:to>
                                        <p:strVal val="visible"/>
                                      </p:to>
                                    </p:set>
                                    <p:anim calcmode="lin" valueType="num">
                                      <p:cBhvr>
                                        <p:cTn id="233" dur="50" fill="hold"/>
                                        <p:tgtEl>
                                          <p:spTgt spid="173"/>
                                        </p:tgtEl>
                                        <p:attrNameLst>
                                          <p:attrName>ppt_w</p:attrName>
                                        </p:attrNameLst>
                                      </p:cBhvr>
                                      <p:tavLst>
                                        <p:tav tm="0">
                                          <p:val>
                                            <p:strVal val="#ppt_w+.3"/>
                                          </p:val>
                                        </p:tav>
                                        <p:tav tm="100000">
                                          <p:val>
                                            <p:strVal val="#ppt_w"/>
                                          </p:val>
                                        </p:tav>
                                      </p:tavLst>
                                    </p:anim>
                                    <p:anim calcmode="lin" valueType="num">
                                      <p:cBhvr>
                                        <p:cTn id="234" dur="50" fill="hold"/>
                                        <p:tgtEl>
                                          <p:spTgt spid="173"/>
                                        </p:tgtEl>
                                        <p:attrNameLst>
                                          <p:attrName>ppt_h</p:attrName>
                                        </p:attrNameLst>
                                      </p:cBhvr>
                                      <p:tavLst>
                                        <p:tav tm="0">
                                          <p:val>
                                            <p:strVal val="#ppt_h"/>
                                          </p:val>
                                        </p:tav>
                                        <p:tav tm="100000">
                                          <p:val>
                                            <p:strVal val="#ppt_h"/>
                                          </p:val>
                                        </p:tav>
                                      </p:tavLst>
                                    </p:anim>
                                    <p:animEffect transition="in" filter="fade">
                                      <p:cBhvr>
                                        <p:cTn id="235" dur="50"/>
                                        <p:tgtEl>
                                          <p:spTgt spid="173"/>
                                        </p:tgtEl>
                                      </p:cBhvr>
                                    </p:animEffect>
                                  </p:childTnLst>
                                </p:cTn>
                              </p:par>
                            </p:childTnLst>
                          </p:cTn>
                        </p:par>
                        <p:par>
                          <p:cTn id="236" fill="hold">
                            <p:stCondLst>
                              <p:cond delay="2950"/>
                            </p:stCondLst>
                            <p:childTnLst>
                              <p:par>
                                <p:cTn id="237" presetID="50" presetClass="entr" presetSubtype="0" decel="100000" fill="hold" grpId="0" nodeType="afterEffect">
                                  <p:stCondLst>
                                    <p:cond delay="0"/>
                                  </p:stCondLst>
                                  <p:childTnLst>
                                    <p:set>
                                      <p:cBhvr>
                                        <p:cTn id="238" dur="1" fill="hold">
                                          <p:stCondLst>
                                            <p:cond delay="0"/>
                                          </p:stCondLst>
                                        </p:cTn>
                                        <p:tgtEl>
                                          <p:spTgt spid="174"/>
                                        </p:tgtEl>
                                        <p:attrNameLst>
                                          <p:attrName>style.visibility</p:attrName>
                                        </p:attrNameLst>
                                      </p:cBhvr>
                                      <p:to>
                                        <p:strVal val="visible"/>
                                      </p:to>
                                    </p:set>
                                    <p:anim calcmode="lin" valueType="num">
                                      <p:cBhvr>
                                        <p:cTn id="239" dur="50" fill="hold"/>
                                        <p:tgtEl>
                                          <p:spTgt spid="174"/>
                                        </p:tgtEl>
                                        <p:attrNameLst>
                                          <p:attrName>ppt_w</p:attrName>
                                        </p:attrNameLst>
                                      </p:cBhvr>
                                      <p:tavLst>
                                        <p:tav tm="0">
                                          <p:val>
                                            <p:strVal val="#ppt_w+.3"/>
                                          </p:val>
                                        </p:tav>
                                        <p:tav tm="100000">
                                          <p:val>
                                            <p:strVal val="#ppt_w"/>
                                          </p:val>
                                        </p:tav>
                                      </p:tavLst>
                                    </p:anim>
                                    <p:anim calcmode="lin" valueType="num">
                                      <p:cBhvr>
                                        <p:cTn id="240" dur="50" fill="hold"/>
                                        <p:tgtEl>
                                          <p:spTgt spid="174"/>
                                        </p:tgtEl>
                                        <p:attrNameLst>
                                          <p:attrName>ppt_h</p:attrName>
                                        </p:attrNameLst>
                                      </p:cBhvr>
                                      <p:tavLst>
                                        <p:tav tm="0">
                                          <p:val>
                                            <p:strVal val="#ppt_h"/>
                                          </p:val>
                                        </p:tav>
                                        <p:tav tm="100000">
                                          <p:val>
                                            <p:strVal val="#ppt_h"/>
                                          </p:val>
                                        </p:tav>
                                      </p:tavLst>
                                    </p:anim>
                                    <p:animEffect transition="in" filter="fade">
                                      <p:cBhvr>
                                        <p:cTn id="241" dur="50"/>
                                        <p:tgtEl>
                                          <p:spTgt spid="174"/>
                                        </p:tgtEl>
                                      </p:cBhvr>
                                    </p:animEffect>
                                  </p:childTnLst>
                                </p:cTn>
                              </p:par>
                            </p:childTnLst>
                          </p:cTn>
                        </p:par>
                        <p:par>
                          <p:cTn id="242" fill="hold">
                            <p:stCondLst>
                              <p:cond delay="3000"/>
                            </p:stCondLst>
                            <p:childTnLst>
                              <p:par>
                                <p:cTn id="243" presetID="50" presetClass="entr" presetSubtype="0" decel="100000" fill="hold" grpId="0" nodeType="afterEffect">
                                  <p:stCondLst>
                                    <p:cond delay="0"/>
                                  </p:stCondLst>
                                  <p:childTnLst>
                                    <p:set>
                                      <p:cBhvr>
                                        <p:cTn id="244" dur="1" fill="hold">
                                          <p:stCondLst>
                                            <p:cond delay="0"/>
                                          </p:stCondLst>
                                        </p:cTn>
                                        <p:tgtEl>
                                          <p:spTgt spid="175"/>
                                        </p:tgtEl>
                                        <p:attrNameLst>
                                          <p:attrName>style.visibility</p:attrName>
                                        </p:attrNameLst>
                                      </p:cBhvr>
                                      <p:to>
                                        <p:strVal val="visible"/>
                                      </p:to>
                                    </p:set>
                                    <p:anim calcmode="lin" valueType="num">
                                      <p:cBhvr>
                                        <p:cTn id="245" dur="50" fill="hold"/>
                                        <p:tgtEl>
                                          <p:spTgt spid="175"/>
                                        </p:tgtEl>
                                        <p:attrNameLst>
                                          <p:attrName>ppt_w</p:attrName>
                                        </p:attrNameLst>
                                      </p:cBhvr>
                                      <p:tavLst>
                                        <p:tav tm="0">
                                          <p:val>
                                            <p:strVal val="#ppt_w+.3"/>
                                          </p:val>
                                        </p:tav>
                                        <p:tav tm="100000">
                                          <p:val>
                                            <p:strVal val="#ppt_w"/>
                                          </p:val>
                                        </p:tav>
                                      </p:tavLst>
                                    </p:anim>
                                    <p:anim calcmode="lin" valueType="num">
                                      <p:cBhvr>
                                        <p:cTn id="246" dur="50" fill="hold"/>
                                        <p:tgtEl>
                                          <p:spTgt spid="175"/>
                                        </p:tgtEl>
                                        <p:attrNameLst>
                                          <p:attrName>ppt_h</p:attrName>
                                        </p:attrNameLst>
                                      </p:cBhvr>
                                      <p:tavLst>
                                        <p:tav tm="0">
                                          <p:val>
                                            <p:strVal val="#ppt_h"/>
                                          </p:val>
                                        </p:tav>
                                        <p:tav tm="100000">
                                          <p:val>
                                            <p:strVal val="#ppt_h"/>
                                          </p:val>
                                        </p:tav>
                                      </p:tavLst>
                                    </p:anim>
                                    <p:animEffect transition="in" filter="fade">
                                      <p:cBhvr>
                                        <p:cTn id="247" dur="50"/>
                                        <p:tgtEl>
                                          <p:spTgt spid="175"/>
                                        </p:tgtEl>
                                      </p:cBhvr>
                                    </p:animEffect>
                                  </p:childTnLst>
                                </p:cTn>
                              </p:par>
                            </p:childTnLst>
                          </p:cTn>
                        </p:par>
                        <p:par>
                          <p:cTn id="248" fill="hold">
                            <p:stCondLst>
                              <p:cond delay="3050"/>
                            </p:stCondLst>
                            <p:childTnLst>
                              <p:par>
                                <p:cTn id="249" presetID="50" presetClass="entr" presetSubtype="0" decel="100000" fill="hold" grpId="0" nodeType="afterEffect">
                                  <p:stCondLst>
                                    <p:cond delay="0"/>
                                  </p:stCondLst>
                                  <p:childTnLst>
                                    <p:set>
                                      <p:cBhvr>
                                        <p:cTn id="250" dur="1" fill="hold">
                                          <p:stCondLst>
                                            <p:cond delay="0"/>
                                          </p:stCondLst>
                                        </p:cTn>
                                        <p:tgtEl>
                                          <p:spTgt spid="176"/>
                                        </p:tgtEl>
                                        <p:attrNameLst>
                                          <p:attrName>style.visibility</p:attrName>
                                        </p:attrNameLst>
                                      </p:cBhvr>
                                      <p:to>
                                        <p:strVal val="visible"/>
                                      </p:to>
                                    </p:set>
                                    <p:anim calcmode="lin" valueType="num">
                                      <p:cBhvr>
                                        <p:cTn id="251" dur="50" fill="hold"/>
                                        <p:tgtEl>
                                          <p:spTgt spid="176"/>
                                        </p:tgtEl>
                                        <p:attrNameLst>
                                          <p:attrName>ppt_w</p:attrName>
                                        </p:attrNameLst>
                                      </p:cBhvr>
                                      <p:tavLst>
                                        <p:tav tm="0">
                                          <p:val>
                                            <p:strVal val="#ppt_w+.3"/>
                                          </p:val>
                                        </p:tav>
                                        <p:tav tm="100000">
                                          <p:val>
                                            <p:strVal val="#ppt_w"/>
                                          </p:val>
                                        </p:tav>
                                      </p:tavLst>
                                    </p:anim>
                                    <p:anim calcmode="lin" valueType="num">
                                      <p:cBhvr>
                                        <p:cTn id="252" dur="50" fill="hold"/>
                                        <p:tgtEl>
                                          <p:spTgt spid="176"/>
                                        </p:tgtEl>
                                        <p:attrNameLst>
                                          <p:attrName>ppt_h</p:attrName>
                                        </p:attrNameLst>
                                      </p:cBhvr>
                                      <p:tavLst>
                                        <p:tav tm="0">
                                          <p:val>
                                            <p:strVal val="#ppt_h"/>
                                          </p:val>
                                        </p:tav>
                                        <p:tav tm="100000">
                                          <p:val>
                                            <p:strVal val="#ppt_h"/>
                                          </p:val>
                                        </p:tav>
                                      </p:tavLst>
                                    </p:anim>
                                    <p:animEffect transition="in" filter="fade">
                                      <p:cBhvr>
                                        <p:cTn id="253" dur="50"/>
                                        <p:tgtEl>
                                          <p:spTgt spid="176"/>
                                        </p:tgtEl>
                                      </p:cBhvr>
                                    </p:animEffect>
                                  </p:childTnLst>
                                </p:cTn>
                              </p:par>
                            </p:childTnLst>
                          </p:cTn>
                        </p:par>
                        <p:par>
                          <p:cTn id="254" fill="hold">
                            <p:stCondLst>
                              <p:cond delay="3100"/>
                            </p:stCondLst>
                            <p:childTnLst>
                              <p:par>
                                <p:cTn id="255" presetID="50" presetClass="entr" presetSubtype="0" decel="100000" fill="hold" grpId="0" nodeType="afterEffect">
                                  <p:stCondLst>
                                    <p:cond delay="0"/>
                                  </p:stCondLst>
                                  <p:childTnLst>
                                    <p:set>
                                      <p:cBhvr>
                                        <p:cTn id="256" dur="1" fill="hold">
                                          <p:stCondLst>
                                            <p:cond delay="0"/>
                                          </p:stCondLst>
                                        </p:cTn>
                                        <p:tgtEl>
                                          <p:spTgt spid="177"/>
                                        </p:tgtEl>
                                        <p:attrNameLst>
                                          <p:attrName>style.visibility</p:attrName>
                                        </p:attrNameLst>
                                      </p:cBhvr>
                                      <p:to>
                                        <p:strVal val="visible"/>
                                      </p:to>
                                    </p:set>
                                    <p:anim calcmode="lin" valueType="num">
                                      <p:cBhvr>
                                        <p:cTn id="257" dur="50" fill="hold"/>
                                        <p:tgtEl>
                                          <p:spTgt spid="177"/>
                                        </p:tgtEl>
                                        <p:attrNameLst>
                                          <p:attrName>ppt_w</p:attrName>
                                        </p:attrNameLst>
                                      </p:cBhvr>
                                      <p:tavLst>
                                        <p:tav tm="0">
                                          <p:val>
                                            <p:strVal val="#ppt_w+.3"/>
                                          </p:val>
                                        </p:tav>
                                        <p:tav tm="100000">
                                          <p:val>
                                            <p:strVal val="#ppt_w"/>
                                          </p:val>
                                        </p:tav>
                                      </p:tavLst>
                                    </p:anim>
                                    <p:anim calcmode="lin" valueType="num">
                                      <p:cBhvr>
                                        <p:cTn id="258" dur="50" fill="hold"/>
                                        <p:tgtEl>
                                          <p:spTgt spid="177"/>
                                        </p:tgtEl>
                                        <p:attrNameLst>
                                          <p:attrName>ppt_h</p:attrName>
                                        </p:attrNameLst>
                                      </p:cBhvr>
                                      <p:tavLst>
                                        <p:tav tm="0">
                                          <p:val>
                                            <p:strVal val="#ppt_h"/>
                                          </p:val>
                                        </p:tav>
                                        <p:tav tm="100000">
                                          <p:val>
                                            <p:strVal val="#ppt_h"/>
                                          </p:val>
                                        </p:tav>
                                      </p:tavLst>
                                    </p:anim>
                                    <p:animEffect transition="in" filter="fade">
                                      <p:cBhvr>
                                        <p:cTn id="259" dur="50"/>
                                        <p:tgtEl>
                                          <p:spTgt spid="177"/>
                                        </p:tgtEl>
                                      </p:cBhvr>
                                    </p:animEffect>
                                  </p:childTnLst>
                                </p:cTn>
                              </p:par>
                            </p:childTnLst>
                          </p:cTn>
                        </p:par>
                        <p:par>
                          <p:cTn id="260" fill="hold">
                            <p:stCondLst>
                              <p:cond delay="3150"/>
                            </p:stCondLst>
                            <p:childTnLst>
                              <p:par>
                                <p:cTn id="261" presetID="50" presetClass="entr" presetSubtype="0" decel="100000" fill="hold" grpId="0" nodeType="afterEffect">
                                  <p:stCondLst>
                                    <p:cond delay="0"/>
                                  </p:stCondLst>
                                  <p:childTnLst>
                                    <p:set>
                                      <p:cBhvr>
                                        <p:cTn id="262" dur="1" fill="hold">
                                          <p:stCondLst>
                                            <p:cond delay="0"/>
                                          </p:stCondLst>
                                        </p:cTn>
                                        <p:tgtEl>
                                          <p:spTgt spid="180"/>
                                        </p:tgtEl>
                                        <p:attrNameLst>
                                          <p:attrName>style.visibility</p:attrName>
                                        </p:attrNameLst>
                                      </p:cBhvr>
                                      <p:to>
                                        <p:strVal val="visible"/>
                                      </p:to>
                                    </p:set>
                                    <p:anim calcmode="lin" valueType="num">
                                      <p:cBhvr>
                                        <p:cTn id="263" dur="50" fill="hold"/>
                                        <p:tgtEl>
                                          <p:spTgt spid="180"/>
                                        </p:tgtEl>
                                        <p:attrNameLst>
                                          <p:attrName>ppt_w</p:attrName>
                                        </p:attrNameLst>
                                      </p:cBhvr>
                                      <p:tavLst>
                                        <p:tav tm="0">
                                          <p:val>
                                            <p:strVal val="#ppt_w+.3"/>
                                          </p:val>
                                        </p:tav>
                                        <p:tav tm="100000">
                                          <p:val>
                                            <p:strVal val="#ppt_w"/>
                                          </p:val>
                                        </p:tav>
                                      </p:tavLst>
                                    </p:anim>
                                    <p:anim calcmode="lin" valueType="num">
                                      <p:cBhvr>
                                        <p:cTn id="264" dur="50" fill="hold"/>
                                        <p:tgtEl>
                                          <p:spTgt spid="180"/>
                                        </p:tgtEl>
                                        <p:attrNameLst>
                                          <p:attrName>ppt_h</p:attrName>
                                        </p:attrNameLst>
                                      </p:cBhvr>
                                      <p:tavLst>
                                        <p:tav tm="0">
                                          <p:val>
                                            <p:strVal val="#ppt_h"/>
                                          </p:val>
                                        </p:tav>
                                        <p:tav tm="100000">
                                          <p:val>
                                            <p:strVal val="#ppt_h"/>
                                          </p:val>
                                        </p:tav>
                                      </p:tavLst>
                                    </p:anim>
                                    <p:animEffect transition="in" filter="fade">
                                      <p:cBhvr>
                                        <p:cTn id="265" dur="50"/>
                                        <p:tgtEl>
                                          <p:spTgt spid="180"/>
                                        </p:tgtEl>
                                      </p:cBhvr>
                                    </p:animEffect>
                                  </p:childTnLst>
                                </p:cTn>
                              </p:par>
                            </p:childTnLst>
                          </p:cTn>
                        </p:par>
                        <p:par>
                          <p:cTn id="266" fill="hold">
                            <p:stCondLst>
                              <p:cond delay="3200"/>
                            </p:stCondLst>
                            <p:childTnLst>
                              <p:par>
                                <p:cTn id="267" presetID="50" presetClass="entr" presetSubtype="0" decel="100000" fill="hold" grpId="0" nodeType="afterEffect">
                                  <p:stCondLst>
                                    <p:cond delay="0"/>
                                  </p:stCondLst>
                                  <p:childTnLst>
                                    <p:set>
                                      <p:cBhvr>
                                        <p:cTn id="268" dur="1" fill="hold">
                                          <p:stCondLst>
                                            <p:cond delay="0"/>
                                          </p:stCondLst>
                                        </p:cTn>
                                        <p:tgtEl>
                                          <p:spTgt spid="181"/>
                                        </p:tgtEl>
                                        <p:attrNameLst>
                                          <p:attrName>style.visibility</p:attrName>
                                        </p:attrNameLst>
                                      </p:cBhvr>
                                      <p:to>
                                        <p:strVal val="visible"/>
                                      </p:to>
                                    </p:set>
                                    <p:anim calcmode="lin" valueType="num">
                                      <p:cBhvr>
                                        <p:cTn id="269" dur="50" fill="hold"/>
                                        <p:tgtEl>
                                          <p:spTgt spid="181"/>
                                        </p:tgtEl>
                                        <p:attrNameLst>
                                          <p:attrName>ppt_w</p:attrName>
                                        </p:attrNameLst>
                                      </p:cBhvr>
                                      <p:tavLst>
                                        <p:tav tm="0">
                                          <p:val>
                                            <p:strVal val="#ppt_w+.3"/>
                                          </p:val>
                                        </p:tav>
                                        <p:tav tm="100000">
                                          <p:val>
                                            <p:strVal val="#ppt_w"/>
                                          </p:val>
                                        </p:tav>
                                      </p:tavLst>
                                    </p:anim>
                                    <p:anim calcmode="lin" valueType="num">
                                      <p:cBhvr>
                                        <p:cTn id="270" dur="50" fill="hold"/>
                                        <p:tgtEl>
                                          <p:spTgt spid="181"/>
                                        </p:tgtEl>
                                        <p:attrNameLst>
                                          <p:attrName>ppt_h</p:attrName>
                                        </p:attrNameLst>
                                      </p:cBhvr>
                                      <p:tavLst>
                                        <p:tav tm="0">
                                          <p:val>
                                            <p:strVal val="#ppt_h"/>
                                          </p:val>
                                        </p:tav>
                                        <p:tav tm="100000">
                                          <p:val>
                                            <p:strVal val="#ppt_h"/>
                                          </p:val>
                                        </p:tav>
                                      </p:tavLst>
                                    </p:anim>
                                    <p:animEffect transition="in" filter="fade">
                                      <p:cBhvr>
                                        <p:cTn id="271" dur="50"/>
                                        <p:tgtEl>
                                          <p:spTgt spid="181"/>
                                        </p:tgtEl>
                                      </p:cBhvr>
                                    </p:animEffect>
                                  </p:childTnLst>
                                </p:cTn>
                              </p:par>
                            </p:childTnLst>
                          </p:cTn>
                        </p:par>
                        <p:par>
                          <p:cTn id="272" fill="hold">
                            <p:stCondLst>
                              <p:cond delay="3250"/>
                            </p:stCondLst>
                            <p:childTnLst>
                              <p:par>
                                <p:cTn id="273" presetID="50" presetClass="entr" presetSubtype="0" decel="100000" fill="hold" grpId="0" nodeType="afterEffect">
                                  <p:stCondLst>
                                    <p:cond delay="0"/>
                                  </p:stCondLst>
                                  <p:childTnLst>
                                    <p:set>
                                      <p:cBhvr>
                                        <p:cTn id="274" dur="1" fill="hold">
                                          <p:stCondLst>
                                            <p:cond delay="0"/>
                                          </p:stCondLst>
                                        </p:cTn>
                                        <p:tgtEl>
                                          <p:spTgt spid="182"/>
                                        </p:tgtEl>
                                        <p:attrNameLst>
                                          <p:attrName>style.visibility</p:attrName>
                                        </p:attrNameLst>
                                      </p:cBhvr>
                                      <p:to>
                                        <p:strVal val="visible"/>
                                      </p:to>
                                    </p:set>
                                    <p:anim calcmode="lin" valueType="num">
                                      <p:cBhvr>
                                        <p:cTn id="275" dur="50" fill="hold"/>
                                        <p:tgtEl>
                                          <p:spTgt spid="182"/>
                                        </p:tgtEl>
                                        <p:attrNameLst>
                                          <p:attrName>ppt_w</p:attrName>
                                        </p:attrNameLst>
                                      </p:cBhvr>
                                      <p:tavLst>
                                        <p:tav tm="0">
                                          <p:val>
                                            <p:strVal val="#ppt_w+.3"/>
                                          </p:val>
                                        </p:tav>
                                        <p:tav tm="100000">
                                          <p:val>
                                            <p:strVal val="#ppt_w"/>
                                          </p:val>
                                        </p:tav>
                                      </p:tavLst>
                                    </p:anim>
                                    <p:anim calcmode="lin" valueType="num">
                                      <p:cBhvr>
                                        <p:cTn id="276" dur="50" fill="hold"/>
                                        <p:tgtEl>
                                          <p:spTgt spid="182"/>
                                        </p:tgtEl>
                                        <p:attrNameLst>
                                          <p:attrName>ppt_h</p:attrName>
                                        </p:attrNameLst>
                                      </p:cBhvr>
                                      <p:tavLst>
                                        <p:tav tm="0">
                                          <p:val>
                                            <p:strVal val="#ppt_h"/>
                                          </p:val>
                                        </p:tav>
                                        <p:tav tm="100000">
                                          <p:val>
                                            <p:strVal val="#ppt_h"/>
                                          </p:val>
                                        </p:tav>
                                      </p:tavLst>
                                    </p:anim>
                                    <p:animEffect transition="in" filter="fade">
                                      <p:cBhvr>
                                        <p:cTn id="277" dur="50"/>
                                        <p:tgtEl>
                                          <p:spTgt spid="182"/>
                                        </p:tgtEl>
                                      </p:cBhvr>
                                    </p:animEffect>
                                  </p:childTnLst>
                                </p:cTn>
                              </p:par>
                            </p:childTnLst>
                          </p:cTn>
                        </p:par>
                        <p:par>
                          <p:cTn id="278" fill="hold">
                            <p:stCondLst>
                              <p:cond delay="3300"/>
                            </p:stCondLst>
                            <p:childTnLst>
                              <p:par>
                                <p:cTn id="279" presetID="50" presetClass="entr" presetSubtype="0" decel="100000" fill="hold" grpId="0" nodeType="afterEffect">
                                  <p:stCondLst>
                                    <p:cond delay="0"/>
                                  </p:stCondLst>
                                  <p:childTnLst>
                                    <p:set>
                                      <p:cBhvr>
                                        <p:cTn id="280" dur="1" fill="hold">
                                          <p:stCondLst>
                                            <p:cond delay="0"/>
                                          </p:stCondLst>
                                        </p:cTn>
                                        <p:tgtEl>
                                          <p:spTgt spid="183"/>
                                        </p:tgtEl>
                                        <p:attrNameLst>
                                          <p:attrName>style.visibility</p:attrName>
                                        </p:attrNameLst>
                                      </p:cBhvr>
                                      <p:to>
                                        <p:strVal val="visible"/>
                                      </p:to>
                                    </p:set>
                                    <p:anim calcmode="lin" valueType="num">
                                      <p:cBhvr>
                                        <p:cTn id="281" dur="50" fill="hold"/>
                                        <p:tgtEl>
                                          <p:spTgt spid="183"/>
                                        </p:tgtEl>
                                        <p:attrNameLst>
                                          <p:attrName>ppt_w</p:attrName>
                                        </p:attrNameLst>
                                      </p:cBhvr>
                                      <p:tavLst>
                                        <p:tav tm="0">
                                          <p:val>
                                            <p:strVal val="#ppt_w+.3"/>
                                          </p:val>
                                        </p:tav>
                                        <p:tav tm="100000">
                                          <p:val>
                                            <p:strVal val="#ppt_w"/>
                                          </p:val>
                                        </p:tav>
                                      </p:tavLst>
                                    </p:anim>
                                    <p:anim calcmode="lin" valueType="num">
                                      <p:cBhvr>
                                        <p:cTn id="282" dur="50" fill="hold"/>
                                        <p:tgtEl>
                                          <p:spTgt spid="183"/>
                                        </p:tgtEl>
                                        <p:attrNameLst>
                                          <p:attrName>ppt_h</p:attrName>
                                        </p:attrNameLst>
                                      </p:cBhvr>
                                      <p:tavLst>
                                        <p:tav tm="0">
                                          <p:val>
                                            <p:strVal val="#ppt_h"/>
                                          </p:val>
                                        </p:tav>
                                        <p:tav tm="100000">
                                          <p:val>
                                            <p:strVal val="#ppt_h"/>
                                          </p:val>
                                        </p:tav>
                                      </p:tavLst>
                                    </p:anim>
                                    <p:animEffect transition="in" filter="fade">
                                      <p:cBhvr>
                                        <p:cTn id="283" dur="50"/>
                                        <p:tgtEl>
                                          <p:spTgt spid="183"/>
                                        </p:tgtEl>
                                      </p:cBhvr>
                                    </p:animEffect>
                                  </p:childTnLst>
                                </p:cTn>
                              </p:par>
                            </p:childTnLst>
                          </p:cTn>
                        </p:par>
                        <p:par>
                          <p:cTn id="284" fill="hold">
                            <p:stCondLst>
                              <p:cond delay="3350"/>
                            </p:stCondLst>
                            <p:childTnLst>
                              <p:par>
                                <p:cTn id="285" presetID="50" presetClass="entr" presetSubtype="0" decel="100000" fill="hold" grpId="0" nodeType="afterEffect">
                                  <p:stCondLst>
                                    <p:cond delay="0"/>
                                  </p:stCondLst>
                                  <p:childTnLst>
                                    <p:set>
                                      <p:cBhvr>
                                        <p:cTn id="286" dur="1" fill="hold">
                                          <p:stCondLst>
                                            <p:cond delay="0"/>
                                          </p:stCondLst>
                                        </p:cTn>
                                        <p:tgtEl>
                                          <p:spTgt spid="184"/>
                                        </p:tgtEl>
                                        <p:attrNameLst>
                                          <p:attrName>style.visibility</p:attrName>
                                        </p:attrNameLst>
                                      </p:cBhvr>
                                      <p:to>
                                        <p:strVal val="visible"/>
                                      </p:to>
                                    </p:set>
                                    <p:anim calcmode="lin" valueType="num">
                                      <p:cBhvr>
                                        <p:cTn id="287" dur="50" fill="hold"/>
                                        <p:tgtEl>
                                          <p:spTgt spid="184"/>
                                        </p:tgtEl>
                                        <p:attrNameLst>
                                          <p:attrName>ppt_w</p:attrName>
                                        </p:attrNameLst>
                                      </p:cBhvr>
                                      <p:tavLst>
                                        <p:tav tm="0">
                                          <p:val>
                                            <p:strVal val="#ppt_w+.3"/>
                                          </p:val>
                                        </p:tav>
                                        <p:tav tm="100000">
                                          <p:val>
                                            <p:strVal val="#ppt_w"/>
                                          </p:val>
                                        </p:tav>
                                      </p:tavLst>
                                    </p:anim>
                                    <p:anim calcmode="lin" valueType="num">
                                      <p:cBhvr>
                                        <p:cTn id="288" dur="50" fill="hold"/>
                                        <p:tgtEl>
                                          <p:spTgt spid="184"/>
                                        </p:tgtEl>
                                        <p:attrNameLst>
                                          <p:attrName>ppt_h</p:attrName>
                                        </p:attrNameLst>
                                      </p:cBhvr>
                                      <p:tavLst>
                                        <p:tav tm="0">
                                          <p:val>
                                            <p:strVal val="#ppt_h"/>
                                          </p:val>
                                        </p:tav>
                                        <p:tav tm="100000">
                                          <p:val>
                                            <p:strVal val="#ppt_h"/>
                                          </p:val>
                                        </p:tav>
                                      </p:tavLst>
                                    </p:anim>
                                    <p:animEffect transition="in" filter="fade">
                                      <p:cBhvr>
                                        <p:cTn id="289" dur="50"/>
                                        <p:tgtEl>
                                          <p:spTgt spid="184"/>
                                        </p:tgtEl>
                                      </p:cBhvr>
                                    </p:animEffect>
                                  </p:childTnLst>
                                </p:cTn>
                              </p:par>
                            </p:childTnLst>
                          </p:cTn>
                        </p:par>
                        <p:par>
                          <p:cTn id="290" fill="hold">
                            <p:stCondLst>
                              <p:cond delay="3400"/>
                            </p:stCondLst>
                            <p:childTnLst>
                              <p:par>
                                <p:cTn id="291" presetID="50" presetClass="entr" presetSubtype="0" decel="100000" fill="hold" grpId="0" nodeType="afterEffect">
                                  <p:stCondLst>
                                    <p:cond delay="0"/>
                                  </p:stCondLst>
                                  <p:childTnLst>
                                    <p:set>
                                      <p:cBhvr>
                                        <p:cTn id="292" dur="1" fill="hold">
                                          <p:stCondLst>
                                            <p:cond delay="0"/>
                                          </p:stCondLst>
                                        </p:cTn>
                                        <p:tgtEl>
                                          <p:spTgt spid="186"/>
                                        </p:tgtEl>
                                        <p:attrNameLst>
                                          <p:attrName>style.visibility</p:attrName>
                                        </p:attrNameLst>
                                      </p:cBhvr>
                                      <p:to>
                                        <p:strVal val="visible"/>
                                      </p:to>
                                    </p:set>
                                    <p:anim calcmode="lin" valueType="num">
                                      <p:cBhvr>
                                        <p:cTn id="293" dur="50" fill="hold"/>
                                        <p:tgtEl>
                                          <p:spTgt spid="186"/>
                                        </p:tgtEl>
                                        <p:attrNameLst>
                                          <p:attrName>ppt_w</p:attrName>
                                        </p:attrNameLst>
                                      </p:cBhvr>
                                      <p:tavLst>
                                        <p:tav tm="0">
                                          <p:val>
                                            <p:strVal val="#ppt_w+.3"/>
                                          </p:val>
                                        </p:tav>
                                        <p:tav tm="100000">
                                          <p:val>
                                            <p:strVal val="#ppt_w"/>
                                          </p:val>
                                        </p:tav>
                                      </p:tavLst>
                                    </p:anim>
                                    <p:anim calcmode="lin" valueType="num">
                                      <p:cBhvr>
                                        <p:cTn id="294" dur="50" fill="hold"/>
                                        <p:tgtEl>
                                          <p:spTgt spid="186"/>
                                        </p:tgtEl>
                                        <p:attrNameLst>
                                          <p:attrName>ppt_h</p:attrName>
                                        </p:attrNameLst>
                                      </p:cBhvr>
                                      <p:tavLst>
                                        <p:tav tm="0">
                                          <p:val>
                                            <p:strVal val="#ppt_h"/>
                                          </p:val>
                                        </p:tav>
                                        <p:tav tm="100000">
                                          <p:val>
                                            <p:strVal val="#ppt_h"/>
                                          </p:val>
                                        </p:tav>
                                      </p:tavLst>
                                    </p:anim>
                                    <p:animEffect transition="in" filter="fade">
                                      <p:cBhvr>
                                        <p:cTn id="295" dur="50"/>
                                        <p:tgtEl>
                                          <p:spTgt spid="186"/>
                                        </p:tgtEl>
                                      </p:cBhvr>
                                    </p:animEffect>
                                  </p:childTnLst>
                                </p:cTn>
                              </p:par>
                            </p:childTnLst>
                          </p:cTn>
                        </p:par>
                        <p:par>
                          <p:cTn id="296" fill="hold">
                            <p:stCondLst>
                              <p:cond delay="3450"/>
                            </p:stCondLst>
                            <p:childTnLst>
                              <p:par>
                                <p:cTn id="297" presetID="50" presetClass="entr" presetSubtype="0" decel="100000" fill="hold" grpId="0" nodeType="afterEffect">
                                  <p:stCondLst>
                                    <p:cond delay="0"/>
                                  </p:stCondLst>
                                  <p:childTnLst>
                                    <p:set>
                                      <p:cBhvr>
                                        <p:cTn id="298" dur="1" fill="hold">
                                          <p:stCondLst>
                                            <p:cond delay="0"/>
                                          </p:stCondLst>
                                        </p:cTn>
                                        <p:tgtEl>
                                          <p:spTgt spid="187"/>
                                        </p:tgtEl>
                                        <p:attrNameLst>
                                          <p:attrName>style.visibility</p:attrName>
                                        </p:attrNameLst>
                                      </p:cBhvr>
                                      <p:to>
                                        <p:strVal val="visible"/>
                                      </p:to>
                                    </p:set>
                                    <p:anim calcmode="lin" valueType="num">
                                      <p:cBhvr>
                                        <p:cTn id="299" dur="50" fill="hold"/>
                                        <p:tgtEl>
                                          <p:spTgt spid="187"/>
                                        </p:tgtEl>
                                        <p:attrNameLst>
                                          <p:attrName>ppt_w</p:attrName>
                                        </p:attrNameLst>
                                      </p:cBhvr>
                                      <p:tavLst>
                                        <p:tav tm="0">
                                          <p:val>
                                            <p:strVal val="#ppt_w+.3"/>
                                          </p:val>
                                        </p:tav>
                                        <p:tav tm="100000">
                                          <p:val>
                                            <p:strVal val="#ppt_w"/>
                                          </p:val>
                                        </p:tav>
                                      </p:tavLst>
                                    </p:anim>
                                    <p:anim calcmode="lin" valueType="num">
                                      <p:cBhvr>
                                        <p:cTn id="300" dur="50" fill="hold"/>
                                        <p:tgtEl>
                                          <p:spTgt spid="187"/>
                                        </p:tgtEl>
                                        <p:attrNameLst>
                                          <p:attrName>ppt_h</p:attrName>
                                        </p:attrNameLst>
                                      </p:cBhvr>
                                      <p:tavLst>
                                        <p:tav tm="0">
                                          <p:val>
                                            <p:strVal val="#ppt_h"/>
                                          </p:val>
                                        </p:tav>
                                        <p:tav tm="100000">
                                          <p:val>
                                            <p:strVal val="#ppt_h"/>
                                          </p:val>
                                        </p:tav>
                                      </p:tavLst>
                                    </p:anim>
                                    <p:animEffect transition="in" filter="fade">
                                      <p:cBhvr>
                                        <p:cTn id="301" dur="50"/>
                                        <p:tgtEl>
                                          <p:spTgt spid="187"/>
                                        </p:tgtEl>
                                      </p:cBhvr>
                                    </p:animEffect>
                                  </p:childTnLst>
                                </p:cTn>
                              </p:par>
                            </p:childTnLst>
                          </p:cTn>
                        </p:par>
                        <p:par>
                          <p:cTn id="302" fill="hold">
                            <p:stCondLst>
                              <p:cond delay="3500"/>
                            </p:stCondLst>
                            <p:childTnLst>
                              <p:par>
                                <p:cTn id="303" presetID="50" presetClass="entr" presetSubtype="0" decel="100000" fill="hold" grpId="0" nodeType="afterEffect">
                                  <p:stCondLst>
                                    <p:cond delay="0"/>
                                  </p:stCondLst>
                                  <p:childTnLst>
                                    <p:set>
                                      <p:cBhvr>
                                        <p:cTn id="304" dur="1" fill="hold">
                                          <p:stCondLst>
                                            <p:cond delay="0"/>
                                          </p:stCondLst>
                                        </p:cTn>
                                        <p:tgtEl>
                                          <p:spTgt spid="188"/>
                                        </p:tgtEl>
                                        <p:attrNameLst>
                                          <p:attrName>style.visibility</p:attrName>
                                        </p:attrNameLst>
                                      </p:cBhvr>
                                      <p:to>
                                        <p:strVal val="visible"/>
                                      </p:to>
                                    </p:set>
                                    <p:anim calcmode="lin" valueType="num">
                                      <p:cBhvr>
                                        <p:cTn id="305" dur="50" fill="hold"/>
                                        <p:tgtEl>
                                          <p:spTgt spid="188"/>
                                        </p:tgtEl>
                                        <p:attrNameLst>
                                          <p:attrName>ppt_w</p:attrName>
                                        </p:attrNameLst>
                                      </p:cBhvr>
                                      <p:tavLst>
                                        <p:tav tm="0">
                                          <p:val>
                                            <p:strVal val="#ppt_w+.3"/>
                                          </p:val>
                                        </p:tav>
                                        <p:tav tm="100000">
                                          <p:val>
                                            <p:strVal val="#ppt_w"/>
                                          </p:val>
                                        </p:tav>
                                      </p:tavLst>
                                    </p:anim>
                                    <p:anim calcmode="lin" valueType="num">
                                      <p:cBhvr>
                                        <p:cTn id="306" dur="50" fill="hold"/>
                                        <p:tgtEl>
                                          <p:spTgt spid="188"/>
                                        </p:tgtEl>
                                        <p:attrNameLst>
                                          <p:attrName>ppt_h</p:attrName>
                                        </p:attrNameLst>
                                      </p:cBhvr>
                                      <p:tavLst>
                                        <p:tav tm="0">
                                          <p:val>
                                            <p:strVal val="#ppt_h"/>
                                          </p:val>
                                        </p:tav>
                                        <p:tav tm="100000">
                                          <p:val>
                                            <p:strVal val="#ppt_h"/>
                                          </p:val>
                                        </p:tav>
                                      </p:tavLst>
                                    </p:anim>
                                    <p:animEffect transition="in" filter="fade">
                                      <p:cBhvr>
                                        <p:cTn id="307" dur="50"/>
                                        <p:tgtEl>
                                          <p:spTgt spid="188"/>
                                        </p:tgtEl>
                                      </p:cBhvr>
                                    </p:animEffect>
                                  </p:childTnLst>
                                </p:cTn>
                              </p:par>
                            </p:childTnLst>
                          </p:cTn>
                        </p:par>
                        <p:par>
                          <p:cTn id="308" fill="hold">
                            <p:stCondLst>
                              <p:cond delay="3550"/>
                            </p:stCondLst>
                            <p:childTnLst>
                              <p:par>
                                <p:cTn id="309" presetID="50" presetClass="entr" presetSubtype="0" decel="100000" fill="hold" grpId="0" nodeType="afterEffect">
                                  <p:stCondLst>
                                    <p:cond delay="0"/>
                                  </p:stCondLst>
                                  <p:childTnLst>
                                    <p:set>
                                      <p:cBhvr>
                                        <p:cTn id="310" dur="1" fill="hold">
                                          <p:stCondLst>
                                            <p:cond delay="0"/>
                                          </p:stCondLst>
                                        </p:cTn>
                                        <p:tgtEl>
                                          <p:spTgt spid="189"/>
                                        </p:tgtEl>
                                        <p:attrNameLst>
                                          <p:attrName>style.visibility</p:attrName>
                                        </p:attrNameLst>
                                      </p:cBhvr>
                                      <p:to>
                                        <p:strVal val="visible"/>
                                      </p:to>
                                    </p:set>
                                    <p:anim calcmode="lin" valueType="num">
                                      <p:cBhvr>
                                        <p:cTn id="311" dur="50" fill="hold"/>
                                        <p:tgtEl>
                                          <p:spTgt spid="189"/>
                                        </p:tgtEl>
                                        <p:attrNameLst>
                                          <p:attrName>ppt_w</p:attrName>
                                        </p:attrNameLst>
                                      </p:cBhvr>
                                      <p:tavLst>
                                        <p:tav tm="0">
                                          <p:val>
                                            <p:strVal val="#ppt_w+.3"/>
                                          </p:val>
                                        </p:tav>
                                        <p:tav tm="100000">
                                          <p:val>
                                            <p:strVal val="#ppt_w"/>
                                          </p:val>
                                        </p:tav>
                                      </p:tavLst>
                                    </p:anim>
                                    <p:anim calcmode="lin" valueType="num">
                                      <p:cBhvr>
                                        <p:cTn id="312" dur="50" fill="hold"/>
                                        <p:tgtEl>
                                          <p:spTgt spid="189"/>
                                        </p:tgtEl>
                                        <p:attrNameLst>
                                          <p:attrName>ppt_h</p:attrName>
                                        </p:attrNameLst>
                                      </p:cBhvr>
                                      <p:tavLst>
                                        <p:tav tm="0">
                                          <p:val>
                                            <p:strVal val="#ppt_h"/>
                                          </p:val>
                                        </p:tav>
                                        <p:tav tm="100000">
                                          <p:val>
                                            <p:strVal val="#ppt_h"/>
                                          </p:val>
                                        </p:tav>
                                      </p:tavLst>
                                    </p:anim>
                                    <p:animEffect transition="in" filter="fade">
                                      <p:cBhvr>
                                        <p:cTn id="313" dur="5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59" grpId="0"/>
      <p:bldP spid="160" grpId="0"/>
      <p:bldP spid="161" grpId="0"/>
      <p:bldP spid="162" grpId="0"/>
      <p:bldP spid="163" grpId="0"/>
      <p:bldP spid="164" grpId="0"/>
      <p:bldP spid="165" grpId="0"/>
      <p:bldP spid="168" grpId="0"/>
      <p:bldP spid="169" grpId="0"/>
      <p:bldP spid="170" grpId="0"/>
      <p:bldP spid="171" grpId="0"/>
      <p:bldP spid="172" grpId="0"/>
      <p:bldP spid="173" grpId="0"/>
      <p:bldP spid="174" grpId="0"/>
      <p:bldP spid="175" grpId="0"/>
      <p:bldP spid="176" grpId="0"/>
      <p:bldP spid="177" grpId="0"/>
      <p:bldP spid="180" grpId="0"/>
      <p:bldP spid="181" grpId="0"/>
      <p:bldP spid="182" grpId="0"/>
      <p:bldP spid="183" grpId="0"/>
      <p:bldP spid="184" grpId="0"/>
      <p:bldP spid="185" grpId="0"/>
      <p:bldP spid="186" grpId="0"/>
      <p:bldP spid="187" grpId="0"/>
      <p:bldP spid="188" grpId="0"/>
      <p:bldP spid="189" grpId="0"/>
      <p:bldP spid="19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ight Triangle 51"/>
          <p:cNvSpPr/>
          <p:nvPr/>
        </p:nvSpPr>
        <p:spPr bwMode="auto">
          <a:xfrm rot="2340000">
            <a:off x="6896723" y="974970"/>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ight Triangle 17"/>
          <p:cNvSpPr/>
          <p:nvPr/>
        </p:nvSpPr>
        <p:spPr bwMode="auto">
          <a:xfrm rot="2340000">
            <a:off x="6872390" y="37806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 name="Title 1"/>
          <p:cNvSpPr>
            <a:spLocks noGrp="1"/>
          </p:cNvSpPr>
          <p:nvPr>
            <p:ph type="title"/>
          </p:nvPr>
        </p:nvSpPr>
        <p:spPr/>
        <p:txBody>
          <a:bodyPr/>
          <a:lstStyle/>
          <a:p>
            <a:r>
              <a:rPr lang="en-US" sz="2800" dirty="0"/>
              <a:t>Container Images</a:t>
            </a:r>
          </a:p>
        </p:txBody>
      </p:sp>
      <p:grpSp>
        <p:nvGrpSpPr>
          <p:cNvPr id="4" name="Group 3"/>
          <p:cNvGrpSpPr/>
          <p:nvPr/>
        </p:nvGrpSpPr>
        <p:grpSpPr>
          <a:xfrm>
            <a:off x="4084637" y="45640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29531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14" name="Group 13"/>
          <p:cNvGrpSpPr/>
          <p:nvPr/>
        </p:nvGrpSpPr>
        <p:grpSpPr>
          <a:xfrm>
            <a:off x="4089319" y="13416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 name="TextBox 18"/>
          <p:cNvSpPr txBox="1"/>
          <p:nvPr/>
        </p:nvSpPr>
        <p:spPr>
          <a:xfrm>
            <a:off x="18178" y="495494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Base Image (OS)</a:t>
            </a:r>
          </a:p>
        </p:txBody>
      </p:sp>
      <p:sp>
        <p:nvSpPr>
          <p:cNvPr id="21" name="TextBox 20"/>
          <p:cNvSpPr txBox="1"/>
          <p:nvPr/>
        </p:nvSpPr>
        <p:spPr>
          <a:xfrm>
            <a:off x="36262" y="3344041"/>
            <a:ext cx="3503908"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 Framework</a:t>
            </a:r>
          </a:p>
        </p:txBody>
      </p:sp>
      <p:sp>
        <p:nvSpPr>
          <p:cNvPr id="23" name="TextBox 22"/>
          <p:cNvSpPr txBox="1"/>
          <p:nvPr/>
        </p:nvSpPr>
        <p:spPr>
          <a:xfrm>
            <a:off x="18178" y="173253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a:t>
            </a:r>
          </a:p>
        </p:txBody>
      </p:sp>
      <p:sp>
        <p:nvSpPr>
          <p:cNvPr id="3" name="Arrow: Right 2"/>
          <p:cNvSpPr/>
          <p:nvPr/>
        </p:nvSpPr>
        <p:spPr bwMode="auto">
          <a:xfrm>
            <a:off x="3479968" y="17416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4" name="Arrow: Right 23"/>
          <p:cNvSpPr/>
          <p:nvPr/>
        </p:nvSpPr>
        <p:spPr bwMode="auto">
          <a:xfrm>
            <a:off x="3460767" y="33531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5" name="Arrow: Right 24"/>
          <p:cNvSpPr/>
          <p:nvPr/>
        </p:nvSpPr>
        <p:spPr bwMode="auto">
          <a:xfrm>
            <a:off x="3459151" y="49640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Rectangle 21"/>
          <p:cNvSpPr/>
          <p:nvPr/>
        </p:nvSpPr>
        <p:spPr bwMode="auto">
          <a:xfrm>
            <a:off x="7714440" y="34972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rPr>
              <a:t>Image Contents</a:t>
            </a: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26" name="Rectangle: Rounded Corners 25"/>
          <p:cNvSpPr/>
          <p:nvPr/>
        </p:nvSpPr>
        <p:spPr bwMode="auto">
          <a:xfrm>
            <a:off x="9162240" y="40293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Folders and Files</a:t>
            </a:r>
          </a:p>
        </p:txBody>
      </p:sp>
      <p:sp>
        <p:nvSpPr>
          <p:cNvPr id="27" name="TextBox 26"/>
          <p:cNvSpPr txBox="1"/>
          <p:nvPr/>
        </p:nvSpPr>
        <p:spPr>
          <a:xfrm>
            <a:off x="9336574" y="4781042"/>
            <a:ext cx="954427"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License.txt</a:t>
            </a:r>
          </a:p>
        </p:txBody>
      </p:sp>
      <p:sp>
        <p:nvSpPr>
          <p:cNvPr id="28" name="Freeform 5"/>
          <p:cNvSpPr>
            <a:spLocks noChangeAspect="1" noEditPoints="1"/>
          </p:cNvSpPr>
          <p:nvPr/>
        </p:nvSpPr>
        <p:spPr bwMode="black">
          <a:xfrm>
            <a:off x="9662206" y="44974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29" name="Freeform 79"/>
          <p:cNvSpPr>
            <a:spLocks noChangeAspect="1" noEditPoints="1"/>
          </p:cNvSpPr>
          <p:nvPr/>
        </p:nvSpPr>
        <p:spPr bwMode="black">
          <a:xfrm>
            <a:off x="10461782" y="44974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TextBox 29"/>
          <p:cNvSpPr txBox="1"/>
          <p:nvPr/>
        </p:nvSpPr>
        <p:spPr>
          <a:xfrm>
            <a:off x="10209024" y="4781558"/>
            <a:ext cx="859851"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err="1">
                <a:ln>
                  <a:noFill/>
                </a:ln>
                <a:solidFill>
                  <a:schemeClr val="bg1"/>
                </a:solidFill>
                <a:effectLst/>
                <a:uLnTx/>
                <a:uFillTx/>
              </a:rPr>
              <a:t>PerfLogs</a:t>
            </a:r>
            <a:endParaRPr kumimoji="0" lang="en-US" sz="1000" b="0" i="0" u="none" strike="noStrike" kern="0" cap="none" spc="0" normalizeH="0" baseline="0" noProof="0" dirty="0">
              <a:ln>
                <a:noFill/>
              </a:ln>
              <a:solidFill>
                <a:schemeClr val="bg1"/>
              </a:solidFill>
              <a:effectLst/>
              <a:uLnTx/>
              <a:uFillTx/>
            </a:endParaRPr>
          </a:p>
        </p:txBody>
      </p:sp>
      <p:sp>
        <p:nvSpPr>
          <p:cNvPr id="31" name="Freeform 79"/>
          <p:cNvSpPr>
            <a:spLocks noChangeAspect="1" noEditPoints="1"/>
          </p:cNvSpPr>
          <p:nvPr/>
        </p:nvSpPr>
        <p:spPr bwMode="black">
          <a:xfrm>
            <a:off x="11248734" y="44974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TextBox 31"/>
          <p:cNvSpPr txBox="1"/>
          <p:nvPr/>
        </p:nvSpPr>
        <p:spPr>
          <a:xfrm>
            <a:off x="10845885" y="4786571"/>
            <a:ext cx="1138773"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Program Files</a:t>
            </a:r>
          </a:p>
        </p:txBody>
      </p:sp>
      <p:sp>
        <p:nvSpPr>
          <p:cNvPr id="33" name="Freeform 79"/>
          <p:cNvSpPr>
            <a:spLocks noChangeAspect="1" noEditPoints="1"/>
          </p:cNvSpPr>
          <p:nvPr/>
        </p:nvSpPr>
        <p:spPr bwMode="black">
          <a:xfrm>
            <a:off x="9657588" y="52853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TextBox 33"/>
          <p:cNvSpPr txBox="1"/>
          <p:nvPr/>
        </p:nvSpPr>
        <p:spPr>
          <a:xfrm>
            <a:off x="9087769" y="5576070"/>
            <a:ext cx="1448153"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Program Files (x86)</a:t>
            </a:r>
          </a:p>
        </p:txBody>
      </p:sp>
      <p:sp>
        <p:nvSpPr>
          <p:cNvPr id="35" name="Freeform 79"/>
          <p:cNvSpPr>
            <a:spLocks noChangeAspect="1" noEditPoints="1"/>
          </p:cNvSpPr>
          <p:nvPr/>
        </p:nvSpPr>
        <p:spPr bwMode="black">
          <a:xfrm>
            <a:off x="10461782" y="52818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TextBox 35"/>
          <p:cNvSpPr txBox="1"/>
          <p:nvPr/>
        </p:nvSpPr>
        <p:spPr>
          <a:xfrm>
            <a:off x="10299593" y="5568551"/>
            <a:ext cx="678711"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Users</a:t>
            </a:r>
          </a:p>
        </p:txBody>
      </p:sp>
      <p:sp>
        <p:nvSpPr>
          <p:cNvPr id="37" name="Freeform 79"/>
          <p:cNvSpPr>
            <a:spLocks noChangeAspect="1" noEditPoints="1"/>
          </p:cNvSpPr>
          <p:nvPr/>
        </p:nvSpPr>
        <p:spPr bwMode="black">
          <a:xfrm>
            <a:off x="11248734" y="52818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TextBox 37"/>
          <p:cNvSpPr txBox="1"/>
          <p:nvPr/>
        </p:nvSpPr>
        <p:spPr>
          <a:xfrm>
            <a:off x="10967134" y="5573564"/>
            <a:ext cx="890307"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Windows</a:t>
            </a:r>
          </a:p>
        </p:txBody>
      </p:sp>
      <p:sp>
        <p:nvSpPr>
          <p:cNvPr id="39" name="Rectangle: Rounded Corners 38"/>
          <p:cNvSpPr/>
          <p:nvPr/>
        </p:nvSpPr>
        <p:spPr bwMode="auto">
          <a:xfrm>
            <a:off x="7795758" y="40293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Registry</a:t>
            </a:r>
          </a:p>
        </p:txBody>
      </p:sp>
      <p:grpSp>
        <p:nvGrpSpPr>
          <p:cNvPr id="40" name="Group 39"/>
          <p:cNvGrpSpPr/>
          <p:nvPr/>
        </p:nvGrpSpPr>
        <p:grpSpPr>
          <a:xfrm>
            <a:off x="7763992" y="45762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HKLM</a:t>
              </a:r>
            </a:p>
          </p:txBody>
        </p:sp>
      </p:grpSp>
      <p:grpSp>
        <p:nvGrpSpPr>
          <p:cNvPr id="43" name="Group 42"/>
          <p:cNvGrpSpPr/>
          <p:nvPr/>
        </p:nvGrpSpPr>
        <p:grpSpPr>
          <a:xfrm>
            <a:off x="8317996" y="45762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HKCU</a:t>
              </a:r>
            </a:p>
          </p:txBody>
        </p:sp>
      </p:grpSp>
      <p:grpSp>
        <p:nvGrpSpPr>
          <p:cNvPr id="46" name="Group 45"/>
          <p:cNvGrpSpPr/>
          <p:nvPr/>
        </p:nvGrpSpPr>
        <p:grpSpPr>
          <a:xfrm>
            <a:off x="7793257" y="53346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HKCR</a:t>
              </a:r>
            </a:p>
          </p:txBody>
        </p:sp>
      </p:grpSp>
      <p:grpSp>
        <p:nvGrpSpPr>
          <p:cNvPr id="49" name="Group 48"/>
          <p:cNvGrpSpPr/>
          <p:nvPr/>
        </p:nvGrpSpPr>
        <p:grpSpPr>
          <a:xfrm>
            <a:off x="8344562" y="53257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HKU</a:t>
              </a:r>
            </a:p>
          </p:txBody>
        </p:sp>
      </p:grpSp>
      <p:sp>
        <p:nvSpPr>
          <p:cNvPr id="53" name="Rectangle 52"/>
          <p:cNvSpPr/>
          <p:nvPr/>
        </p:nvSpPr>
        <p:spPr bwMode="auto">
          <a:xfrm>
            <a:off x="7711061" y="691610"/>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rPr>
              <a:t>Image Contents</a:t>
            </a: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54" name="Rectangle: Rounded Corners 53"/>
          <p:cNvSpPr/>
          <p:nvPr/>
        </p:nvSpPr>
        <p:spPr bwMode="auto">
          <a:xfrm>
            <a:off x="9158861" y="1223673"/>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Folders and Files</a:t>
            </a:r>
          </a:p>
        </p:txBody>
      </p:sp>
      <p:sp>
        <p:nvSpPr>
          <p:cNvPr id="55" name="TextBox 54"/>
          <p:cNvSpPr txBox="1"/>
          <p:nvPr/>
        </p:nvSpPr>
        <p:spPr>
          <a:xfrm>
            <a:off x="10463759" y="2686365"/>
            <a:ext cx="1021755"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mysite.html</a:t>
            </a:r>
          </a:p>
        </p:txBody>
      </p:sp>
      <p:sp>
        <p:nvSpPr>
          <p:cNvPr id="56" name="Freeform 5"/>
          <p:cNvSpPr>
            <a:spLocks noChangeAspect="1" noEditPoints="1"/>
          </p:cNvSpPr>
          <p:nvPr/>
        </p:nvSpPr>
        <p:spPr bwMode="black">
          <a:xfrm>
            <a:off x="10823053" y="2402819"/>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67" name="Rectangle: Rounded Corners 66"/>
          <p:cNvSpPr/>
          <p:nvPr/>
        </p:nvSpPr>
        <p:spPr bwMode="auto">
          <a:xfrm>
            <a:off x="7792379" y="1223673"/>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Registry</a:t>
            </a:r>
          </a:p>
        </p:txBody>
      </p:sp>
      <p:sp>
        <p:nvSpPr>
          <p:cNvPr id="69" name="Freeform 26"/>
          <p:cNvSpPr>
            <a:spLocks noEditPoints="1"/>
          </p:cNvSpPr>
          <p:nvPr/>
        </p:nvSpPr>
        <p:spPr bwMode="auto">
          <a:xfrm>
            <a:off x="7956675" y="1770575"/>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5" name="Straight Connector 84"/>
          <p:cNvCxnSpPr>
            <a:cxnSpLocks/>
          </p:cNvCxnSpPr>
          <p:nvPr/>
        </p:nvCxnSpPr>
        <p:spPr>
          <a:xfrm flipH="1">
            <a:off x="10615246" y="2029478"/>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0608170" y="2563890"/>
            <a:ext cx="23086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reeform 79"/>
          <p:cNvSpPr>
            <a:spLocks noChangeAspect="1" noEditPoints="1"/>
          </p:cNvSpPr>
          <p:nvPr/>
        </p:nvSpPr>
        <p:spPr bwMode="black">
          <a:xfrm>
            <a:off x="10458403" y="169184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0398760" y="2135586"/>
            <a:ext cx="436017" cy="138499"/>
          </a:xfrm>
          <a:prstGeom prst="rect">
            <a:avLst/>
          </a:prstGeom>
          <a:solidFill>
            <a:schemeClr val="tx2"/>
          </a:solid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err="1">
                <a:ln>
                  <a:noFill/>
                </a:ln>
                <a:solidFill>
                  <a:schemeClr val="bg1"/>
                </a:solidFill>
                <a:effectLst/>
                <a:uLnTx/>
                <a:uFillTx/>
              </a:rPr>
              <a:t>inetpub</a:t>
            </a:r>
            <a:endParaRPr kumimoji="0" lang="en-US" sz="1000" b="0" i="0" u="none" strike="noStrike" kern="0" cap="none" spc="0" normalizeH="0" baseline="0" noProof="0" dirty="0">
              <a:ln>
                <a:noFill/>
              </a:ln>
              <a:solidFill>
                <a:schemeClr val="bg1"/>
              </a:solidFill>
              <a:effectLst/>
              <a:uLnTx/>
              <a:uFillTx/>
            </a:endParaRPr>
          </a:p>
        </p:txBody>
      </p:sp>
      <p:sp>
        <p:nvSpPr>
          <p:cNvPr id="90" name="Freeform 17"/>
          <p:cNvSpPr>
            <a:spLocks noEditPoints="1"/>
          </p:cNvSpPr>
          <p:nvPr/>
        </p:nvSpPr>
        <p:spPr bwMode="auto">
          <a:xfrm>
            <a:off x="8281215" y="2422821"/>
            <a:ext cx="374650" cy="40481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TextBox 91"/>
          <p:cNvSpPr txBox="1"/>
          <p:nvPr/>
        </p:nvSpPr>
        <p:spPr>
          <a:xfrm>
            <a:off x="8038680" y="2874428"/>
            <a:ext cx="733811" cy="276999"/>
          </a:xfrm>
          <a:prstGeom prst="rect">
            <a:avLst/>
          </a:prstGeom>
          <a:solidFill>
            <a:schemeClr val="tx2"/>
          </a:solid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SOFTWARE/</a:t>
            </a:r>
            <a:r>
              <a:rPr kumimoji="0" lang="en-US" sz="1000" b="0" i="0" u="none" strike="noStrike" kern="0" cap="none" spc="0" normalizeH="0" baseline="0" noProof="0" dirty="0" err="1">
                <a:ln>
                  <a:noFill/>
                </a:ln>
                <a:solidFill>
                  <a:schemeClr val="bg1"/>
                </a:solidFill>
                <a:effectLst/>
                <a:uLnTx/>
                <a:uFillTx/>
              </a:rPr>
              <a:t>mykey</a:t>
            </a:r>
            <a:endParaRPr kumimoji="0" lang="en-US" sz="1000" b="0" i="0" u="none" strike="noStrike" kern="0" cap="none" spc="0" normalizeH="0" baseline="0" noProof="0" dirty="0">
              <a:ln>
                <a:noFill/>
              </a:ln>
              <a:solidFill>
                <a:schemeClr val="bg1"/>
              </a:solidFill>
              <a:effectLst/>
              <a:uLnTx/>
              <a:uFillTx/>
            </a:endParaRPr>
          </a:p>
        </p:txBody>
      </p:sp>
      <p:cxnSp>
        <p:nvCxnSpPr>
          <p:cNvPr id="93" name="Straight Connector 92"/>
          <p:cNvCxnSpPr>
            <a:cxnSpLocks/>
          </p:cNvCxnSpPr>
          <p:nvPr/>
        </p:nvCxnSpPr>
        <p:spPr>
          <a:xfrm flipH="1">
            <a:off x="8092613" y="2176912"/>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8085537" y="2714788"/>
            <a:ext cx="195678"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948657" y="2234487"/>
            <a:ext cx="341440" cy="138499"/>
          </a:xfrm>
          <a:prstGeom prst="rect">
            <a:avLst/>
          </a:prstGeom>
          <a:solidFill>
            <a:schemeClr val="tx2"/>
          </a:solid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HKLM</a:t>
            </a:r>
          </a:p>
        </p:txBody>
      </p:sp>
    </p:spTree>
    <p:extLst>
      <p:ext uri="{BB962C8B-B14F-4D97-AF65-F5344CB8AC3E}">
        <p14:creationId xmlns:p14="http://schemas.microsoft.com/office/powerpoint/2010/main" val="163027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75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750"/>
                                        <p:tgtEl>
                                          <p:spTgt spid="5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750"/>
                                        <p:tgtEl>
                                          <p:spTgt spid="5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750"/>
                                        <p:tgtEl>
                                          <p:spTgt spid="5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750"/>
                                        <p:tgtEl>
                                          <p:spTgt spid="5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750"/>
                                        <p:tgtEl>
                                          <p:spTgt spid="67"/>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750"/>
                                        <p:tgtEl>
                                          <p:spTgt spid="9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750"/>
                                        <p:tgtEl>
                                          <p:spTgt spid="92"/>
                                        </p:tgtEl>
                                      </p:cBhvr>
                                    </p:animEffect>
                                  </p:childTnLst>
                                </p:cTn>
                              </p:par>
                              <p:par>
                                <p:cTn id="35" presetID="10" presetClass="entr" presetSubtype="0" fill="hold" nodeType="withEffect">
                                  <p:stCondLst>
                                    <p:cond delay="50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750"/>
                                        <p:tgtEl>
                                          <p:spTgt spid="93"/>
                                        </p:tgtEl>
                                      </p:cBhvr>
                                    </p:animEffect>
                                  </p:childTnLst>
                                </p:cTn>
                              </p:par>
                              <p:par>
                                <p:cTn id="38" presetID="10" presetClass="entr" presetSubtype="0" fill="hold" nodeType="withEffect">
                                  <p:stCondLst>
                                    <p:cond delay="50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750"/>
                                        <p:tgtEl>
                                          <p:spTgt spid="94"/>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750"/>
                                        <p:tgtEl>
                                          <p:spTgt spid="90"/>
                                        </p:tgtEl>
                                      </p:cBhvr>
                                    </p:animEffect>
                                  </p:childTnLst>
                                </p:cTn>
                              </p:par>
                              <p:par>
                                <p:cTn id="44" presetID="10" presetClass="entr" presetSubtype="0" fill="hold" nodeType="withEffect">
                                  <p:stCondLst>
                                    <p:cond delay="5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750"/>
                                        <p:tgtEl>
                                          <p:spTgt spid="87"/>
                                        </p:tgtEl>
                                      </p:cBhvr>
                                    </p:animEffect>
                                  </p:childTnLst>
                                </p:cTn>
                              </p:par>
                              <p:par>
                                <p:cTn id="47" presetID="10" presetClass="entr" presetSubtype="0" fill="hold" nodeType="withEffect">
                                  <p:stCondLst>
                                    <p:cond delay="50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p:bldP spid="56" grpId="0" animBg="1"/>
      <p:bldP spid="67" grpId="0" animBg="1"/>
      <p:bldP spid="57" grpId="0" animBg="1"/>
      <p:bldP spid="58" grpId="0" animBg="1"/>
      <p:bldP spid="90" grpId="0" animBg="1"/>
      <p:bldP spid="92" grpId="0" animBg="1"/>
      <p:bldP spid="9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7938"/>
            <a:ext cx="11889564" cy="917575"/>
          </a:xfrm>
        </p:spPr>
        <p:txBody>
          <a:bodyPr/>
          <a:lstStyle/>
          <a:p>
            <a:r>
              <a:rPr lang="en-US" dirty="0"/>
              <a:t>Automated Image Building</a:t>
            </a:r>
          </a:p>
        </p:txBody>
      </p:sp>
      <p:sp>
        <p:nvSpPr>
          <p:cNvPr id="3" name="Text Placeholder 2"/>
          <p:cNvSpPr>
            <a:spLocks noGrp="1"/>
          </p:cNvSpPr>
          <p:nvPr>
            <p:ph type="body" sz="quarter" idx="10"/>
          </p:nvPr>
        </p:nvSpPr>
        <p:spPr>
          <a:xfrm>
            <a:off x="274638" y="603250"/>
            <a:ext cx="11887200" cy="5637212"/>
          </a:xfrm>
        </p:spPr>
        <p:txBody>
          <a:bodyPr>
            <a:normAutofit lnSpcReduction="10000"/>
          </a:bodyPr>
          <a:lstStyle/>
          <a:p>
            <a:pPr marL="0" indent="0">
              <a:buNone/>
            </a:pPr>
            <a:r>
              <a:rPr lang="en-US" dirty="0">
                <a:solidFill>
                  <a:schemeClr val="tx2"/>
                </a:solidFill>
              </a:rPr>
              <a:t>Docker Build and Dockerfiles</a:t>
            </a:r>
          </a:p>
          <a:p>
            <a:pPr lvl="1"/>
            <a:r>
              <a:rPr lang="en-US" dirty="0"/>
              <a:t>Method for automated container image build</a:t>
            </a:r>
          </a:p>
          <a:p>
            <a:pPr lvl="1"/>
            <a:r>
              <a:rPr lang="en-US" dirty="0"/>
              <a:t>Consumed when running “docker build” </a:t>
            </a:r>
          </a:p>
          <a:p>
            <a:pPr lvl="1"/>
            <a:r>
              <a:rPr lang="en-US" dirty="0"/>
              <a:t>Caches unchanged commands</a:t>
            </a:r>
          </a:p>
          <a:p>
            <a:pPr lvl="1"/>
            <a:r>
              <a:rPr lang="en-US" dirty="0"/>
              <a:t>Integrates into Docker Hub</a:t>
            </a:r>
          </a:p>
          <a:p>
            <a:endParaRPr lang="en-US" dirty="0"/>
          </a:p>
          <a:p>
            <a:pPr marL="0" indent="0">
              <a:buNone/>
            </a:pPr>
            <a:r>
              <a:rPr lang="en-US" dirty="0">
                <a:solidFill>
                  <a:schemeClr val="tx2"/>
                </a:solidFill>
              </a:rPr>
              <a:t>Examples</a:t>
            </a:r>
          </a:p>
          <a:p>
            <a:pPr lvl="1"/>
            <a:r>
              <a:rPr lang="en-US" dirty="0"/>
              <a:t>IIS</a:t>
            </a:r>
          </a:p>
          <a:p>
            <a:pPr marL="558800" lvl="2" indent="0">
              <a:buNone/>
            </a:pPr>
            <a:r>
              <a:rPr lang="en-US" dirty="0"/>
              <a:t>FROM microsoft/windowsservercore</a:t>
            </a:r>
          </a:p>
          <a:p>
            <a:pPr marL="558800" lvl="2" indent="0">
              <a:buNone/>
            </a:pPr>
            <a:r>
              <a:rPr lang="en-US" dirty="0"/>
              <a:t>RUN powershell –command Add-WindowsFeature Web-Server</a:t>
            </a:r>
            <a:br>
              <a:rPr lang="en-US" dirty="0"/>
            </a:br>
            <a:endParaRPr lang="en-US" dirty="0"/>
          </a:p>
          <a:p>
            <a:pPr lvl="1"/>
            <a:r>
              <a:rPr lang="en-US" dirty="0"/>
              <a:t>Website</a:t>
            </a:r>
          </a:p>
          <a:p>
            <a:pPr marL="558800" lvl="2" indent="0">
              <a:buNone/>
            </a:pPr>
            <a:r>
              <a:rPr lang="en-US" dirty="0"/>
              <a:t>FROM iis</a:t>
            </a:r>
          </a:p>
          <a:p>
            <a:pPr marL="558800" lvl="2" indent="0">
              <a:buNone/>
            </a:pPr>
            <a:r>
              <a:rPr lang="en-US" dirty="0"/>
              <a:t>ADD mysite.htm inetpub\mysite.htm</a:t>
            </a:r>
          </a:p>
        </p:txBody>
      </p:sp>
      <p:grpSp>
        <p:nvGrpSpPr>
          <p:cNvPr id="17" name="Group 16"/>
          <p:cNvGrpSpPr/>
          <p:nvPr/>
        </p:nvGrpSpPr>
        <p:grpSpPr>
          <a:xfrm>
            <a:off x="9418637" y="4830832"/>
            <a:ext cx="2689850" cy="1409630"/>
            <a:chOff x="1951037" y="4049747"/>
            <a:chExt cx="2689850" cy="1409630"/>
          </a:xfrm>
        </p:grpSpPr>
        <p:sp>
          <p:nvSpPr>
            <p:cNvPr id="18" name="Rectangle 1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9" name="Right Bracket 1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0" name="Left Bracket 1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22" name="Group 21"/>
          <p:cNvGrpSpPr/>
          <p:nvPr/>
        </p:nvGrpSpPr>
        <p:grpSpPr>
          <a:xfrm>
            <a:off x="9418637" y="3219928"/>
            <a:ext cx="2689850" cy="1409630"/>
            <a:chOff x="1951037" y="4049747"/>
            <a:chExt cx="2689850" cy="1409630"/>
          </a:xfrm>
        </p:grpSpPr>
        <p:sp>
          <p:nvSpPr>
            <p:cNvPr id="23" name="Rectangle 2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p>
          </p:txBody>
        </p:sp>
        <p:sp>
          <p:nvSpPr>
            <p:cNvPr id="24" name="Right Bracket 2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5" name="Left Bracket 2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6" name="Group 25"/>
          <p:cNvGrpSpPr/>
          <p:nvPr/>
        </p:nvGrpSpPr>
        <p:grpSpPr>
          <a:xfrm>
            <a:off x="9423319" y="1608422"/>
            <a:ext cx="2689850" cy="1409630"/>
            <a:chOff x="1951037" y="4049747"/>
            <a:chExt cx="2689850" cy="1409630"/>
          </a:xfrm>
        </p:grpSpPr>
        <p:sp>
          <p:nvSpPr>
            <p:cNvPr id="27" name="Rectangle 2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p>
          </p:txBody>
        </p:sp>
        <p:sp>
          <p:nvSpPr>
            <p:cNvPr id="28" name="Right Bracket 2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9" name="Left Bracket 2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1006682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75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75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68262"/>
            <a:ext cx="11889564" cy="917575"/>
          </a:xfrm>
        </p:spPr>
        <p:txBody>
          <a:bodyPr/>
          <a:lstStyle/>
          <a:p>
            <a:r>
              <a:rPr lang="en-US" dirty="0"/>
              <a:t>Image Registries</a:t>
            </a:r>
            <a:br>
              <a:rPr lang="en-US" dirty="0"/>
            </a:br>
            <a:endParaRPr lang="en-US" dirty="0"/>
          </a:p>
        </p:txBody>
      </p:sp>
      <p:sp>
        <p:nvSpPr>
          <p:cNvPr id="2" name="Text Placeholder 1"/>
          <p:cNvSpPr>
            <a:spLocks noGrp="1"/>
          </p:cNvSpPr>
          <p:nvPr>
            <p:ph type="body" sz="quarter" idx="10"/>
          </p:nvPr>
        </p:nvSpPr>
        <p:spPr>
          <a:xfrm>
            <a:off x="274638" y="525462"/>
            <a:ext cx="11887200" cy="2431435"/>
          </a:xfrm>
        </p:spPr>
        <p:txBody>
          <a:bodyPr/>
          <a:lstStyle/>
          <a:p>
            <a:r>
              <a:rPr lang="en-US" dirty="0"/>
              <a:t>What is a registry?</a:t>
            </a:r>
          </a:p>
          <a:p>
            <a:pPr lvl="1"/>
            <a:r>
              <a:rPr lang="en-US" dirty="0"/>
              <a:t>Stores container images</a:t>
            </a:r>
          </a:p>
          <a:p>
            <a:pPr lvl="2"/>
            <a:r>
              <a:rPr lang="en-US" dirty="0"/>
              <a:t>Images are </a:t>
            </a:r>
            <a:r>
              <a:rPr lang="en-US" b="1" dirty="0"/>
              <a:t>Pushed</a:t>
            </a:r>
            <a:r>
              <a:rPr lang="en-US" dirty="0"/>
              <a:t> into a registry</a:t>
            </a:r>
          </a:p>
          <a:p>
            <a:pPr lvl="2"/>
            <a:r>
              <a:rPr lang="en-US" dirty="0"/>
              <a:t>Images are </a:t>
            </a:r>
            <a:r>
              <a:rPr lang="en-US" b="1" dirty="0"/>
              <a:t>Pulled</a:t>
            </a:r>
            <a:r>
              <a:rPr lang="en-US" dirty="0"/>
              <a:t> from a registry</a:t>
            </a:r>
          </a:p>
          <a:p>
            <a:pPr lvl="2"/>
            <a:r>
              <a:rPr lang="en-US" dirty="0"/>
              <a:t>Images are </a:t>
            </a:r>
            <a:r>
              <a:rPr lang="en-US" b="1" dirty="0"/>
              <a:t>Searched</a:t>
            </a:r>
            <a:r>
              <a:rPr lang="en-US" dirty="0"/>
              <a:t> for within a registry</a:t>
            </a:r>
          </a:p>
          <a:p>
            <a:pPr lvl="2"/>
            <a:endParaRPr lang="en-US" dirty="0"/>
          </a:p>
        </p:txBody>
      </p:sp>
      <p:grpSp>
        <p:nvGrpSpPr>
          <p:cNvPr id="4" name="Group 3"/>
          <p:cNvGrpSpPr/>
          <p:nvPr/>
        </p:nvGrpSpPr>
        <p:grpSpPr>
          <a:xfrm>
            <a:off x="2608314" y="4498480"/>
            <a:ext cx="1857323" cy="627195"/>
            <a:chOff x="2582967" y="5186515"/>
            <a:chExt cx="1857323" cy="627195"/>
          </a:xfrm>
        </p:grpSpPr>
        <p:sp>
          <p:nvSpPr>
            <p:cNvPr id="258" name="Arrow: Right 257"/>
            <p:cNvSpPr/>
            <p:nvPr/>
          </p:nvSpPr>
          <p:spPr bwMode="auto">
            <a:xfrm>
              <a:off x="2582967" y="5186515"/>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5" name="Group 4"/>
            <p:cNvGrpSpPr/>
            <p:nvPr/>
          </p:nvGrpSpPr>
          <p:grpSpPr>
            <a:xfrm>
              <a:off x="3069154" y="5305782"/>
              <a:ext cx="700163" cy="366924"/>
              <a:chOff x="5426785" y="5707062"/>
              <a:chExt cx="700163" cy="366924"/>
            </a:xfrm>
          </p:grpSpPr>
          <p:sp>
            <p:nvSpPr>
              <p:cNvPr id="16" name="Rectangle 1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7" name="Right Bracket 1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8" name="Left Bracket 1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29" name="Group 28"/>
          <p:cNvGrpSpPr/>
          <p:nvPr/>
        </p:nvGrpSpPr>
        <p:grpSpPr>
          <a:xfrm>
            <a:off x="579437" y="4029074"/>
            <a:ext cx="1803454" cy="1251732"/>
            <a:chOff x="1091989" y="3027487"/>
            <a:chExt cx="1803454" cy="1251732"/>
          </a:xfrm>
        </p:grpSpPr>
        <p:sp>
          <p:nvSpPr>
            <p:cNvPr id="31"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nvGrpSpPr>
            <p:cNvPr id="32" name="Group 4"/>
            <p:cNvGrpSpPr>
              <a:grpSpLocks noChangeAspect="1"/>
            </p:cNvGrpSpPr>
            <p:nvPr/>
          </p:nvGrpSpPr>
          <p:grpSpPr bwMode="auto">
            <a:xfrm>
              <a:off x="1091989" y="3557811"/>
              <a:ext cx="1314808" cy="721407"/>
              <a:chOff x="1282" y="1466"/>
              <a:chExt cx="1212" cy="665"/>
            </a:xfrm>
          </p:grpSpPr>
          <p:sp>
            <p:nvSpPr>
              <p:cNvPr id="4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6"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7"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8"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9"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50"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51"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52"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grpSp>
          <p:nvGrpSpPr>
            <p:cNvPr id="33" name="Group 32"/>
            <p:cNvGrpSpPr/>
            <p:nvPr/>
          </p:nvGrpSpPr>
          <p:grpSpPr>
            <a:xfrm>
              <a:off x="1242241" y="3635897"/>
              <a:ext cx="312619" cy="305519"/>
              <a:chOff x="853289" y="2685914"/>
              <a:chExt cx="457478" cy="447088"/>
            </a:xfrm>
          </p:grpSpPr>
          <p:grpSp>
            <p:nvGrpSpPr>
              <p:cNvPr id="40" name="Group 39"/>
              <p:cNvGrpSpPr/>
              <p:nvPr/>
            </p:nvGrpSpPr>
            <p:grpSpPr>
              <a:xfrm>
                <a:off x="933495" y="2733930"/>
                <a:ext cx="316523" cy="355206"/>
                <a:chOff x="2304394" y="2806764"/>
                <a:chExt cx="203894" cy="228812"/>
              </a:xfrm>
              <a:solidFill>
                <a:srgbClr val="00188F"/>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sp>
            <p:nvSpPr>
              <p:cNvPr id="41" name="Rounded Rectangle 41"/>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p:cNvGrpSpPr/>
            <p:nvPr/>
          </p:nvGrpSpPr>
          <p:grpSpPr>
            <a:xfrm>
              <a:off x="1606976" y="3636668"/>
              <a:ext cx="312619" cy="305519"/>
              <a:chOff x="853289" y="2685914"/>
              <a:chExt cx="457478" cy="447088"/>
            </a:xfrm>
          </p:grpSpPr>
          <p:grpSp>
            <p:nvGrpSpPr>
              <p:cNvPr id="35" name="Group 34"/>
              <p:cNvGrpSpPr/>
              <p:nvPr/>
            </p:nvGrpSpPr>
            <p:grpSpPr>
              <a:xfrm>
                <a:off x="933495" y="2733930"/>
                <a:ext cx="316523" cy="355206"/>
                <a:chOff x="2304394" y="2806764"/>
                <a:chExt cx="203894" cy="228812"/>
              </a:xfrm>
              <a:solidFill>
                <a:srgbClr val="00188F"/>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sp>
            <p:nvSpPr>
              <p:cNvPr id="36" name="Rounded Rectangle 285"/>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8" name="Group 57"/>
          <p:cNvGrpSpPr/>
          <p:nvPr/>
        </p:nvGrpSpPr>
        <p:grpSpPr>
          <a:xfrm>
            <a:off x="729689" y="4637484"/>
            <a:ext cx="312619" cy="305519"/>
            <a:chOff x="160801" y="4317457"/>
            <a:chExt cx="457478" cy="447088"/>
          </a:xfrm>
        </p:grpSpPr>
        <p:sp>
          <p:nvSpPr>
            <p:cNvPr id="59"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241006" y="4365473"/>
              <a:ext cx="316523" cy="355206"/>
              <a:chOff x="2304394" y="2806764"/>
              <a:chExt cx="203894" cy="228812"/>
            </a:xfrm>
            <a:solidFill>
              <a:srgbClr val="00188F"/>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grpSp>
      <p:grpSp>
        <p:nvGrpSpPr>
          <p:cNvPr id="257" name="Group 256"/>
          <p:cNvGrpSpPr/>
          <p:nvPr/>
        </p:nvGrpSpPr>
        <p:grpSpPr>
          <a:xfrm>
            <a:off x="4465637" y="2809874"/>
            <a:ext cx="3581400" cy="3429000"/>
            <a:chOff x="4694237" y="3497262"/>
            <a:chExt cx="3581400" cy="3429000"/>
          </a:xfrm>
        </p:grpSpPr>
        <p:sp>
          <p:nvSpPr>
            <p:cNvPr id="7" name="Rectangle: Rounded Corners 6"/>
            <p:cNvSpPr/>
            <p:nvPr/>
          </p:nvSpPr>
          <p:spPr bwMode="auto">
            <a:xfrm>
              <a:off x="4694237" y="3497262"/>
              <a:ext cx="3581400" cy="3429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64" name="Group 63"/>
            <p:cNvGrpSpPr/>
            <p:nvPr/>
          </p:nvGrpSpPr>
          <p:grpSpPr>
            <a:xfrm>
              <a:off x="4981518" y="6452336"/>
              <a:ext cx="700163" cy="366924"/>
              <a:chOff x="5426785" y="5707062"/>
              <a:chExt cx="700163" cy="366924"/>
            </a:xfrm>
          </p:grpSpPr>
          <p:sp>
            <p:nvSpPr>
              <p:cNvPr id="65" name="Rectangle 6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6" name="Right Bracket 6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67" name="Left Bracket 6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72" name="Group 71"/>
            <p:cNvGrpSpPr/>
            <p:nvPr/>
          </p:nvGrpSpPr>
          <p:grpSpPr>
            <a:xfrm>
              <a:off x="4981518" y="5617953"/>
              <a:ext cx="700163" cy="366924"/>
              <a:chOff x="5426785" y="5707062"/>
              <a:chExt cx="700163" cy="366924"/>
            </a:xfrm>
          </p:grpSpPr>
          <p:sp>
            <p:nvSpPr>
              <p:cNvPr id="73" name="Rectangle 72"/>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74" name="Right Bracket 73"/>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5" name="Left Bracket 74"/>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76" name="Group 75"/>
            <p:cNvGrpSpPr/>
            <p:nvPr/>
          </p:nvGrpSpPr>
          <p:grpSpPr>
            <a:xfrm>
              <a:off x="4981518" y="5197947"/>
              <a:ext cx="700163" cy="366924"/>
              <a:chOff x="5426785" y="5707062"/>
              <a:chExt cx="700163" cy="366924"/>
            </a:xfrm>
          </p:grpSpPr>
          <p:sp>
            <p:nvSpPr>
              <p:cNvPr id="77" name="Rectangle 7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78" name="Right Bracket 7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9" name="Left Bracket 7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80" name="Group 79"/>
            <p:cNvGrpSpPr/>
            <p:nvPr/>
          </p:nvGrpSpPr>
          <p:grpSpPr>
            <a:xfrm>
              <a:off x="4981518" y="4786859"/>
              <a:ext cx="700163" cy="366924"/>
              <a:chOff x="5426785" y="5707062"/>
              <a:chExt cx="700163" cy="366924"/>
            </a:xfrm>
          </p:grpSpPr>
          <p:sp>
            <p:nvSpPr>
              <p:cNvPr id="81" name="Rectangle 8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2" name="Right Bracket 8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3" name="Left Bracket 8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02" name="Group 101"/>
            <p:cNvGrpSpPr/>
            <p:nvPr/>
          </p:nvGrpSpPr>
          <p:grpSpPr>
            <a:xfrm>
              <a:off x="5748446" y="6452336"/>
              <a:ext cx="700163" cy="366924"/>
              <a:chOff x="5426785" y="5707062"/>
              <a:chExt cx="700163" cy="366924"/>
            </a:xfrm>
          </p:grpSpPr>
          <p:sp>
            <p:nvSpPr>
              <p:cNvPr id="131" name="Rectangle 13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32" name="Right Bracket 13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3" name="Left Bracket 13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03" name="Group 102"/>
            <p:cNvGrpSpPr/>
            <p:nvPr/>
          </p:nvGrpSpPr>
          <p:grpSpPr>
            <a:xfrm>
              <a:off x="5748446" y="6042149"/>
              <a:ext cx="700163" cy="366924"/>
              <a:chOff x="5426785" y="5707062"/>
              <a:chExt cx="700163" cy="366924"/>
            </a:xfrm>
          </p:grpSpPr>
          <p:sp>
            <p:nvSpPr>
              <p:cNvPr id="128" name="Rectangle 127"/>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29" name="Right Bracket 128"/>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0" name="Left Bracket 129"/>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36" name="Group 135"/>
            <p:cNvGrpSpPr/>
            <p:nvPr/>
          </p:nvGrpSpPr>
          <p:grpSpPr>
            <a:xfrm>
              <a:off x="6518413" y="6042149"/>
              <a:ext cx="700163" cy="366924"/>
              <a:chOff x="5426785" y="5707062"/>
              <a:chExt cx="700163" cy="366924"/>
            </a:xfrm>
          </p:grpSpPr>
          <p:sp>
            <p:nvSpPr>
              <p:cNvPr id="161" name="Rectangle 1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62" name="Right Bracket 1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63" name="Left Bracket 1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39" name="Group 138"/>
            <p:cNvGrpSpPr/>
            <p:nvPr/>
          </p:nvGrpSpPr>
          <p:grpSpPr>
            <a:xfrm>
              <a:off x="6518413" y="4786859"/>
              <a:ext cx="700163" cy="366924"/>
              <a:chOff x="5426785" y="5707062"/>
              <a:chExt cx="700163" cy="366924"/>
            </a:xfrm>
          </p:grpSpPr>
          <p:sp>
            <p:nvSpPr>
              <p:cNvPr id="152" name="Rectangle 151"/>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53" name="Right Bracket 152"/>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4" name="Left Bracket 153"/>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41" name="Group 140"/>
            <p:cNvGrpSpPr/>
            <p:nvPr/>
          </p:nvGrpSpPr>
          <p:grpSpPr>
            <a:xfrm>
              <a:off x="6518413" y="3957440"/>
              <a:ext cx="700163" cy="366924"/>
              <a:chOff x="5426785" y="5707062"/>
              <a:chExt cx="700163" cy="366924"/>
            </a:xfrm>
          </p:grpSpPr>
          <p:sp>
            <p:nvSpPr>
              <p:cNvPr id="146" name="Rectangle 14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47" name="Right Bracket 14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8" name="Left Bracket 14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68" name="Group 167"/>
            <p:cNvGrpSpPr/>
            <p:nvPr/>
          </p:nvGrpSpPr>
          <p:grpSpPr>
            <a:xfrm>
              <a:off x="7284774" y="6452336"/>
              <a:ext cx="700163" cy="366924"/>
              <a:chOff x="5426785" y="5707062"/>
              <a:chExt cx="700163" cy="366924"/>
            </a:xfrm>
          </p:grpSpPr>
          <p:sp>
            <p:nvSpPr>
              <p:cNvPr id="197" name="Rectangle 19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98" name="Right Bracket 19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99" name="Left Bracket 19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69" name="Group 168"/>
            <p:cNvGrpSpPr/>
            <p:nvPr/>
          </p:nvGrpSpPr>
          <p:grpSpPr>
            <a:xfrm>
              <a:off x="7284774" y="6042149"/>
              <a:ext cx="700163" cy="366924"/>
              <a:chOff x="5426785" y="5707062"/>
              <a:chExt cx="700163" cy="366924"/>
            </a:xfrm>
          </p:grpSpPr>
          <p:sp>
            <p:nvSpPr>
              <p:cNvPr id="194" name="Rectangle 193"/>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95" name="Right Bracket 194"/>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96" name="Left Bracket 195"/>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72" name="Group 171"/>
            <p:cNvGrpSpPr/>
            <p:nvPr/>
          </p:nvGrpSpPr>
          <p:grpSpPr>
            <a:xfrm>
              <a:off x="7284774" y="4786859"/>
              <a:ext cx="700163" cy="366924"/>
              <a:chOff x="5426785" y="5707062"/>
              <a:chExt cx="700163" cy="366924"/>
            </a:xfrm>
          </p:grpSpPr>
          <p:sp>
            <p:nvSpPr>
              <p:cNvPr id="185" name="Rectangle 18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86" name="Right Bracket 18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87" name="Left Bracket 18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74" name="Group 173"/>
            <p:cNvGrpSpPr/>
            <p:nvPr/>
          </p:nvGrpSpPr>
          <p:grpSpPr>
            <a:xfrm>
              <a:off x="7284774" y="3957440"/>
              <a:ext cx="700163" cy="366924"/>
              <a:chOff x="5426785" y="5707062"/>
              <a:chExt cx="700163" cy="366924"/>
            </a:xfrm>
          </p:grpSpPr>
          <p:sp>
            <p:nvSpPr>
              <p:cNvPr id="179" name="Rectangle 178"/>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80" name="Right Bracket 179"/>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81" name="Left Bracket 180"/>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21" name="Group 220"/>
            <p:cNvGrpSpPr/>
            <p:nvPr/>
          </p:nvGrpSpPr>
          <p:grpSpPr>
            <a:xfrm>
              <a:off x="4981518" y="4370734"/>
              <a:ext cx="700163" cy="366924"/>
              <a:chOff x="4999037" y="5516300"/>
              <a:chExt cx="700163" cy="366924"/>
            </a:xfrm>
          </p:grpSpPr>
          <p:sp>
            <p:nvSpPr>
              <p:cNvPr id="202" name="Rectangle 201"/>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03" name="Right Bracket 202"/>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04" name="Left Bracket 203"/>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06" name="Group 205"/>
            <p:cNvGrpSpPr/>
            <p:nvPr/>
          </p:nvGrpSpPr>
          <p:grpSpPr>
            <a:xfrm>
              <a:off x="5748446" y="5197947"/>
              <a:ext cx="700163" cy="366924"/>
              <a:chOff x="4999037" y="5516300"/>
              <a:chExt cx="700163" cy="366924"/>
            </a:xfrm>
          </p:grpSpPr>
          <p:sp>
            <p:nvSpPr>
              <p:cNvPr id="207" name="Rectangle 206"/>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08" name="Right Bracket 207"/>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09" name="Left Bracket 208"/>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10" name="Group 209"/>
            <p:cNvGrpSpPr/>
            <p:nvPr/>
          </p:nvGrpSpPr>
          <p:grpSpPr>
            <a:xfrm>
              <a:off x="7284774" y="4370734"/>
              <a:ext cx="700163" cy="366924"/>
              <a:chOff x="4999037" y="5516300"/>
              <a:chExt cx="700163" cy="366924"/>
            </a:xfrm>
          </p:grpSpPr>
          <p:sp>
            <p:nvSpPr>
              <p:cNvPr id="211" name="Rectangle 210"/>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12" name="Right Bracket 211"/>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13" name="Left Bracket 212"/>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14" name="Group 213"/>
            <p:cNvGrpSpPr/>
            <p:nvPr/>
          </p:nvGrpSpPr>
          <p:grpSpPr>
            <a:xfrm>
              <a:off x="6518413" y="5617953"/>
              <a:ext cx="700163" cy="366924"/>
              <a:chOff x="4999037" y="5516300"/>
              <a:chExt cx="700163" cy="366924"/>
            </a:xfrm>
          </p:grpSpPr>
          <p:sp>
            <p:nvSpPr>
              <p:cNvPr id="215" name="Rectangle 214"/>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16" name="Right Bracket 215"/>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17" name="Left Bracket 216"/>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22" name="Group 221"/>
            <p:cNvGrpSpPr/>
            <p:nvPr/>
          </p:nvGrpSpPr>
          <p:grpSpPr>
            <a:xfrm>
              <a:off x="6518413" y="5197947"/>
              <a:ext cx="700163" cy="366924"/>
              <a:chOff x="4978314" y="6229744"/>
              <a:chExt cx="700163" cy="366924"/>
            </a:xfrm>
          </p:grpSpPr>
          <p:sp>
            <p:nvSpPr>
              <p:cNvPr id="218" name="Rectangle 217"/>
              <p:cNvSpPr/>
              <p:nvPr/>
            </p:nvSpPr>
            <p:spPr bwMode="auto">
              <a:xfrm>
                <a:off x="4989966" y="6240462"/>
                <a:ext cx="677419" cy="345332"/>
              </a:xfrm>
              <a:prstGeom prst="rect">
                <a:avLst/>
              </a:prstGeom>
              <a:solidFill>
                <a:schemeClr val="accent2"/>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19" name="Right Bracket 218"/>
              <p:cNvSpPr/>
              <p:nvPr/>
            </p:nvSpPr>
            <p:spPr>
              <a:xfrm>
                <a:off x="5628046" y="6229744"/>
                <a:ext cx="50431" cy="366924"/>
              </a:xfrm>
              <a:prstGeom prst="righ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20" name="Left Bracket 219"/>
              <p:cNvSpPr/>
              <p:nvPr/>
            </p:nvSpPr>
            <p:spPr>
              <a:xfrm>
                <a:off x="4978314" y="6229744"/>
                <a:ext cx="50431" cy="366924"/>
              </a:xfrm>
              <a:prstGeom prst="lef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31" name="Group 230"/>
            <p:cNvGrpSpPr/>
            <p:nvPr/>
          </p:nvGrpSpPr>
          <p:grpSpPr>
            <a:xfrm>
              <a:off x="6518413" y="3540922"/>
              <a:ext cx="700163" cy="366924"/>
              <a:chOff x="6065837" y="5505426"/>
              <a:chExt cx="700163" cy="366924"/>
            </a:xfrm>
          </p:grpSpPr>
          <p:sp>
            <p:nvSpPr>
              <p:cNvPr id="224" name="Rectangle 223"/>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25" name="Right Bracket 224"/>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26" name="Left Bracket 225"/>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32" name="Group 231"/>
            <p:cNvGrpSpPr/>
            <p:nvPr/>
          </p:nvGrpSpPr>
          <p:grpSpPr>
            <a:xfrm>
              <a:off x="4981518" y="6042149"/>
              <a:ext cx="700163" cy="366924"/>
              <a:chOff x="6045114" y="6218870"/>
              <a:chExt cx="700163" cy="366924"/>
            </a:xfrm>
          </p:grpSpPr>
          <p:sp>
            <p:nvSpPr>
              <p:cNvPr id="228" name="Rectangle 227"/>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29" name="Right Bracket 228"/>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30" name="Left Bracket 229"/>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33" name="Group 232"/>
            <p:cNvGrpSpPr/>
            <p:nvPr/>
          </p:nvGrpSpPr>
          <p:grpSpPr>
            <a:xfrm>
              <a:off x="6518413" y="6452336"/>
              <a:ext cx="700163" cy="366924"/>
              <a:chOff x="4999037" y="5516300"/>
              <a:chExt cx="700163" cy="366924"/>
            </a:xfrm>
          </p:grpSpPr>
          <p:sp>
            <p:nvSpPr>
              <p:cNvPr id="234" name="Rectangle 23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35" name="Right Bracket 23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36" name="Left Bracket 23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37" name="Group 236"/>
            <p:cNvGrpSpPr/>
            <p:nvPr/>
          </p:nvGrpSpPr>
          <p:grpSpPr>
            <a:xfrm>
              <a:off x="5748446" y="5617953"/>
              <a:ext cx="700163" cy="366924"/>
              <a:chOff x="6065837" y="5505426"/>
              <a:chExt cx="700163" cy="366924"/>
            </a:xfrm>
          </p:grpSpPr>
          <p:sp>
            <p:nvSpPr>
              <p:cNvPr id="238" name="Rectangle 237"/>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39" name="Right Bracket 238"/>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40" name="Left Bracket 239"/>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41" name="Group 240"/>
            <p:cNvGrpSpPr/>
            <p:nvPr/>
          </p:nvGrpSpPr>
          <p:grpSpPr>
            <a:xfrm>
              <a:off x="7284774" y="5197947"/>
              <a:ext cx="700163" cy="366924"/>
              <a:chOff x="6045114" y="6218870"/>
              <a:chExt cx="700163" cy="366924"/>
            </a:xfrm>
          </p:grpSpPr>
          <p:sp>
            <p:nvSpPr>
              <p:cNvPr id="242" name="Rectangle 241"/>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43" name="Right Bracket 242"/>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44" name="Left Bracket 243"/>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45" name="Group 244"/>
            <p:cNvGrpSpPr/>
            <p:nvPr/>
          </p:nvGrpSpPr>
          <p:grpSpPr>
            <a:xfrm>
              <a:off x="7284774" y="5617953"/>
              <a:ext cx="700163" cy="366924"/>
              <a:chOff x="6065837" y="5505426"/>
              <a:chExt cx="700163" cy="366924"/>
            </a:xfrm>
          </p:grpSpPr>
          <p:sp>
            <p:nvSpPr>
              <p:cNvPr id="246" name="Rectangle 245"/>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47" name="Right Bracket 246"/>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48" name="Left Bracket 247"/>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49" name="Group 248"/>
            <p:cNvGrpSpPr/>
            <p:nvPr/>
          </p:nvGrpSpPr>
          <p:grpSpPr>
            <a:xfrm>
              <a:off x="5748446" y="4786859"/>
              <a:ext cx="700163" cy="366924"/>
              <a:chOff x="6065837" y="5505426"/>
              <a:chExt cx="700163" cy="366924"/>
            </a:xfrm>
          </p:grpSpPr>
          <p:sp>
            <p:nvSpPr>
              <p:cNvPr id="250" name="Rectangle 24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51" name="Right Bracket 25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52" name="Left Bracket 25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53" name="Group 252"/>
            <p:cNvGrpSpPr/>
            <p:nvPr/>
          </p:nvGrpSpPr>
          <p:grpSpPr>
            <a:xfrm>
              <a:off x="6518413" y="4370734"/>
              <a:ext cx="700163" cy="366924"/>
              <a:chOff x="4999037" y="5516300"/>
              <a:chExt cx="700163" cy="366924"/>
            </a:xfrm>
          </p:grpSpPr>
          <p:sp>
            <p:nvSpPr>
              <p:cNvPr id="254" name="Rectangle 25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55" name="Right Bracket 25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56" name="Left Bracket 25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6" name="Group 5"/>
          <p:cNvGrpSpPr/>
          <p:nvPr/>
        </p:nvGrpSpPr>
        <p:grpSpPr>
          <a:xfrm>
            <a:off x="8113235" y="4472405"/>
            <a:ext cx="1838802" cy="627195"/>
            <a:chOff x="8113235" y="5159793"/>
            <a:chExt cx="1838802" cy="627195"/>
          </a:xfrm>
        </p:grpSpPr>
        <p:sp>
          <p:nvSpPr>
            <p:cNvPr id="259" name="Arrow: Right 258"/>
            <p:cNvSpPr/>
            <p:nvPr/>
          </p:nvSpPr>
          <p:spPr bwMode="auto">
            <a:xfrm>
              <a:off x="8113235" y="5159793"/>
              <a:ext cx="1838802"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60" name="Group 259"/>
            <p:cNvGrpSpPr/>
            <p:nvPr/>
          </p:nvGrpSpPr>
          <p:grpSpPr>
            <a:xfrm>
              <a:off x="8504237" y="5280344"/>
              <a:ext cx="700163" cy="366924"/>
              <a:chOff x="5426785" y="5707062"/>
              <a:chExt cx="700163" cy="366924"/>
            </a:xfrm>
          </p:grpSpPr>
          <p:sp>
            <p:nvSpPr>
              <p:cNvPr id="261" name="Rectangle 2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62" name="Right Bracket 2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63" name="Left Bracket 2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
        <p:nvSpPr>
          <p:cNvPr id="264" name="Freeform 22"/>
          <p:cNvSpPr>
            <a:spLocks noChangeAspect="1" noEditPoints="1"/>
          </p:cNvSpPr>
          <p:nvPr/>
        </p:nvSpPr>
        <p:spPr bwMode="black">
          <a:xfrm>
            <a:off x="10037542" y="3898981"/>
            <a:ext cx="2088690" cy="130318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24887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74638" y="1212850"/>
            <a:ext cx="11887200" cy="5561012"/>
          </a:xfrm>
        </p:spPr>
        <p:txBody>
          <a:bodyPr>
            <a:normAutofit/>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(on-prem or cloud)</a:t>
            </a:r>
          </a:p>
          <a:p>
            <a:pPr lvl="1"/>
            <a:r>
              <a:rPr lang="en-US" dirty="0"/>
              <a:t>Active Directory and Role Based Access Controls</a:t>
            </a:r>
          </a:p>
          <a:p>
            <a:r>
              <a:rPr lang="en-US" dirty="0"/>
              <a:t>Docker Registry</a:t>
            </a:r>
          </a:p>
          <a:p>
            <a:pPr lvl="1"/>
            <a:r>
              <a:rPr lang="en-US" dirty="0"/>
              <a:t>Open source foundation of Hub and DTR</a:t>
            </a:r>
          </a:p>
          <a:p>
            <a:pPr lvl="1"/>
            <a:r>
              <a:rPr lang="en-US" dirty="0"/>
              <a:t>Runs on your infrastructure (on-prem or cloud) as a container</a:t>
            </a:r>
          </a:p>
          <a:p>
            <a:pPr lvl="1"/>
            <a:r>
              <a:rPr lang="en-US" dirty="0">
                <a:hlinkClick r:id="rId2"/>
              </a:rPr>
              <a:t>https://docs.docker.com/registry</a:t>
            </a:r>
            <a:r>
              <a:rPr lang="en-US" dirty="0"/>
              <a:t> and or </a:t>
            </a:r>
            <a:r>
              <a:rPr lang="en-US" dirty="0">
                <a:hlinkClick r:id="rId3"/>
              </a:rPr>
              <a:t>https://github.com/docker/distribution</a:t>
            </a:r>
            <a:r>
              <a:rPr lang="en-US" dirty="0"/>
              <a:t> </a:t>
            </a:r>
          </a:p>
        </p:txBody>
      </p:sp>
      <p:pic>
        <p:nvPicPr>
          <p:cNvPr id="6" name="Picture 5"/>
          <p:cNvPicPr>
            <a:picLocks noChangeAspect="1"/>
          </p:cNvPicPr>
          <p:nvPr/>
        </p:nvPicPr>
        <p:blipFill>
          <a:blip r:embed="rId4"/>
          <a:stretch>
            <a:fillRect/>
          </a:stretch>
        </p:blipFill>
        <p:spPr>
          <a:xfrm>
            <a:off x="7666037" y="1897062"/>
            <a:ext cx="4344064" cy="33553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88288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500"/>
                                        <p:tgtEl>
                                          <p:spTgt spid="2">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0" end="10"/>
                                            </p:txEl>
                                          </p:spTgt>
                                        </p:tgtEl>
                                        <p:attrNameLst>
                                          <p:attrName>style.visibility</p:attrName>
                                        </p:attrNameLst>
                                      </p:cBhvr>
                                      <p:to>
                                        <p:strVal val="visible"/>
                                      </p:to>
                                    </p:set>
                                    <p:animEffect transition="in" filter="fade">
                                      <p:cBhvr>
                                        <p:cTn id="44" dur="500"/>
                                        <p:tgtEl>
                                          <p:spTgt spid="2">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Effect transition="in" filter="fade">
                                      <p:cBhvr>
                                        <p:cTn id="47"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2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Why Containers?</a:t>
            </a:r>
          </a:p>
        </p:txBody>
      </p:sp>
      <p:sp>
        <p:nvSpPr>
          <p:cNvPr id="4" name="TextBox 3"/>
          <p:cNvSpPr txBox="1"/>
          <p:nvPr/>
        </p:nvSpPr>
        <p:spPr>
          <a:xfrm>
            <a:off x="1849899" y="2447000"/>
            <a:ext cx="8369214"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rgbClr val="0078D7"/>
                </a:solidFill>
              </a:rPr>
              <a:t>“It’s all about the apps.”</a:t>
            </a:r>
          </a:p>
        </p:txBody>
      </p:sp>
      <p:sp>
        <p:nvSpPr>
          <p:cNvPr id="7" name="TextBox 6"/>
          <p:cNvSpPr txBox="1"/>
          <p:nvPr/>
        </p:nvSpPr>
        <p:spPr>
          <a:xfrm>
            <a:off x="1218617" y="3634782"/>
            <a:ext cx="9495420"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rgbClr val="0078D7"/>
                </a:solidFill>
              </a:rPr>
              <a:t>“Containers make it easier.”</a:t>
            </a:r>
          </a:p>
        </p:txBody>
      </p:sp>
    </p:spTree>
    <p:extLst>
      <p:ext uri="{BB962C8B-B14F-4D97-AF65-F5344CB8AC3E}">
        <p14:creationId xmlns:p14="http://schemas.microsoft.com/office/powerpoint/2010/main" val="2397630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960437" y="2431935"/>
            <a:ext cx="3962717"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sz="2800" dirty="0">
                <a:gradFill>
                  <a:gsLst>
                    <a:gs pos="1250">
                      <a:schemeClr val="tx1"/>
                    </a:gs>
                    <a:gs pos="100000">
                      <a:schemeClr val="tx1"/>
                    </a:gs>
                  </a:gsLst>
                  <a:lin ang="5400000" scaled="0"/>
                </a:gradFill>
              </a:rPr>
              <a:t>How do containers make it easier?</a:t>
            </a:r>
          </a:p>
        </p:txBody>
      </p:sp>
      <p:sp>
        <p:nvSpPr>
          <p:cNvPr id="4" name="Rectangle 3"/>
          <p:cNvSpPr/>
          <p:nvPr/>
        </p:nvSpPr>
        <p:spPr bwMode="auto">
          <a:xfrm>
            <a:off x="7502046" y="2430462"/>
            <a:ext cx="3962717"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ectangle 4"/>
          <p:cNvSpPr/>
          <p:nvPr/>
        </p:nvSpPr>
        <p:spPr bwMode="auto">
          <a:xfrm>
            <a:off x="7502046" y="2430462"/>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Efficiency</a:t>
            </a:r>
          </a:p>
        </p:txBody>
      </p:sp>
      <p:sp>
        <p:nvSpPr>
          <p:cNvPr id="9" name="Rectangle 8"/>
          <p:cNvSpPr/>
          <p:nvPr/>
        </p:nvSpPr>
        <p:spPr bwMode="auto">
          <a:xfrm>
            <a:off x="960437" y="2431935"/>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Consistency</a:t>
            </a:r>
          </a:p>
        </p:txBody>
      </p:sp>
    </p:spTree>
    <p:extLst>
      <p:ext uri="{BB962C8B-B14F-4D97-AF65-F5344CB8AC3E}">
        <p14:creationId xmlns:p14="http://schemas.microsoft.com/office/powerpoint/2010/main" val="1222289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sz="2800"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50837" y="906462"/>
            <a:ext cx="5638800"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p:nvSpPr>
        <p:spPr bwMode="auto">
          <a:xfrm>
            <a:off x="6294437" y="906462"/>
            <a:ext cx="5867083"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7361237" y="685164"/>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Efficiency</a:t>
            </a:r>
          </a:p>
        </p:txBody>
      </p:sp>
      <p:sp>
        <p:nvSpPr>
          <p:cNvPr id="11" name="Rectangle 10"/>
          <p:cNvSpPr/>
          <p:nvPr/>
        </p:nvSpPr>
        <p:spPr bwMode="auto">
          <a:xfrm>
            <a:off x="1188878" y="677862"/>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Consistency</a:t>
            </a:r>
          </a:p>
        </p:txBody>
      </p:sp>
    </p:spTree>
    <p:extLst>
      <p:ext uri="{BB962C8B-B14F-4D97-AF65-F5344CB8AC3E}">
        <p14:creationId xmlns:p14="http://schemas.microsoft.com/office/powerpoint/2010/main" val="2240954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sz="2800"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50837" y="906462"/>
            <a:ext cx="5638800"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p:nvSpPr>
        <p:spPr bwMode="auto">
          <a:xfrm>
            <a:off x="6294437" y="906462"/>
            <a:ext cx="5867083"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p:cNvSpPr/>
          <p:nvPr/>
        </p:nvSpPr>
        <p:spPr bwMode="auto">
          <a:xfrm>
            <a:off x="1188878" y="677862"/>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Consistency</a:t>
            </a:r>
          </a:p>
        </p:txBody>
      </p:sp>
      <p:sp>
        <p:nvSpPr>
          <p:cNvPr id="7" name="Rectangle: Rounded Corners 6"/>
          <p:cNvSpPr/>
          <p:nvPr/>
        </p:nvSpPr>
        <p:spPr bwMode="auto">
          <a:xfrm>
            <a:off x="3549620" y="1935162"/>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Fast Iterations</a:t>
            </a:r>
          </a:p>
        </p:txBody>
      </p:sp>
      <p:sp>
        <p:nvSpPr>
          <p:cNvPr id="8" name="Rectangle: Rounded Corners 7"/>
          <p:cNvSpPr/>
          <p:nvPr/>
        </p:nvSpPr>
        <p:spPr bwMode="auto">
          <a:xfrm>
            <a:off x="731837" y="19079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Rapid</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Deployment</a:t>
            </a:r>
          </a:p>
        </p:txBody>
      </p:sp>
      <p:sp>
        <p:nvSpPr>
          <p:cNvPr id="9" name="Rectangle: Rounded Corners 8"/>
          <p:cNvSpPr/>
          <p:nvPr/>
        </p:nvSpPr>
        <p:spPr bwMode="auto">
          <a:xfrm>
            <a:off x="731837" y="34046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Reproducibility</a:t>
            </a:r>
          </a:p>
        </p:txBody>
      </p:sp>
      <p:sp>
        <p:nvSpPr>
          <p:cNvPr id="12" name="Rectangle: Rounded Corners 11"/>
          <p:cNvSpPr/>
          <p:nvPr/>
        </p:nvSpPr>
        <p:spPr bwMode="auto">
          <a:xfrm>
            <a:off x="6633809" y="1934223"/>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Service Separation</a:t>
            </a:r>
          </a:p>
        </p:txBody>
      </p:sp>
      <p:sp>
        <p:nvSpPr>
          <p:cNvPr id="13" name="Rectangle: Rounded Corners 12"/>
          <p:cNvSpPr/>
          <p:nvPr/>
        </p:nvSpPr>
        <p:spPr bwMode="auto">
          <a:xfrm>
            <a:off x="9712289" y="19079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High Availability</a:t>
            </a:r>
          </a:p>
        </p:txBody>
      </p:sp>
      <p:sp>
        <p:nvSpPr>
          <p:cNvPr id="14" name="Rectangle: Rounded Corners 13"/>
          <p:cNvSpPr/>
          <p:nvPr/>
        </p:nvSpPr>
        <p:spPr bwMode="auto">
          <a:xfrm>
            <a:off x="9717214" y="34319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Test at Scale</a:t>
            </a:r>
          </a:p>
        </p:txBody>
      </p:sp>
      <p:sp>
        <p:nvSpPr>
          <p:cNvPr id="15" name="Rectangle: Rounded Corners 14"/>
          <p:cNvSpPr/>
          <p:nvPr/>
        </p:nvSpPr>
        <p:spPr bwMode="auto">
          <a:xfrm>
            <a:off x="3549620" y="34046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On Any Cloud</a:t>
            </a:r>
          </a:p>
        </p:txBody>
      </p:sp>
      <p:sp>
        <p:nvSpPr>
          <p:cNvPr id="17" name="Rectangle: Rounded Corners 16"/>
          <p:cNvSpPr/>
          <p:nvPr/>
        </p:nvSpPr>
        <p:spPr bwMode="auto">
          <a:xfrm>
            <a:off x="6633809" y="3458223"/>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Scalability</a:t>
            </a:r>
          </a:p>
        </p:txBody>
      </p:sp>
      <p:sp>
        <p:nvSpPr>
          <p:cNvPr id="18" name="Rectangle: Rounded Corners 17"/>
          <p:cNvSpPr/>
          <p:nvPr/>
        </p:nvSpPr>
        <p:spPr bwMode="auto">
          <a:xfrm>
            <a:off x="8336755" y="49286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Reduced Costs</a:t>
            </a:r>
          </a:p>
        </p:txBody>
      </p:sp>
      <p:sp>
        <p:nvSpPr>
          <p:cNvPr id="19" name="Rectangle: Rounded Corners 18"/>
          <p:cNvSpPr/>
          <p:nvPr/>
        </p:nvSpPr>
        <p:spPr bwMode="auto">
          <a:xfrm>
            <a:off x="2164396" y="49286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Immutability</a:t>
            </a:r>
          </a:p>
        </p:txBody>
      </p:sp>
      <p:sp>
        <p:nvSpPr>
          <p:cNvPr id="20" name="Rectangle 19"/>
          <p:cNvSpPr/>
          <p:nvPr/>
        </p:nvSpPr>
        <p:spPr bwMode="auto">
          <a:xfrm>
            <a:off x="7361237" y="685164"/>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Efficiency</a:t>
            </a:r>
          </a:p>
        </p:txBody>
      </p:sp>
    </p:spTree>
    <p:extLst>
      <p:ext uri="{BB962C8B-B14F-4D97-AF65-F5344CB8AC3E}">
        <p14:creationId xmlns:p14="http://schemas.microsoft.com/office/powerpoint/2010/main" val="187334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nvPr>
        </p:nvGraphicFramePr>
        <p:xfrm>
          <a:off x="0" y="449262"/>
          <a:ext cx="12436474" cy="5811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637769" y="449262"/>
            <a:ext cx="7160935"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Today’s Typical IT Services Creation Process</a:t>
            </a:r>
          </a:p>
        </p:txBody>
      </p:sp>
    </p:spTree>
    <p:extLst>
      <p:ext uri="{BB962C8B-B14F-4D97-AF65-F5344CB8AC3E}">
        <p14:creationId xmlns:p14="http://schemas.microsoft.com/office/powerpoint/2010/main" val="62086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bwMode="auto">
          <a:xfrm rot="20107192" flipV="1">
            <a:off x="5801625" y="3337981"/>
            <a:ext cx="3349079" cy="2319865"/>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tx2">
              <a:lumMod val="60000"/>
              <a:lumOff val="4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rot="873293">
            <a:off x="6181664" y="1743235"/>
            <a:ext cx="2685361" cy="2122136"/>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Why Containers?</a:t>
            </a:r>
          </a:p>
        </p:txBody>
      </p:sp>
      <p:grpSp>
        <p:nvGrpSpPr>
          <p:cNvPr id="18" name="Group 17"/>
          <p:cNvGrpSpPr/>
          <p:nvPr/>
        </p:nvGrpSpPr>
        <p:grpSpPr>
          <a:xfrm>
            <a:off x="429964" y="1440693"/>
            <a:ext cx="6087569" cy="2123915"/>
            <a:chOff x="274320" y="1850690"/>
            <a:chExt cx="6087569" cy="2123915"/>
          </a:xfrm>
        </p:grpSpPr>
        <p:sp>
          <p:nvSpPr>
            <p:cNvPr id="8" name="Rectangle 7"/>
            <p:cNvSpPr/>
            <p:nvPr/>
          </p:nvSpPr>
          <p:spPr bwMode="auto">
            <a:xfrm>
              <a:off x="274320" y="1850691"/>
              <a:ext cx="6087569" cy="2123914"/>
            </a:xfrm>
            <a:prstGeom prst="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332688" y="2025674"/>
              <a:ext cx="1985544" cy="1903339"/>
              <a:chOff x="399450" y="1873274"/>
              <a:chExt cx="1985544" cy="1903339"/>
            </a:xfrm>
          </p:grpSpPr>
          <p:sp>
            <p:nvSpPr>
              <p:cNvPr id="3" name="Oval 2"/>
              <p:cNvSpPr/>
              <p:nvPr/>
            </p:nvSpPr>
            <p:spPr bwMode="auto">
              <a:xfrm>
                <a:off x="720437" y="1873274"/>
                <a:ext cx="1343570" cy="134357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Freeform 3"/>
              <p:cNvSpPr>
                <a:spLocks noChangeAspect="1" noEditPoints="1"/>
              </p:cNvSpPr>
              <p:nvPr/>
            </p:nvSpPr>
            <p:spPr bwMode="auto">
              <a:xfrm>
                <a:off x="968996" y="2194743"/>
                <a:ext cx="846453" cy="7006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5" name="TextBox 4"/>
              <p:cNvSpPr txBox="1"/>
              <p:nvPr/>
            </p:nvSpPr>
            <p:spPr>
              <a:xfrm>
                <a:off x="399450" y="3148749"/>
                <a:ext cx="198554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2"/>
                        </a:gs>
                        <a:gs pos="30000">
                          <a:schemeClr val="tx2"/>
                        </a:gs>
                      </a:gsLst>
                      <a:lin ang="5400000" scaled="0"/>
                    </a:gradFill>
                  </a:rPr>
                  <a:t>Developers</a:t>
                </a:r>
              </a:p>
            </p:txBody>
          </p:sp>
        </p:grpSp>
        <p:sp>
          <p:nvSpPr>
            <p:cNvPr id="13" name="TextBox 12"/>
            <p:cNvSpPr txBox="1"/>
            <p:nvPr/>
          </p:nvSpPr>
          <p:spPr>
            <a:xfrm>
              <a:off x="2240091" y="1850690"/>
              <a:ext cx="3979011" cy="2077492"/>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Containers unlock ultimate productivity and freedom</a:t>
              </a:r>
            </a:p>
            <a:p>
              <a:pPr>
                <a:lnSpc>
                  <a:spcPct val="90000"/>
                </a:lnSpc>
                <a:spcAft>
                  <a:spcPts val="600"/>
                </a:spcAft>
              </a:pPr>
              <a:r>
                <a:rPr lang="en-US" sz="1600" dirty="0">
                  <a:gradFill>
                    <a:gsLst>
                      <a:gs pos="2917">
                        <a:schemeClr val="tx1"/>
                      </a:gs>
                      <a:gs pos="30000">
                        <a:schemeClr val="tx1"/>
                      </a:gs>
                    </a:gsLst>
                    <a:lin ang="5400000" scaled="0"/>
                  </a:gradFill>
                </a:rPr>
                <a:t>Enable ‘write-once, run-anywhere’ apps</a:t>
              </a:r>
            </a:p>
            <a:p>
              <a:pPr>
                <a:lnSpc>
                  <a:spcPct val="90000"/>
                </a:lnSpc>
                <a:spcAft>
                  <a:spcPts val="600"/>
                </a:spcAft>
              </a:pPr>
              <a:r>
                <a:rPr lang="en-US" sz="1600" dirty="0">
                  <a:gradFill>
                    <a:gsLst>
                      <a:gs pos="2917">
                        <a:schemeClr val="tx1"/>
                      </a:gs>
                      <a:gs pos="30000">
                        <a:schemeClr val="tx1"/>
                      </a:gs>
                    </a:gsLst>
                    <a:lin ang="5400000" scaled="0"/>
                  </a:gradFill>
                </a:rPr>
                <a:t>Can be deployed as multi-tier distributed apps in IaaS/PaaS models </a:t>
              </a:r>
            </a:p>
            <a:p>
              <a:pPr>
                <a:lnSpc>
                  <a:spcPct val="90000"/>
                </a:lnSpc>
                <a:spcAft>
                  <a:spcPts val="600"/>
                </a:spcAft>
              </a:pPr>
              <a:r>
                <a:rPr lang="en-US" sz="1600" dirty="0">
                  <a:gradFill>
                    <a:gsLst>
                      <a:gs pos="2917">
                        <a:schemeClr val="tx1"/>
                      </a:gs>
                      <a:gs pos="30000">
                        <a:schemeClr val="tx1"/>
                      </a:gs>
                    </a:gsLst>
                    <a:lin ang="5400000" scaled="0"/>
                  </a:gradFill>
                </a:rPr>
                <a:t>Containers offers powerful abstraction for </a:t>
              </a:r>
              <a:r>
                <a:rPr lang="en-US" sz="1600" b="1" dirty="0">
                  <a:gradFill>
                    <a:gsLst>
                      <a:gs pos="2917">
                        <a:schemeClr val="tx1"/>
                      </a:gs>
                      <a:gs pos="30000">
                        <a:schemeClr val="tx1"/>
                      </a:gs>
                    </a:gsLst>
                    <a:lin ang="5400000" scaled="0"/>
                  </a:gradFill>
                </a:rPr>
                <a:t>microservices</a:t>
              </a:r>
            </a:p>
          </p:txBody>
        </p:sp>
      </p:grpSp>
      <p:grpSp>
        <p:nvGrpSpPr>
          <p:cNvPr id="17" name="Group 16"/>
          <p:cNvGrpSpPr/>
          <p:nvPr/>
        </p:nvGrpSpPr>
        <p:grpSpPr>
          <a:xfrm>
            <a:off x="429964" y="3849983"/>
            <a:ext cx="6087569" cy="2397480"/>
            <a:chOff x="284932" y="4081493"/>
            <a:chExt cx="6087569" cy="2397480"/>
          </a:xfrm>
        </p:grpSpPr>
        <p:sp>
          <p:nvSpPr>
            <p:cNvPr id="16" name="Rectangle 15"/>
            <p:cNvSpPr/>
            <p:nvPr/>
          </p:nvSpPr>
          <p:spPr bwMode="auto">
            <a:xfrm>
              <a:off x="284932" y="4081493"/>
              <a:ext cx="6087569" cy="2397480"/>
            </a:xfrm>
            <a:prstGeom prst="rect">
              <a:avLst/>
            </a:prstGeom>
            <a:solidFill>
              <a:schemeClr val="bg1">
                <a:lumMod val="95000"/>
              </a:schemeClr>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53028" y="4401028"/>
              <a:ext cx="1964320" cy="1886410"/>
              <a:chOff x="506602" y="4248628"/>
              <a:chExt cx="1964320" cy="1886410"/>
            </a:xfrm>
          </p:grpSpPr>
          <p:grpSp>
            <p:nvGrpSpPr>
              <p:cNvPr id="9" name="Group 8"/>
              <p:cNvGrpSpPr/>
              <p:nvPr/>
            </p:nvGrpSpPr>
            <p:grpSpPr>
              <a:xfrm>
                <a:off x="816977" y="4248628"/>
                <a:ext cx="1343570" cy="1343570"/>
                <a:chOff x="730166" y="4326498"/>
                <a:chExt cx="1343570" cy="1343570"/>
              </a:xfrm>
            </p:grpSpPr>
            <p:sp>
              <p:nvSpPr>
                <p:cNvPr id="6" name="Oval 5"/>
                <p:cNvSpPr/>
                <p:nvPr/>
              </p:nvSpPr>
              <p:spPr bwMode="auto">
                <a:xfrm>
                  <a:off x="730166" y="4326498"/>
                  <a:ext cx="1343570" cy="134357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5"/>
                <p:cNvSpPr>
                  <a:spLocks noEditPoints="1"/>
                </p:cNvSpPr>
                <p:nvPr/>
              </p:nvSpPr>
              <p:spPr bwMode="auto">
                <a:xfrm>
                  <a:off x="1064166" y="4633658"/>
                  <a:ext cx="675570" cy="72925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bg1"/>
                </a:solidFill>
                <a:ln>
                  <a:solidFill>
                    <a:srgbClr val="107C10"/>
                  </a:solid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0" name="TextBox 9"/>
              <p:cNvSpPr txBox="1"/>
              <p:nvPr/>
            </p:nvSpPr>
            <p:spPr>
              <a:xfrm>
                <a:off x="506602" y="5507174"/>
                <a:ext cx="1964320" cy="627864"/>
              </a:xfrm>
              <a:prstGeom prst="rect">
                <a:avLst/>
              </a:prstGeom>
              <a:noFill/>
              <a:ln>
                <a:noFill/>
              </a:ln>
            </p:spPr>
            <p:txBody>
              <a:bodyPr wrap="none" lIns="182880" tIns="146304" rIns="182880" bIns="146304" rtlCol="0">
                <a:spAutoFit/>
              </a:bodyPr>
              <a:lstStyle/>
              <a:p>
                <a:pPr>
                  <a:lnSpc>
                    <a:spcPct val="90000"/>
                  </a:lnSpc>
                  <a:spcAft>
                    <a:spcPts val="600"/>
                  </a:spcAft>
                </a:pPr>
                <a:r>
                  <a:rPr lang="en-US" sz="2400" b="1" dirty="0">
                    <a:solidFill>
                      <a:srgbClr val="107C10"/>
                    </a:solidFill>
                  </a:rPr>
                  <a:t>Operations</a:t>
                </a:r>
              </a:p>
            </p:txBody>
          </p:sp>
        </p:grpSp>
        <p:sp>
          <p:nvSpPr>
            <p:cNvPr id="14" name="TextBox 13"/>
            <p:cNvSpPr txBox="1"/>
            <p:nvPr/>
          </p:nvSpPr>
          <p:spPr>
            <a:xfrm>
              <a:off x="2240090" y="4102938"/>
              <a:ext cx="4121799" cy="2299091"/>
            </a:xfrm>
            <a:prstGeom prst="rect">
              <a:avLst/>
            </a:prstGeom>
            <a:noFill/>
            <a:ln>
              <a:solidFill>
                <a:srgbClr val="107C10"/>
              </a:solidFill>
            </a:ln>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Provide standardized environments for dev, QA, and prod</a:t>
              </a:r>
            </a:p>
            <a:p>
              <a:pPr>
                <a:lnSpc>
                  <a:spcPct val="90000"/>
                </a:lnSpc>
                <a:spcAft>
                  <a:spcPts val="600"/>
                </a:spcAft>
              </a:pPr>
              <a:r>
                <a:rPr lang="en-US" sz="1600" dirty="0">
                  <a:gradFill>
                    <a:gsLst>
                      <a:gs pos="2917">
                        <a:schemeClr val="tx1"/>
                      </a:gs>
                      <a:gs pos="30000">
                        <a:schemeClr val="tx1"/>
                      </a:gs>
                    </a:gsLst>
                    <a:lin ang="5400000" scaled="0"/>
                  </a:gradFill>
                </a:rPr>
                <a:t>Abstract differences in OS distributions and underlying infrastructure</a:t>
              </a:r>
            </a:p>
            <a:p>
              <a:pPr>
                <a:lnSpc>
                  <a:spcPct val="90000"/>
                </a:lnSpc>
                <a:spcAft>
                  <a:spcPts val="600"/>
                </a:spcAft>
              </a:pPr>
              <a:r>
                <a:rPr lang="en-US" sz="1600" dirty="0">
                  <a:gradFill>
                    <a:gsLst>
                      <a:gs pos="2917">
                        <a:schemeClr val="tx1"/>
                      </a:gs>
                      <a:gs pos="30000">
                        <a:schemeClr val="tx1"/>
                      </a:gs>
                    </a:gsLst>
                    <a:lin ang="5400000" scaled="0"/>
                  </a:gradFill>
                </a:rPr>
                <a:t>Higher utilization, compute density. &amp; fast startup</a:t>
              </a:r>
            </a:p>
            <a:p>
              <a:pPr>
                <a:lnSpc>
                  <a:spcPct val="90000"/>
                </a:lnSpc>
                <a:spcAft>
                  <a:spcPts val="600"/>
                </a:spcAft>
              </a:pPr>
              <a:r>
                <a:rPr lang="en-US" sz="1600" dirty="0">
                  <a:gradFill>
                    <a:gsLst>
                      <a:gs pos="2917">
                        <a:schemeClr val="tx1"/>
                      </a:gs>
                      <a:gs pos="30000">
                        <a:schemeClr val="tx1"/>
                      </a:gs>
                    </a:gsLst>
                    <a:lin ang="5400000" scaled="0"/>
                  </a:gradFill>
                </a:rPr>
                <a:t>Rapid scale-up and scale-down in response to changing business needs</a:t>
              </a:r>
            </a:p>
          </p:txBody>
        </p:sp>
      </p:grpSp>
      <p:sp>
        <p:nvSpPr>
          <p:cNvPr id="19" name="Oval 18"/>
          <p:cNvSpPr/>
          <p:nvPr/>
        </p:nvSpPr>
        <p:spPr bwMode="auto">
          <a:xfrm>
            <a:off x="8184873" y="2129982"/>
            <a:ext cx="2596226" cy="2596226"/>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8738070" y="1522059"/>
            <a:ext cx="148983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0">
                      <a:srgbClr val="00188F"/>
                    </a:gs>
                    <a:gs pos="100000">
                      <a:srgbClr val="00188F"/>
                    </a:gs>
                  </a:gsLst>
                  <a:lin ang="5400000" scaled="0"/>
                </a:gradFill>
              </a:rPr>
              <a:t>DevOps</a:t>
            </a:r>
          </a:p>
        </p:txBody>
      </p:sp>
      <p:sp>
        <p:nvSpPr>
          <p:cNvPr id="22" name="TextBox 21"/>
          <p:cNvSpPr txBox="1"/>
          <p:nvPr/>
        </p:nvSpPr>
        <p:spPr>
          <a:xfrm>
            <a:off x="7083455" y="4710199"/>
            <a:ext cx="4799059" cy="1557349"/>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Integrate people, process, and tools for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an optimized app development process</a:t>
            </a:r>
          </a:p>
          <a:p>
            <a:pPr algn="ctr">
              <a:lnSpc>
                <a:spcPct val="90000"/>
              </a:lnSpc>
              <a:spcAft>
                <a:spcPts val="600"/>
              </a:spcAft>
            </a:pPr>
            <a:r>
              <a:rPr lang="en-US" sz="1600" dirty="0">
                <a:gradFill>
                  <a:gsLst>
                    <a:gs pos="2917">
                      <a:schemeClr val="tx1"/>
                    </a:gs>
                    <a:gs pos="30000">
                      <a:schemeClr val="tx1"/>
                    </a:gs>
                  </a:gsLst>
                  <a:lin ang="5400000" scaled="0"/>
                </a:gradFill>
              </a:rPr>
              <a:t>Operations focus on standardized infrastructure</a:t>
            </a:r>
          </a:p>
          <a:p>
            <a:pPr algn="ctr">
              <a:lnSpc>
                <a:spcPct val="90000"/>
              </a:lnSpc>
              <a:spcAft>
                <a:spcPts val="600"/>
              </a:spcAft>
            </a:pPr>
            <a:r>
              <a:rPr lang="en-US" sz="1600" dirty="0">
                <a:gradFill>
                  <a:gsLst>
                    <a:gs pos="2917">
                      <a:schemeClr val="tx1"/>
                    </a:gs>
                    <a:gs pos="30000">
                      <a:schemeClr val="tx1"/>
                    </a:gs>
                  </a:gsLst>
                  <a:lin ang="5400000" scaled="0"/>
                </a:gradFill>
              </a:rPr>
              <a:t>Developers focus on building,</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deploying and testing apps</a:t>
            </a:r>
          </a:p>
        </p:txBody>
      </p:sp>
      <p:sp>
        <p:nvSpPr>
          <p:cNvPr id="23" name="Freeform 6"/>
          <p:cNvSpPr>
            <a:spLocks noChangeAspect="1" noEditPoints="1"/>
          </p:cNvSpPr>
          <p:nvPr/>
        </p:nvSpPr>
        <p:spPr bwMode="auto">
          <a:xfrm>
            <a:off x="8576160" y="2977037"/>
            <a:ext cx="1813653" cy="902116"/>
          </a:xfrm>
          <a:custGeom>
            <a:avLst/>
            <a:gdLst>
              <a:gd name="T0" fmla="*/ 77 w 326"/>
              <a:gd name="T1" fmla="*/ 15 h 162"/>
              <a:gd name="T2" fmla="*/ 48 w 326"/>
              <a:gd name="T3" fmla="*/ 15 h 162"/>
              <a:gd name="T4" fmla="*/ 279 w 326"/>
              <a:gd name="T5" fmla="*/ 3 h 162"/>
              <a:gd name="T6" fmla="*/ 279 w 326"/>
              <a:gd name="T7" fmla="*/ 33 h 162"/>
              <a:gd name="T8" fmla="*/ 279 w 326"/>
              <a:gd name="T9" fmla="*/ 3 h 162"/>
              <a:gd name="T10" fmla="*/ 140 w 326"/>
              <a:gd name="T11" fmla="*/ 65 h 162"/>
              <a:gd name="T12" fmla="*/ 138 w 326"/>
              <a:gd name="T13" fmla="*/ 62 h 162"/>
              <a:gd name="T14" fmla="*/ 293 w 326"/>
              <a:gd name="T15" fmla="*/ 33 h 162"/>
              <a:gd name="T16" fmla="*/ 280 w 326"/>
              <a:gd name="T17" fmla="*/ 45 h 162"/>
              <a:gd name="T18" fmla="*/ 268 w 326"/>
              <a:gd name="T19" fmla="*/ 55 h 162"/>
              <a:gd name="T20" fmla="*/ 229 w 326"/>
              <a:gd name="T21" fmla="*/ 62 h 162"/>
              <a:gd name="T22" fmla="*/ 228 w 326"/>
              <a:gd name="T23" fmla="*/ 58 h 162"/>
              <a:gd name="T24" fmla="*/ 222 w 326"/>
              <a:gd name="T25" fmla="*/ 62 h 162"/>
              <a:gd name="T26" fmla="*/ 222 w 326"/>
              <a:gd name="T27" fmla="*/ 71 h 162"/>
              <a:gd name="T28" fmla="*/ 193 w 326"/>
              <a:gd name="T29" fmla="*/ 36 h 162"/>
              <a:gd name="T30" fmla="*/ 171 w 326"/>
              <a:gd name="T31" fmla="*/ 49 h 162"/>
              <a:gd name="T32" fmla="*/ 148 w 326"/>
              <a:gd name="T33" fmla="*/ 36 h 162"/>
              <a:gd name="T34" fmla="*/ 138 w 326"/>
              <a:gd name="T35" fmla="*/ 62 h 162"/>
              <a:gd name="T36" fmla="*/ 151 w 326"/>
              <a:gd name="T37" fmla="*/ 40 h 162"/>
              <a:gd name="T38" fmla="*/ 164 w 326"/>
              <a:gd name="T39" fmla="*/ 62 h 162"/>
              <a:gd name="T40" fmla="*/ 166 w 326"/>
              <a:gd name="T41" fmla="*/ 58 h 162"/>
              <a:gd name="T42" fmla="*/ 174 w 326"/>
              <a:gd name="T43" fmla="*/ 71 h 162"/>
              <a:gd name="T44" fmla="*/ 140 w 326"/>
              <a:gd name="T45" fmla="*/ 68 h 162"/>
              <a:gd name="T46" fmla="*/ 103 w 326"/>
              <a:gd name="T47" fmla="*/ 68 h 162"/>
              <a:gd name="T48" fmla="*/ 93 w 326"/>
              <a:gd name="T49" fmla="*/ 71 h 162"/>
              <a:gd name="T50" fmla="*/ 119 w 326"/>
              <a:gd name="T51" fmla="*/ 68 h 162"/>
              <a:gd name="T52" fmla="*/ 74 w 326"/>
              <a:gd name="T53" fmla="*/ 62 h 162"/>
              <a:gd name="T54" fmla="*/ 62 w 326"/>
              <a:gd name="T55" fmla="*/ 48 h 162"/>
              <a:gd name="T56" fmla="*/ 22 w 326"/>
              <a:gd name="T57" fmla="*/ 97 h 162"/>
              <a:gd name="T58" fmla="*/ 32 w 326"/>
              <a:gd name="T59" fmla="*/ 110 h 162"/>
              <a:gd name="T60" fmla="*/ 67 w 326"/>
              <a:gd name="T61" fmla="*/ 110 h 162"/>
              <a:gd name="T62" fmla="*/ 109 w 326"/>
              <a:gd name="T63" fmla="*/ 162 h 162"/>
              <a:gd name="T64" fmla="*/ 97 w 326"/>
              <a:gd name="T65" fmla="*/ 136 h 162"/>
              <a:gd name="T66" fmla="*/ 90 w 326"/>
              <a:gd name="T67" fmla="*/ 87 h 162"/>
              <a:gd name="T68" fmla="*/ 61 w 326"/>
              <a:gd name="T69" fmla="*/ 81 h 162"/>
              <a:gd name="T70" fmla="*/ 271 w 326"/>
              <a:gd name="T71" fmla="*/ 87 h 162"/>
              <a:gd name="T72" fmla="*/ 239 w 326"/>
              <a:gd name="T73" fmla="*/ 94 h 162"/>
              <a:gd name="T74" fmla="*/ 236 w 326"/>
              <a:gd name="T75" fmla="*/ 162 h 162"/>
              <a:gd name="T76" fmla="*/ 264 w 326"/>
              <a:gd name="T77" fmla="*/ 110 h 162"/>
              <a:gd name="T78" fmla="*/ 303 w 326"/>
              <a:gd name="T79" fmla="*/ 100 h 162"/>
              <a:gd name="T80" fmla="*/ 293 w 326"/>
              <a:gd name="T81" fmla="*/ 33 h 162"/>
              <a:gd name="T82" fmla="*/ 226 w 326"/>
              <a:gd name="T83" fmla="*/ 70 h 162"/>
              <a:gd name="T84" fmla="*/ 226 w 326"/>
              <a:gd name="T85" fmla="*/ 71 h 162"/>
              <a:gd name="T86" fmla="*/ 6 w 326"/>
              <a:gd name="T87" fmla="*/ 107 h 162"/>
              <a:gd name="T88" fmla="*/ 16 w 326"/>
              <a:gd name="T89" fmla="*/ 162 h 162"/>
              <a:gd name="T90" fmla="*/ 9 w 326"/>
              <a:gd name="T91" fmla="*/ 62 h 162"/>
              <a:gd name="T92" fmla="*/ 316 w 326"/>
              <a:gd name="T93" fmla="*/ 62 h 162"/>
              <a:gd name="T94" fmla="*/ 310 w 326"/>
              <a:gd name="T95" fmla="*/ 162 h 162"/>
              <a:gd name="T96" fmla="*/ 319 w 326"/>
              <a:gd name="T97" fmla="*/ 107 h 162"/>
              <a:gd name="T98" fmla="*/ 316 w 326"/>
              <a:gd name="T99" fmla="*/ 62 h 162"/>
              <a:gd name="T100" fmla="*/ 142 w 326"/>
              <a:gd name="T101" fmla="*/ 97 h 162"/>
              <a:gd name="T102" fmla="*/ 150 w 326"/>
              <a:gd name="T103" fmla="*/ 153 h 162"/>
              <a:gd name="T104" fmla="*/ 171 w 326"/>
              <a:gd name="T105" fmla="*/ 162 h 162"/>
              <a:gd name="T106" fmla="*/ 151 w 326"/>
              <a:gd name="T107" fmla="*/ 87 h 162"/>
              <a:gd name="T108" fmla="*/ 180 w 326"/>
              <a:gd name="T109" fmla="*/ 97 h 162"/>
              <a:gd name="T110" fmla="*/ 197 w 326"/>
              <a:gd name="T111" fmla="*/ 162 h 162"/>
              <a:gd name="T112" fmla="*/ 199 w 326"/>
              <a:gd name="T113" fmla="*/ 100 h 162"/>
              <a:gd name="T114" fmla="*/ 190 w 326"/>
              <a:gd name="T115" fmla="*/ 87 h 162"/>
              <a:gd name="T116" fmla="*/ 185 w 326"/>
              <a:gd name="T117" fmla="*/ 15 h 162"/>
              <a:gd name="T118" fmla="*/ 156 w 326"/>
              <a:gd name="T119" fmla="*/ 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62">
                <a:moveTo>
                  <a:pt x="62" y="0"/>
                </a:moveTo>
                <a:cubicBezTo>
                  <a:pt x="70" y="0"/>
                  <a:pt x="77" y="7"/>
                  <a:pt x="77" y="15"/>
                </a:cubicBezTo>
                <a:cubicBezTo>
                  <a:pt x="77" y="23"/>
                  <a:pt x="70" y="29"/>
                  <a:pt x="62" y="29"/>
                </a:cubicBezTo>
                <a:cubicBezTo>
                  <a:pt x="54" y="29"/>
                  <a:pt x="48" y="23"/>
                  <a:pt x="48" y="15"/>
                </a:cubicBezTo>
                <a:cubicBezTo>
                  <a:pt x="48" y="7"/>
                  <a:pt x="54" y="0"/>
                  <a:pt x="62" y="0"/>
                </a:cubicBezTo>
                <a:close/>
                <a:moveTo>
                  <a:pt x="279" y="3"/>
                </a:moveTo>
                <a:cubicBezTo>
                  <a:pt x="287" y="3"/>
                  <a:pt x="293" y="10"/>
                  <a:pt x="293" y="18"/>
                </a:cubicBezTo>
                <a:cubicBezTo>
                  <a:pt x="293" y="26"/>
                  <a:pt x="287" y="33"/>
                  <a:pt x="279" y="33"/>
                </a:cubicBezTo>
                <a:cubicBezTo>
                  <a:pt x="271" y="33"/>
                  <a:pt x="264" y="26"/>
                  <a:pt x="264" y="18"/>
                </a:cubicBezTo>
                <a:cubicBezTo>
                  <a:pt x="264" y="10"/>
                  <a:pt x="271" y="3"/>
                  <a:pt x="279" y="3"/>
                </a:cubicBezTo>
                <a:close/>
                <a:moveTo>
                  <a:pt x="137" y="65"/>
                </a:moveTo>
                <a:cubicBezTo>
                  <a:pt x="140" y="65"/>
                  <a:pt x="140" y="65"/>
                  <a:pt x="140" y="65"/>
                </a:cubicBezTo>
                <a:cubicBezTo>
                  <a:pt x="141" y="62"/>
                  <a:pt x="141" y="62"/>
                  <a:pt x="141" y="62"/>
                </a:cubicBezTo>
                <a:cubicBezTo>
                  <a:pt x="138" y="62"/>
                  <a:pt x="138" y="62"/>
                  <a:pt x="138" y="62"/>
                </a:cubicBezTo>
                <a:lnTo>
                  <a:pt x="137" y="65"/>
                </a:lnTo>
                <a:close/>
                <a:moveTo>
                  <a:pt x="293" y="33"/>
                </a:moveTo>
                <a:cubicBezTo>
                  <a:pt x="284" y="36"/>
                  <a:pt x="284" y="36"/>
                  <a:pt x="284" y="36"/>
                </a:cubicBezTo>
                <a:cubicBezTo>
                  <a:pt x="280" y="45"/>
                  <a:pt x="280" y="45"/>
                  <a:pt x="280" y="45"/>
                </a:cubicBezTo>
                <a:cubicBezTo>
                  <a:pt x="277" y="36"/>
                  <a:pt x="277" y="36"/>
                  <a:pt x="277" y="36"/>
                </a:cubicBezTo>
                <a:cubicBezTo>
                  <a:pt x="268" y="55"/>
                  <a:pt x="268" y="55"/>
                  <a:pt x="268" y="55"/>
                </a:cubicBezTo>
                <a:cubicBezTo>
                  <a:pt x="245" y="62"/>
                  <a:pt x="245" y="62"/>
                  <a:pt x="245" y="62"/>
                </a:cubicBezTo>
                <a:cubicBezTo>
                  <a:pt x="229" y="62"/>
                  <a:pt x="229" y="62"/>
                  <a:pt x="229" y="62"/>
                </a:cubicBezTo>
                <a:cubicBezTo>
                  <a:pt x="232" y="55"/>
                  <a:pt x="232" y="55"/>
                  <a:pt x="232" y="55"/>
                </a:cubicBezTo>
                <a:cubicBezTo>
                  <a:pt x="230" y="55"/>
                  <a:pt x="228" y="57"/>
                  <a:pt x="228" y="58"/>
                </a:cubicBezTo>
                <a:cubicBezTo>
                  <a:pt x="226" y="62"/>
                  <a:pt x="226" y="62"/>
                  <a:pt x="226" y="62"/>
                </a:cubicBezTo>
                <a:cubicBezTo>
                  <a:pt x="222" y="62"/>
                  <a:pt x="222" y="62"/>
                  <a:pt x="222" y="62"/>
                </a:cubicBezTo>
                <a:cubicBezTo>
                  <a:pt x="222" y="64"/>
                  <a:pt x="223" y="66"/>
                  <a:pt x="224" y="67"/>
                </a:cubicBezTo>
                <a:cubicBezTo>
                  <a:pt x="222" y="71"/>
                  <a:pt x="222" y="71"/>
                  <a:pt x="222" y="71"/>
                </a:cubicBezTo>
                <a:cubicBezTo>
                  <a:pt x="209" y="71"/>
                  <a:pt x="209" y="71"/>
                  <a:pt x="209" y="71"/>
                </a:cubicBezTo>
                <a:cubicBezTo>
                  <a:pt x="206" y="55"/>
                  <a:pt x="203" y="36"/>
                  <a:pt x="193" y="36"/>
                </a:cubicBezTo>
                <a:cubicBezTo>
                  <a:pt x="177" y="35"/>
                  <a:pt x="177" y="35"/>
                  <a:pt x="177" y="35"/>
                </a:cubicBezTo>
                <a:cubicBezTo>
                  <a:pt x="171" y="49"/>
                  <a:pt x="171" y="49"/>
                  <a:pt x="171" y="49"/>
                </a:cubicBezTo>
                <a:cubicBezTo>
                  <a:pt x="164" y="35"/>
                  <a:pt x="164" y="35"/>
                  <a:pt x="164" y="35"/>
                </a:cubicBezTo>
                <a:cubicBezTo>
                  <a:pt x="148" y="36"/>
                  <a:pt x="148" y="36"/>
                  <a:pt x="148" y="36"/>
                </a:cubicBezTo>
                <a:cubicBezTo>
                  <a:pt x="140" y="36"/>
                  <a:pt x="137" y="48"/>
                  <a:pt x="134" y="62"/>
                </a:cubicBezTo>
                <a:cubicBezTo>
                  <a:pt x="138" y="62"/>
                  <a:pt x="138" y="62"/>
                  <a:pt x="138" y="62"/>
                </a:cubicBezTo>
                <a:cubicBezTo>
                  <a:pt x="149" y="36"/>
                  <a:pt x="149" y="36"/>
                  <a:pt x="149" y="36"/>
                </a:cubicBezTo>
                <a:cubicBezTo>
                  <a:pt x="151" y="36"/>
                  <a:pt x="152" y="38"/>
                  <a:pt x="151" y="40"/>
                </a:cubicBezTo>
                <a:cubicBezTo>
                  <a:pt x="141" y="62"/>
                  <a:pt x="141" y="62"/>
                  <a:pt x="141" y="62"/>
                </a:cubicBezTo>
                <a:cubicBezTo>
                  <a:pt x="164" y="62"/>
                  <a:pt x="164" y="62"/>
                  <a:pt x="164" y="62"/>
                </a:cubicBezTo>
                <a:cubicBezTo>
                  <a:pt x="161" y="55"/>
                  <a:pt x="161" y="55"/>
                  <a:pt x="161" y="55"/>
                </a:cubicBezTo>
                <a:cubicBezTo>
                  <a:pt x="163" y="55"/>
                  <a:pt x="165" y="57"/>
                  <a:pt x="166" y="58"/>
                </a:cubicBezTo>
                <a:cubicBezTo>
                  <a:pt x="167" y="62"/>
                  <a:pt x="167" y="62"/>
                  <a:pt x="167" y="62"/>
                </a:cubicBezTo>
                <a:cubicBezTo>
                  <a:pt x="174" y="63"/>
                  <a:pt x="174" y="71"/>
                  <a:pt x="174" y="71"/>
                </a:cubicBezTo>
                <a:cubicBezTo>
                  <a:pt x="137" y="71"/>
                  <a:pt x="137" y="71"/>
                  <a:pt x="137" y="71"/>
                </a:cubicBezTo>
                <a:cubicBezTo>
                  <a:pt x="138" y="71"/>
                  <a:pt x="140" y="70"/>
                  <a:pt x="140" y="68"/>
                </a:cubicBezTo>
                <a:cubicBezTo>
                  <a:pt x="119" y="68"/>
                  <a:pt x="119" y="68"/>
                  <a:pt x="119" y="68"/>
                </a:cubicBezTo>
                <a:cubicBezTo>
                  <a:pt x="103" y="68"/>
                  <a:pt x="103" y="68"/>
                  <a:pt x="103" y="68"/>
                </a:cubicBezTo>
                <a:cubicBezTo>
                  <a:pt x="103" y="70"/>
                  <a:pt x="104" y="71"/>
                  <a:pt x="106" y="71"/>
                </a:cubicBezTo>
                <a:cubicBezTo>
                  <a:pt x="93" y="71"/>
                  <a:pt x="93" y="71"/>
                  <a:pt x="93" y="71"/>
                </a:cubicBezTo>
                <a:cubicBezTo>
                  <a:pt x="106" y="65"/>
                  <a:pt x="106" y="65"/>
                  <a:pt x="106" y="65"/>
                </a:cubicBezTo>
                <a:cubicBezTo>
                  <a:pt x="119" y="68"/>
                  <a:pt x="119" y="68"/>
                  <a:pt x="119" y="68"/>
                </a:cubicBezTo>
                <a:cubicBezTo>
                  <a:pt x="119" y="62"/>
                  <a:pt x="103" y="58"/>
                  <a:pt x="103" y="58"/>
                </a:cubicBezTo>
                <a:cubicBezTo>
                  <a:pt x="74" y="62"/>
                  <a:pt x="74" y="62"/>
                  <a:pt x="74" y="62"/>
                </a:cubicBezTo>
                <a:cubicBezTo>
                  <a:pt x="64" y="36"/>
                  <a:pt x="64" y="36"/>
                  <a:pt x="64" y="36"/>
                </a:cubicBezTo>
                <a:cubicBezTo>
                  <a:pt x="62" y="48"/>
                  <a:pt x="62" y="48"/>
                  <a:pt x="62" y="48"/>
                </a:cubicBezTo>
                <a:cubicBezTo>
                  <a:pt x="45" y="29"/>
                  <a:pt x="45" y="29"/>
                  <a:pt x="45" y="29"/>
                </a:cubicBezTo>
                <a:cubicBezTo>
                  <a:pt x="45" y="29"/>
                  <a:pt x="22" y="39"/>
                  <a:pt x="22" y="97"/>
                </a:cubicBezTo>
                <a:cubicBezTo>
                  <a:pt x="22" y="100"/>
                  <a:pt x="22" y="100"/>
                  <a:pt x="22" y="100"/>
                </a:cubicBezTo>
                <a:cubicBezTo>
                  <a:pt x="22" y="106"/>
                  <a:pt x="27" y="110"/>
                  <a:pt x="32" y="110"/>
                </a:cubicBezTo>
                <a:cubicBezTo>
                  <a:pt x="38" y="110"/>
                  <a:pt x="38" y="110"/>
                  <a:pt x="38" y="110"/>
                </a:cubicBezTo>
                <a:cubicBezTo>
                  <a:pt x="67" y="110"/>
                  <a:pt x="67" y="110"/>
                  <a:pt x="67" y="110"/>
                </a:cubicBezTo>
                <a:cubicBezTo>
                  <a:pt x="87" y="162"/>
                  <a:pt x="87" y="162"/>
                  <a:pt x="87" y="162"/>
                </a:cubicBezTo>
                <a:cubicBezTo>
                  <a:pt x="109" y="162"/>
                  <a:pt x="109" y="162"/>
                  <a:pt x="109" y="162"/>
                </a:cubicBezTo>
                <a:cubicBezTo>
                  <a:pt x="109" y="157"/>
                  <a:pt x="107" y="154"/>
                  <a:pt x="103" y="152"/>
                </a:cubicBezTo>
                <a:cubicBezTo>
                  <a:pt x="97" y="136"/>
                  <a:pt x="97" y="136"/>
                  <a:pt x="97" y="136"/>
                </a:cubicBezTo>
                <a:cubicBezTo>
                  <a:pt x="97" y="94"/>
                  <a:pt x="97" y="94"/>
                  <a:pt x="97" y="94"/>
                </a:cubicBezTo>
                <a:cubicBezTo>
                  <a:pt x="97" y="90"/>
                  <a:pt x="94" y="87"/>
                  <a:pt x="90" y="87"/>
                </a:cubicBezTo>
                <a:cubicBezTo>
                  <a:pt x="64" y="87"/>
                  <a:pt x="64" y="87"/>
                  <a:pt x="64" y="87"/>
                </a:cubicBezTo>
                <a:cubicBezTo>
                  <a:pt x="61" y="81"/>
                  <a:pt x="61" y="81"/>
                  <a:pt x="61" y="81"/>
                </a:cubicBezTo>
                <a:cubicBezTo>
                  <a:pt x="271" y="81"/>
                  <a:pt x="271" y="81"/>
                  <a:pt x="271" y="81"/>
                </a:cubicBezTo>
                <a:cubicBezTo>
                  <a:pt x="271" y="87"/>
                  <a:pt x="271" y="87"/>
                  <a:pt x="271" y="87"/>
                </a:cubicBezTo>
                <a:cubicBezTo>
                  <a:pt x="245" y="87"/>
                  <a:pt x="245" y="87"/>
                  <a:pt x="245" y="87"/>
                </a:cubicBezTo>
                <a:cubicBezTo>
                  <a:pt x="241" y="87"/>
                  <a:pt x="239" y="90"/>
                  <a:pt x="239" y="94"/>
                </a:cubicBezTo>
                <a:cubicBezTo>
                  <a:pt x="242" y="152"/>
                  <a:pt x="242" y="152"/>
                  <a:pt x="242" y="152"/>
                </a:cubicBezTo>
                <a:cubicBezTo>
                  <a:pt x="237" y="153"/>
                  <a:pt x="234" y="157"/>
                  <a:pt x="236" y="162"/>
                </a:cubicBezTo>
                <a:cubicBezTo>
                  <a:pt x="258" y="162"/>
                  <a:pt x="258" y="162"/>
                  <a:pt x="258" y="162"/>
                </a:cubicBezTo>
                <a:cubicBezTo>
                  <a:pt x="264" y="110"/>
                  <a:pt x="264" y="110"/>
                  <a:pt x="264" y="110"/>
                </a:cubicBezTo>
                <a:cubicBezTo>
                  <a:pt x="293" y="110"/>
                  <a:pt x="293" y="110"/>
                  <a:pt x="293" y="110"/>
                </a:cubicBezTo>
                <a:cubicBezTo>
                  <a:pt x="299" y="110"/>
                  <a:pt x="303" y="106"/>
                  <a:pt x="303" y="100"/>
                </a:cubicBezTo>
                <a:cubicBezTo>
                  <a:pt x="303" y="97"/>
                  <a:pt x="303" y="97"/>
                  <a:pt x="303" y="97"/>
                </a:cubicBezTo>
                <a:cubicBezTo>
                  <a:pt x="303" y="39"/>
                  <a:pt x="293" y="33"/>
                  <a:pt x="293" y="33"/>
                </a:cubicBezTo>
                <a:close/>
                <a:moveTo>
                  <a:pt x="226" y="71"/>
                </a:moveTo>
                <a:cubicBezTo>
                  <a:pt x="226" y="70"/>
                  <a:pt x="226" y="70"/>
                  <a:pt x="226" y="70"/>
                </a:cubicBezTo>
                <a:cubicBezTo>
                  <a:pt x="229" y="71"/>
                  <a:pt x="232" y="71"/>
                  <a:pt x="232" y="71"/>
                </a:cubicBezTo>
                <a:lnTo>
                  <a:pt x="226" y="71"/>
                </a:lnTo>
                <a:close/>
                <a:moveTo>
                  <a:pt x="0" y="52"/>
                </a:moveTo>
                <a:cubicBezTo>
                  <a:pt x="6" y="107"/>
                  <a:pt x="6" y="107"/>
                  <a:pt x="6" y="107"/>
                </a:cubicBezTo>
                <a:cubicBezTo>
                  <a:pt x="6" y="152"/>
                  <a:pt x="6" y="152"/>
                  <a:pt x="6" y="152"/>
                </a:cubicBezTo>
                <a:cubicBezTo>
                  <a:pt x="6" y="157"/>
                  <a:pt x="11" y="162"/>
                  <a:pt x="16" y="162"/>
                </a:cubicBezTo>
                <a:cubicBezTo>
                  <a:pt x="16" y="107"/>
                  <a:pt x="16" y="107"/>
                  <a:pt x="16" y="107"/>
                </a:cubicBezTo>
                <a:cubicBezTo>
                  <a:pt x="9" y="62"/>
                  <a:pt x="9" y="62"/>
                  <a:pt x="9" y="62"/>
                </a:cubicBezTo>
                <a:cubicBezTo>
                  <a:pt x="9" y="56"/>
                  <a:pt x="5" y="52"/>
                  <a:pt x="0" y="52"/>
                </a:cubicBezTo>
                <a:close/>
                <a:moveTo>
                  <a:pt x="316" y="62"/>
                </a:moveTo>
                <a:cubicBezTo>
                  <a:pt x="310" y="107"/>
                  <a:pt x="310" y="107"/>
                  <a:pt x="310" y="107"/>
                </a:cubicBezTo>
                <a:cubicBezTo>
                  <a:pt x="310" y="162"/>
                  <a:pt x="310" y="162"/>
                  <a:pt x="310" y="162"/>
                </a:cubicBezTo>
                <a:cubicBezTo>
                  <a:pt x="315" y="162"/>
                  <a:pt x="319" y="157"/>
                  <a:pt x="319" y="152"/>
                </a:cubicBezTo>
                <a:cubicBezTo>
                  <a:pt x="319" y="107"/>
                  <a:pt x="319" y="107"/>
                  <a:pt x="319" y="107"/>
                </a:cubicBezTo>
                <a:cubicBezTo>
                  <a:pt x="326" y="52"/>
                  <a:pt x="326" y="52"/>
                  <a:pt x="326" y="52"/>
                </a:cubicBezTo>
                <a:cubicBezTo>
                  <a:pt x="320" y="52"/>
                  <a:pt x="316" y="56"/>
                  <a:pt x="316" y="62"/>
                </a:cubicBezTo>
                <a:close/>
                <a:moveTo>
                  <a:pt x="151" y="87"/>
                </a:moveTo>
                <a:cubicBezTo>
                  <a:pt x="146" y="87"/>
                  <a:pt x="142" y="92"/>
                  <a:pt x="142" y="97"/>
                </a:cubicBezTo>
                <a:cubicBezTo>
                  <a:pt x="142" y="98"/>
                  <a:pt x="142" y="99"/>
                  <a:pt x="142" y="100"/>
                </a:cubicBezTo>
                <a:cubicBezTo>
                  <a:pt x="150" y="153"/>
                  <a:pt x="150" y="153"/>
                  <a:pt x="150" y="153"/>
                </a:cubicBezTo>
                <a:cubicBezTo>
                  <a:pt x="147" y="155"/>
                  <a:pt x="145" y="158"/>
                  <a:pt x="145" y="162"/>
                </a:cubicBezTo>
                <a:cubicBezTo>
                  <a:pt x="171" y="162"/>
                  <a:pt x="171" y="162"/>
                  <a:pt x="171" y="162"/>
                </a:cubicBezTo>
                <a:cubicBezTo>
                  <a:pt x="161" y="97"/>
                  <a:pt x="161" y="97"/>
                  <a:pt x="161" y="97"/>
                </a:cubicBezTo>
                <a:cubicBezTo>
                  <a:pt x="161" y="92"/>
                  <a:pt x="157" y="87"/>
                  <a:pt x="151" y="87"/>
                </a:cubicBezTo>
                <a:close/>
                <a:moveTo>
                  <a:pt x="190" y="87"/>
                </a:moveTo>
                <a:cubicBezTo>
                  <a:pt x="185" y="87"/>
                  <a:pt x="180" y="92"/>
                  <a:pt x="180" y="97"/>
                </a:cubicBezTo>
                <a:cubicBezTo>
                  <a:pt x="171" y="162"/>
                  <a:pt x="171" y="162"/>
                  <a:pt x="171" y="162"/>
                </a:cubicBezTo>
                <a:cubicBezTo>
                  <a:pt x="197" y="162"/>
                  <a:pt x="197" y="162"/>
                  <a:pt x="197" y="162"/>
                </a:cubicBezTo>
                <a:cubicBezTo>
                  <a:pt x="197" y="158"/>
                  <a:pt x="194" y="155"/>
                  <a:pt x="191" y="153"/>
                </a:cubicBezTo>
                <a:cubicBezTo>
                  <a:pt x="199" y="100"/>
                  <a:pt x="199" y="100"/>
                  <a:pt x="199" y="100"/>
                </a:cubicBezTo>
                <a:cubicBezTo>
                  <a:pt x="200" y="99"/>
                  <a:pt x="200" y="98"/>
                  <a:pt x="200" y="97"/>
                </a:cubicBezTo>
                <a:cubicBezTo>
                  <a:pt x="200" y="92"/>
                  <a:pt x="195" y="87"/>
                  <a:pt x="190" y="87"/>
                </a:cubicBezTo>
                <a:close/>
                <a:moveTo>
                  <a:pt x="171" y="0"/>
                </a:moveTo>
                <a:cubicBezTo>
                  <a:pt x="179" y="0"/>
                  <a:pt x="185" y="7"/>
                  <a:pt x="185" y="15"/>
                </a:cubicBezTo>
                <a:cubicBezTo>
                  <a:pt x="185" y="23"/>
                  <a:pt x="179" y="29"/>
                  <a:pt x="171" y="29"/>
                </a:cubicBezTo>
                <a:cubicBezTo>
                  <a:pt x="163" y="29"/>
                  <a:pt x="156" y="23"/>
                  <a:pt x="156" y="15"/>
                </a:cubicBezTo>
                <a:cubicBezTo>
                  <a:pt x="156" y="7"/>
                  <a:pt x="163" y="0"/>
                  <a:pt x="17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24" name="Picture 23"/>
          <p:cNvPicPr>
            <a:picLocks noChangeAspect="1"/>
          </p:cNvPicPr>
          <p:nvPr/>
        </p:nvPicPr>
        <p:blipFill>
          <a:blip r:embed="rId3"/>
          <a:stretch>
            <a:fillRect/>
          </a:stretch>
        </p:blipFill>
        <p:spPr>
          <a:xfrm rot="1492035">
            <a:off x="10033598" y="16734"/>
            <a:ext cx="2481805" cy="2401146"/>
          </a:xfrm>
          <a:prstGeom prst="rect">
            <a:avLst/>
          </a:prstGeom>
        </p:spPr>
      </p:pic>
    </p:spTree>
    <p:extLst>
      <p:ext uri="{BB962C8B-B14F-4D97-AF65-F5344CB8AC3E}">
        <p14:creationId xmlns:p14="http://schemas.microsoft.com/office/powerpoint/2010/main" val="213723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par>
                          <p:cTn id="25" fill="hold">
                            <p:stCondLst>
                              <p:cond delay="0"/>
                            </p:stCondLst>
                            <p:childTnLst>
                              <p:par>
                                <p:cTn id="26" presetID="13" presetClass="entr" presetSubtype="16"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plus(in)">
                                      <p:cBhvr>
                                        <p:cTn id="28" dur="2000"/>
                                        <p:tgtEl>
                                          <p:spTgt spid="15"/>
                                        </p:tgtEl>
                                      </p:cBhvr>
                                    </p:animEffect>
                                  </p:childTnLst>
                                </p:cTn>
                              </p:par>
                            </p:childTnLst>
                          </p:cTn>
                        </p:par>
                        <p:par>
                          <p:cTn id="29" fill="hold">
                            <p:stCondLst>
                              <p:cond delay="2000"/>
                            </p:stCondLst>
                            <p:childTnLst>
                              <p:par>
                                <p:cTn id="30" presetID="13" presetClass="entr" presetSubtype="16"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plus(in)">
                                      <p:cBhvr>
                                        <p:cTn id="32" dur="2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animBg="1"/>
      <p:bldP spid="2" grpId="0"/>
      <p:bldP spid="19" grpId="0" animBg="1"/>
      <p:bldP spid="21" grpId="0"/>
      <p:bldP spid="22" grpId="0"/>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Shape 101" descr="server.png"/>
          <p:cNvPicPr preferRelativeResize="0"/>
          <p:nvPr/>
        </p:nvPicPr>
        <p:blipFill rotWithShape="1">
          <a:blip r:embed="rId2">
            <a:alphaModFix/>
          </a:blip>
          <a:srcRect/>
          <a:stretch/>
        </p:blipFill>
        <p:spPr>
          <a:xfrm>
            <a:off x="745589" y="4208154"/>
            <a:ext cx="2180700" cy="2180700"/>
          </a:xfrm>
          <a:prstGeom prst="rect">
            <a:avLst/>
          </a:prstGeom>
          <a:noFill/>
          <a:ln>
            <a:noFill/>
          </a:ln>
        </p:spPr>
      </p:pic>
      <p:pic>
        <p:nvPicPr>
          <p:cNvPr id="72" name="Shape 101" descr="server.png"/>
          <p:cNvPicPr preferRelativeResize="0"/>
          <p:nvPr/>
        </p:nvPicPr>
        <p:blipFill rotWithShape="1">
          <a:blip r:embed="rId2">
            <a:alphaModFix/>
          </a:blip>
          <a:srcRect/>
          <a:stretch/>
        </p:blipFill>
        <p:spPr>
          <a:xfrm>
            <a:off x="2926289" y="4208154"/>
            <a:ext cx="2180700" cy="2180700"/>
          </a:xfrm>
          <a:prstGeom prst="rect">
            <a:avLst/>
          </a:prstGeom>
          <a:noFill/>
          <a:ln>
            <a:noFill/>
          </a:ln>
        </p:spPr>
      </p:pic>
      <p:pic>
        <p:nvPicPr>
          <p:cNvPr id="84" name="Shape 101" descr="server.png"/>
          <p:cNvPicPr preferRelativeResize="0"/>
          <p:nvPr/>
        </p:nvPicPr>
        <p:blipFill rotWithShape="1">
          <a:blip r:embed="rId2">
            <a:alphaModFix/>
          </a:blip>
          <a:srcRect/>
          <a:stretch/>
        </p:blipFill>
        <p:spPr>
          <a:xfrm>
            <a:off x="5106989" y="4208154"/>
            <a:ext cx="2180700" cy="2180700"/>
          </a:xfrm>
          <a:prstGeom prst="rect">
            <a:avLst/>
          </a:prstGeom>
          <a:noFill/>
          <a:ln>
            <a:noFill/>
          </a:ln>
        </p:spPr>
      </p:pic>
      <p:pic>
        <p:nvPicPr>
          <p:cNvPr id="96" name="Shape 101" descr="server.png"/>
          <p:cNvPicPr preferRelativeResize="0"/>
          <p:nvPr/>
        </p:nvPicPr>
        <p:blipFill rotWithShape="1">
          <a:blip r:embed="rId2">
            <a:alphaModFix/>
          </a:blip>
          <a:srcRect/>
          <a:stretch/>
        </p:blipFill>
        <p:spPr>
          <a:xfrm>
            <a:off x="7287689" y="4208154"/>
            <a:ext cx="2180700" cy="2180700"/>
          </a:xfrm>
          <a:prstGeom prst="rect">
            <a:avLst/>
          </a:prstGeom>
          <a:noFill/>
          <a:ln>
            <a:noFill/>
          </a:ln>
        </p:spPr>
      </p:pic>
      <p:pic>
        <p:nvPicPr>
          <p:cNvPr id="119" name="Shape 101" descr="server.png"/>
          <p:cNvPicPr preferRelativeResize="0"/>
          <p:nvPr/>
        </p:nvPicPr>
        <p:blipFill rotWithShape="1">
          <a:blip r:embed="rId2">
            <a:alphaModFix/>
          </a:blip>
          <a:srcRect/>
          <a:stretch/>
        </p:blipFill>
        <p:spPr>
          <a:xfrm>
            <a:off x="9468389" y="4212916"/>
            <a:ext cx="2180700" cy="2180700"/>
          </a:xfrm>
          <a:prstGeom prst="rect">
            <a:avLst/>
          </a:prstGeom>
          <a:noFill/>
          <a:ln>
            <a:noFill/>
          </a:ln>
        </p:spPr>
      </p:pic>
      <p:sp>
        <p:nvSpPr>
          <p:cNvPr id="131" name="TextBox 130"/>
          <p:cNvSpPr txBox="1"/>
          <p:nvPr/>
        </p:nvSpPr>
        <p:spPr>
          <a:xfrm>
            <a:off x="2332037" y="526208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3" name="TextBox 142"/>
          <p:cNvSpPr txBox="1"/>
          <p:nvPr/>
        </p:nvSpPr>
        <p:spPr>
          <a:xfrm>
            <a:off x="4530737" y="526208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5" name="TextBox 154"/>
          <p:cNvSpPr txBox="1"/>
          <p:nvPr/>
        </p:nvSpPr>
        <p:spPr>
          <a:xfrm>
            <a:off x="6729437" y="526208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7" name="TextBox 166"/>
          <p:cNvSpPr txBox="1"/>
          <p:nvPr/>
        </p:nvSpPr>
        <p:spPr>
          <a:xfrm>
            <a:off x="8928137" y="526208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9" name="TextBox 178"/>
          <p:cNvSpPr txBox="1"/>
          <p:nvPr/>
        </p:nvSpPr>
        <p:spPr>
          <a:xfrm>
            <a:off x="11126837" y="526208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13" name="Rectangle 112"/>
          <p:cNvSpPr/>
          <p:nvPr/>
        </p:nvSpPr>
        <p:spPr>
          <a:xfrm>
            <a:off x="989305" y="4837276"/>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14" name="Rectangle 113"/>
          <p:cNvSpPr/>
          <p:nvPr/>
        </p:nvSpPr>
        <p:spPr>
          <a:xfrm>
            <a:off x="989305" y="3529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6" name="Rectangle 115"/>
          <p:cNvSpPr/>
          <p:nvPr/>
        </p:nvSpPr>
        <p:spPr>
          <a:xfrm>
            <a:off x="1391664" y="3529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7" name="Rectangle 116"/>
          <p:cNvSpPr/>
          <p:nvPr/>
        </p:nvSpPr>
        <p:spPr>
          <a:xfrm>
            <a:off x="1794023" y="3529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8" name="Rectangle 117"/>
          <p:cNvSpPr/>
          <p:nvPr/>
        </p:nvSpPr>
        <p:spPr>
          <a:xfrm>
            <a:off x="2196382" y="3529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0" name="Rectangle 129"/>
          <p:cNvSpPr/>
          <p:nvPr/>
        </p:nvSpPr>
        <p:spPr>
          <a:xfrm>
            <a:off x="989305" y="2214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2" name="Rectangle 141"/>
          <p:cNvSpPr/>
          <p:nvPr/>
        </p:nvSpPr>
        <p:spPr>
          <a:xfrm>
            <a:off x="1391664" y="2214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 name="Rectangle 153"/>
          <p:cNvSpPr/>
          <p:nvPr/>
        </p:nvSpPr>
        <p:spPr>
          <a:xfrm>
            <a:off x="1794023" y="2214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66" name="Rectangle 165"/>
          <p:cNvSpPr/>
          <p:nvPr/>
        </p:nvSpPr>
        <p:spPr>
          <a:xfrm>
            <a:off x="2196382" y="2214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8" name="Rectangle 177"/>
          <p:cNvSpPr/>
          <p:nvPr/>
        </p:nvSpPr>
        <p:spPr>
          <a:xfrm>
            <a:off x="539765" y="296862"/>
            <a:ext cx="6541534" cy="757130"/>
          </a:xfrm>
          <a:prstGeom prst="rect">
            <a:avLst/>
          </a:prstGeom>
        </p:spPr>
        <p:txBody>
          <a:bodyPr/>
          <a:lstStyle/>
          <a:p>
            <a:pPr>
              <a:lnSpc>
                <a:spcPct val="90000"/>
              </a:lnSpc>
              <a:spcBef>
                <a:spcPct val="0"/>
              </a:spcBef>
            </a:pPr>
            <a:r>
              <a:rPr lang="en-US" sz="2800" spc="-102" dirty="0">
                <a:ln w="3175">
                  <a:noFill/>
                </a:ln>
                <a:solidFill>
                  <a:schemeClr val="bg1"/>
                </a:solidFill>
                <a:latin typeface="+mj-lt"/>
                <a:cs typeface="Segoe UI" pitchFamily="34" charset="0"/>
              </a:rPr>
              <a:t>Server </a:t>
            </a:r>
            <a:r>
              <a:rPr lang="en-US" sz="2800" spc="-102" dirty="0">
                <a:ln w="3175">
                  <a:noFill/>
                </a:ln>
                <a:solidFill>
                  <a:schemeClr val="bg1"/>
                </a:solidFill>
                <a:latin typeface="+mj-lt"/>
                <a:cs typeface="Segoe UI" pitchFamily="34" charset="0"/>
                <a:sym typeface="Wingdings" panose="05000000000000000000" pitchFamily="2" charset="2"/>
              </a:rPr>
              <a:t> VM Evolution</a:t>
            </a:r>
            <a:endParaRPr lang="en-US" sz="2800" spc="-102" dirty="0">
              <a:ln w="3175">
                <a:noFill/>
              </a:ln>
              <a:solidFill>
                <a:schemeClr val="bg1"/>
              </a:solidFill>
              <a:latin typeface="+mj-lt"/>
              <a:cs typeface="Segoe UI" pitchFamily="34" charset="0"/>
            </a:endParaRPr>
          </a:p>
        </p:txBody>
      </p:sp>
      <p:sp>
        <p:nvSpPr>
          <p:cNvPr id="200" name="Rectangle 199"/>
          <p:cNvSpPr/>
          <p:nvPr/>
        </p:nvSpPr>
        <p:spPr>
          <a:xfrm>
            <a:off x="3206836" y="4824404"/>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01" name="Rectangle 200"/>
          <p:cNvSpPr/>
          <p:nvPr/>
        </p:nvSpPr>
        <p:spPr>
          <a:xfrm>
            <a:off x="3206836"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2" name="Rectangle 201"/>
          <p:cNvSpPr/>
          <p:nvPr/>
        </p:nvSpPr>
        <p:spPr>
          <a:xfrm>
            <a:off x="3609195"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3" name="Rectangle 202"/>
          <p:cNvSpPr/>
          <p:nvPr/>
        </p:nvSpPr>
        <p:spPr>
          <a:xfrm>
            <a:off x="4011554"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4" name="Rectangle 203"/>
          <p:cNvSpPr/>
          <p:nvPr/>
        </p:nvSpPr>
        <p:spPr>
          <a:xfrm>
            <a:off x="4413913"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5" name="Rectangle 204"/>
          <p:cNvSpPr/>
          <p:nvPr/>
        </p:nvSpPr>
        <p:spPr>
          <a:xfrm>
            <a:off x="3206836"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6" name="Rectangle 205"/>
          <p:cNvSpPr/>
          <p:nvPr/>
        </p:nvSpPr>
        <p:spPr>
          <a:xfrm>
            <a:off x="3609195"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7" name="Rectangle 206"/>
          <p:cNvSpPr/>
          <p:nvPr/>
        </p:nvSpPr>
        <p:spPr>
          <a:xfrm>
            <a:off x="4011554"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8" name="Rectangle 207"/>
          <p:cNvSpPr/>
          <p:nvPr/>
        </p:nvSpPr>
        <p:spPr>
          <a:xfrm>
            <a:off x="4413913"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9" name="Rectangle 208"/>
          <p:cNvSpPr/>
          <p:nvPr/>
        </p:nvSpPr>
        <p:spPr>
          <a:xfrm>
            <a:off x="5387693" y="4824404"/>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10" name="Rectangle 209"/>
          <p:cNvSpPr/>
          <p:nvPr/>
        </p:nvSpPr>
        <p:spPr>
          <a:xfrm>
            <a:off x="5387693"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1" name="Rectangle 210"/>
          <p:cNvSpPr/>
          <p:nvPr/>
        </p:nvSpPr>
        <p:spPr>
          <a:xfrm>
            <a:off x="5790052"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2" name="Rectangle 211"/>
          <p:cNvSpPr/>
          <p:nvPr/>
        </p:nvSpPr>
        <p:spPr>
          <a:xfrm>
            <a:off x="6192411"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3" name="Rectangle 212"/>
          <p:cNvSpPr/>
          <p:nvPr/>
        </p:nvSpPr>
        <p:spPr>
          <a:xfrm>
            <a:off x="6594770"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4" name="Rectangle 213"/>
          <p:cNvSpPr/>
          <p:nvPr/>
        </p:nvSpPr>
        <p:spPr>
          <a:xfrm>
            <a:off x="5387693"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5" name="Rectangle 214"/>
          <p:cNvSpPr/>
          <p:nvPr/>
        </p:nvSpPr>
        <p:spPr>
          <a:xfrm>
            <a:off x="5790052"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6" name="Rectangle 215"/>
          <p:cNvSpPr/>
          <p:nvPr/>
        </p:nvSpPr>
        <p:spPr>
          <a:xfrm>
            <a:off x="6192411"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7" name="Rectangle 216"/>
          <p:cNvSpPr/>
          <p:nvPr/>
        </p:nvSpPr>
        <p:spPr>
          <a:xfrm>
            <a:off x="6594770"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8" name="Rectangle 217"/>
          <p:cNvSpPr/>
          <p:nvPr/>
        </p:nvSpPr>
        <p:spPr>
          <a:xfrm>
            <a:off x="7577934" y="4831706"/>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19" name="Rectangle 218"/>
          <p:cNvSpPr/>
          <p:nvPr/>
        </p:nvSpPr>
        <p:spPr>
          <a:xfrm>
            <a:off x="7577934" y="3524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0" name="Rectangle 219"/>
          <p:cNvSpPr/>
          <p:nvPr/>
        </p:nvSpPr>
        <p:spPr>
          <a:xfrm>
            <a:off x="7980293" y="3524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1" name="Rectangle 220"/>
          <p:cNvSpPr/>
          <p:nvPr/>
        </p:nvSpPr>
        <p:spPr>
          <a:xfrm>
            <a:off x="8382652" y="3524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2" name="Rectangle 221"/>
          <p:cNvSpPr/>
          <p:nvPr/>
        </p:nvSpPr>
        <p:spPr>
          <a:xfrm>
            <a:off x="8785011" y="3524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3" name="Rectangle 222"/>
          <p:cNvSpPr/>
          <p:nvPr/>
        </p:nvSpPr>
        <p:spPr>
          <a:xfrm>
            <a:off x="7577934" y="2209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4" name="Rectangle 223"/>
          <p:cNvSpPr/>
          <p:nvPr/>
        </p:nvSpPr>
        <p:spPr>
          <a:xfrm>
            <a:off x="7980293" y="2209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5" name="Rectangle 224"/>
          <p:cNvSpPr/>
          <p:nvPr/>
        </p:nvSpPr>
        <p:spPr>
          <a:xfrm>
            <a:off x="8382652" y="2209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6" name="Rectangle 225"/>
          <p:cNvSpPr/>
          <p:nvPr/>
        </p:nvSpPr>
        <p:spPr>
          <a:xfrm>
            <a:off x="8785011" y="2209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7" name="Rectangle 226"/>
          <p:cNvSpPr/>
          <p:nvPr/>
        </p:nvSpPr>
        <p:spPr>
          <a:xfrm>
            <a:off x="9768175" y="4824404"/>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28" name="Rectangle 227"/>
          <p:cNvSpPr/>
          <p:nvPr/>
        </p:nvSpPr>
        <p:spPr>
          <a:xfrm>
            <a:off x="9768175"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9" name="Rectangle 228"/>
          <p:cNvSpPr/>
          <p:nvPr/>
        </p:nvSpPr>
        <p:spPr>
          <a:xfrm>
            <a:off x="10170534"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0" name="Rectangle 229"/>
          <p:cNvSpPr/>
          <p:nvPr/>
        </p:nvSpPr>
        <p:spPr>
          <a:xfrm>
            <a:off x="10572893"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1" name="Rectangle 230"/>
          <p:cNvSpPr/>
          <p:nvPr/>
        </p:nvSpPr>
        <p:spPr>
          <a:xfrm>
            <a:off x="10975252"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2" name="Rectangle 231"/>
          <p:cNvSpPr/>
          <p:nvPr/>
        </p:nvSpPr>
        <p:spPr>
          <a:xfrm>
            <a:off x="9768175"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3" name="Rectangle 232"/>
          <p:cNvSpPr/>
          <p:nvPr/>
        </p:nvSpPr>
        <p:spPr>
          <a:xfrm>
            <a:off x="10170534"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4" name="Rectangle 233"/>
          <p:cNvSpPr/>
          <p:nvPr/>
        </p:nvSpPr>
        <p:spPr>
          <a:xfrm>
            <a:off x="10572893"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5" name="Rectangle 234"/>
          <p:cNvSpPr/>
          <p:nvPr/>
        </p:nvSpPr>
        <p:spPr>
          <a:xfrm>
            <a:off x="10975252"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7331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16"/>
                                        </p:tgtEl>
                                        <p:attrNameLst>
                                          <p:attrName>style.visibility</p:attrName>
                                        </p:attrNameLst>
                                      </p:cBhvr>
                                      <p:to>
                                        <p:strVal val="visible"/>
                                      </p:to>
                                    </p:set>
                                    <p:animEffect transition="in" filter="fade">
                                      <p:cBhvr>
                                        <p:cTn id="20" dur="500"/>
                                        <p:tgtEl>
                                          <p:spTgt spid="11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17"/>
                                        </p:tgtEl>
                                        <p:attrNameLst>
                                          <p:attrName>style.visibility</p:attrName>
                                        </p:attrNameLst>
                                      </p:cBhvr>
                                      <p:to>
                                        <p:strVal val="visible"/>
                                      </p:to>
                                    </p:set>
                                    <p:animEffect transition="in" filter="fade">
                                      <p:cBhvr>
                                        <p:cTn id="24" dur="500"/>
                                        <p:tgtEl>
                                          <p:spTgt spid="117"/>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500"/>
                                        <p:tgtEl>
                                          <p:spTgt spid="118"/>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300"/>
                                        <p:tgtEl>
                                          <p:spTgt spid="130"/>
                                        </p:tgtEl>
                                      </p:cBhvr>
                                    </p:animEffect>
                                  </p:childTnLst>
                                </p:cTn>
                              </p:par>
                            </p:childTnLst>
                          </p:cTn>
                        </p:par>
                        <p:par>
                          <p:cTn id="33" fill="hold">
                            <p:stCondLst>
                              <p:cond delay="2800"/>
                            </p:stCondLst>
                            <p:childTnLst>
                              <p:par>
                                <p:cTn id="34" presetID="10" presetClass="entr" presetSubtype="0" fill="hold" grpId="0" nodeType="after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fade">
                                      <p:cBhvr>
                                        <p:cTn id="36" dur="300"/>
                                        <p:tgtEl>
                                          <p:spTgt spid="142"/>
                                        </p:tgtEl>
                                      </p:cBhvr>
                                    </p:animEffect>
                                  </p:childTnLst>
                                </p:cTn>
                              </p:par>
                            </p:childTnLst>
                          </p:cTn>
                        </p:par>
                        <p:par>
                          <p:cTn id="37" fill="hold">
                            <p:stCondLst>
                              <p:cond delay="3100"/>
                            </p:stCondLst>
                            <p:childTnLst>
                              <p:par>
                                <p:cTn id="38" presetID="10" presetClass="entr" presetSubtype="0" fill="hold" grpId="0" nodeType="afterEffect">
                                  <p:stCondLst>
                                    <p:cond delay="0"/>
                                  </p:stCondLst>
                                  <p:childTnLst>
                                    <p:set>
                                      <p:cBhvr>
                                        <p:cTn id="39" dur="1" fill="hold">
                                          <p:stCondLst>
                                            <p:cond delay="0"/>
                                          </p:stCondLst>
                                        </p:cTn>
                                        <p:tgtEl>
                                          <p:spTgt spid="154"/>
                                        </p:tgtEl>
                                        <p:attrNameLst>
                                          <p:attrName>style.visibility</p:attrName>
                                        </p:attrNameLst>
                                      </p:cBhvr>
                                      <p:to>
                                        <p:strVal val="visible"/>
                                      </p:to>
                                    </p:set>
                                    <p:animEffect transition="in" filter="fade">
                                      <p:cBhvr>
                                        <p:cTn id="40" dur="300"/>
                                        <p:tgtEl>
                                          <p:spTgt spid="154"/>
                                        </p:tgtEl>
                                      </p:cBhvr>
                                    </p:animEffect>
                                  </p:childTnLst>
                                </p:cTn>
                              </p:par>
                            </p:childTnLst>
                          </p:cTn>
                        </p:par>
                        <p:par>
                          <p:cTn id="41" fill="hold">
                            <p:stCondLst>
                              <p:cond delay="3400"/>
                            </p:stCondLst>
                            <p:childTnLst>
                              <p:par>
                                <p:cTn id="42" presetID="10" presetClass="entr" presetSubtype="0" fill="hold" grpId="0" nodeType="afterEffect">
                                  <p:stCondLst>
                                    <p:cond delay="0"/>
                                  </p:stCondLst>
                                  <p:childTnLst>
                                    <p:set>
                                      <p:cBhvr>
                                        <p:cTn id="43" dur="1" fill="hold">
                                          <p:stCondLst>
                                            <p:cond delay="0"/>
                                          </p:stCondLst>
                                        </p:cTn>
                                        <p:tgtEl>
                                          <p:spTgt spid="166"/>
                                        </p:tgtEl>
                                        <p:attrNameLst>
                                          <p:attrName>style.visibility</p:attrName>
                                        </p:attrNameLst>
                                      </p:cBhvr>
                                      <p:to>
                                        <p:strVal val="visible"/>
                                      </p:to>
                                    </p:set>
                                    <p:animEffect transition="in" filter="fade">
                                      <p:cBhvr>
                                        <p:cTn id="44" dur="300"/>
                                        <p:tgtEl>
                                          <p:spTgt spid="166"/>
                                        </p:tgtEl>
                                      </p:cBhvr>
                                    </p:animEffect>
                                  </p:childTnLst>
                                </p:cTn>
                              </p:par>
                            </p:childTnLst>
                          </p:cTn>
                        </p:par>
                        <p:par>
                          <p:cTn id="45" fill="hold">
                            <p:stCondLst>
                              <p:cond delay="3700"/>
                            </p:stCondLst>
                            <p:childTnLst>
                              <p:par>
                                <p:cTn id="46" presetID="10" presetClass="entr" presetSubtype="0" fill="hold" grpId="0" nodeType="after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250"/>
                                        <p:tgtEl>
                                          <p:spTgt spid="200"/>
                                        </p:tgtEl>
                                      </p:cBhvr>
                                    </p:animEffect>
                                  </p:childTnLst>
                                </p:cTn>
                              </p:par>
                            </p:childTnLst>
                          </p:cTn>
                        </p:par>
                        <p:par>
                          <p:cTn id="49" fill="hold">
                            <p:stCondLst>
                              <p:cond delay="3950"/>
                            </p:stCondLst>
                            <p:childTnLst>
                              <p:par>
                                <p:cTn id="50" presetID="10" presetClass="entr" presetSubtype="0" fill="hold" grpId="0" nodeType="afterEffect">
                                  <p:stCondLst>
                                    <p:cond delay="0"/>
                                  </p:stCondLst>
                                  <p:childTnLst>
                                    <p:set>
                                      <p:cBhvr>
                                        <p:cTn id="51" dur="1" fill="hold">
                                          <p:stCondLst>
                                            <p:cond delay="0"/>
                                          </p:stCondLst>
                                        </p:cTn>
                                        <p:tgtEl>
                                          <p:spTgt spid="201"/>
                                        </p:tgtEl>
                                        <p:attrNameLst>
                                          <p:attrName>style.visibility</p:attrName>
                                        </p:attrNameLst>
                                      </p:cBhvr>
                                      <p:to>
                                        <p:strVal val="visible"/>
                                      </p:to>
                                    </p:set>
                                    <p:animEffect transition="in" filter="fade">
                                      <p:cBhvr>
                                        <p:cTn id="52" dur="250"/>
                                        <p:tgtEl>
                                          <p:spTgt spid="201"/>
                                        </p:tgtEl>
                                      </p:cBhvr>
                                    </p:animEffect>
                                  </p:childTnLst>
                                </p:cTn>
                              </p:par>
                            </p:childTnLst>
                          </p:cTn>
                        </p:par>
                        <p:par>
                          <p:cTn id="53" fill="hold">
                            <p:stCondLst>
                              <p:cond delay="4200"/>
                            </p:stCondLst>
                            <p:childTnLst>
                              <p:par>
                                <p:cTn id="54" presetID="10" presetClass="entr" presetSubtype="0" fill="hold" grpId="0" nodeType="afterEffect">
                                  <p:stCondLst>
                                    <p:cond delay="0"/>
                                  </p:stCondLst>
                                  <p:childTnLst>
                                    <p:set>
                                      <p:cBhvr>
                                        <p:cTn id="55" dur="1" fill="hold">
                                          <p:stCondLst>
                                            <p:cond delay="0"/>
                                          </p:stCondLst>
                                        </p:cTn>
                                        <p:tgtEl>
                                          <p:spTgt spid="202"/>
                                        </p:tgtEl>
                                        <p:attrNameLst>
                                          <p:attrName>style.visibility</p:attrName>
                                        </p:attrNameLst>
                                      </p:cBhvr>
                                      <p:to>
                                        <p:strVal val="visible"/>
                                      </p:to>
                                    </p:set>
                                    <p:animEffect transition="in" filter="fade">
                                      <p:cBhvr>
                                        <p:cTn id="56" dur="250"/>
                                        <p:tgtEl>
                                          <p:spTgt spid="202"/>
                                        </p:tgtEl>
                                      </p:cBhvr>
                                    </p:animEffect>
                                  </p:childTnLst>
                                </p:cTn>
                              </p:par>
                            </p:childTnLst>
                          </p:cTn>
                        </p:par>
                        <p:par>
                          <p:cTn id="57" fill="hold">
                            <p:stCondLst>
                              <p:cond delay="4450"/>
                            </p:stCondLst>
                            <p:childTnLst>
                              <p:par>
                                <p:cTn id="58" presetID="10" presetClass="entr" presetSubtype="0" fill="hold" grpId="0" nodeType="afterEffect">
                                  <p:stCondLst>
                                    <p:cond delay="0"/>
                                  </p:stCondLst>
                                  <p:childTnLst>
                                    <p:set>
                                      <p:cBhvr>
                                        <p:cTn id="59" dur="1" fill="hold">
                                          <p:stCondLst>
                                            <p:cond delay="0"/>
                                          </p:stCondLst>
                                        </p:cTn>
                                        <p:tgtEl>
                                          <p:spTgt spid="203"/>
                                        </p:tgtEl>
                                        <p:attrNameLst>
                                          <p:attrName>style.visibility</p:attrName>
                                        </p:attrNameLst>
                                      </p:cBhvr>
                                      <p:to>
                                        <p:strVal val="visible"/>
                                      </p:to>
                                    </p:set>
                                    <p:animEffect transition="in" filter="fade">
                                      <p:cBhvr>
                                        <p:cTn id="60" dur="250"/>
                                        <p:tgtEl>
                                          <p:spTgt spid="203"/>
                                        </p:tgtEl>
                                      </p:cBhvr>
                                    </p:animEffect>
                                  </p:childTnLst>
                                </p:cTn>
                              </p:par>
                            </p:childTnLst>
                          </p:cTn>
                        </p:par>
                        <p:par>
                          <p:cTn id="61" fill="hold">
                            <p:stCondLst>
                              <p:cond delay="4700"/>
                            </p:stCondLst>
                            <p:childTnLst>
                              <p:par>
                                <p:cTn id="62" presetID="10" presetClass="entr" presetSubtype="0" fill="hold" grpId="0" nodeType="after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fade">
                                      <p:cBhvr>
                                        <p:cTn id="64" dur="250"/>
                                        <p:tgtEl>
                                          <p:spTgt spid="204"/>
                                        </p:tgtEl>
                                      </p:cBhvr>
                                    </p:animEffect>
                                  </p:childTnLst>
                                </p:cTn>
                              </p:par>
                            </p:childTnLst>
                          </p:cTn>
                        </p:par>
                        <p:par>
                          <p:cTn id="65" fill="hold">
                            <p:stCondLst>
                              <p:cond delay="4950"/>
                            </p:stCondLst>
                            <p:childTnLst>
                              <p:par>
                                <p:cTn id="66" presetID="10" presetClass="entr" presetSubtype="0" fill="hold" grpId="0" nodeType="afterEffect">
                                  <p:stCondLst>
                                    <p:cond delay="0"/>
                                  </p:stCondLst>
                                  <p:childTnLst>
                                    <p:set>
                                      <p:cBhvr>
                                        <p:cTn id="67" dur="1" fill="hold">
                                          <p:stCondLst>
                                            <p:cond delay="0"/>
                                          </p:stCondLst>
                                        </p:cTn>
                                        <p:tgtEl>
                                          <p:spTgt spid="205"/>
                                        </p:tgtEl>
                                        <p:attrNameLst>
                                          <p:attrName>style.visibility</p:attrName>
                                        </p:attrNameLst>
                                      </p:cBhvr>
                                      <p:to>
                                        <p:strVal val="visible"/>
                                      </p:to>
                                    </p:set>
                                    <p:animEffect transition="in" filter="fade">
                                      <p:cBhvr>
                                        <p:cTn id="68" dur="250"/>
                                        <p:tgtEl>
                                          <p:spTgt spid="205"/>
                                        </p:tgtEl>
                                      </p:cBhvr>
                                    </p:animEffect>
                                  </p:childTnLst>
                                </p:cTn>
                              </p:par>
                            </p:childTnLst>
                          </p:cTn>
                        </p:par>
                        <p:par>
                          <p:cTn id="69" fill="hold">
                            <p:stCondLst>
                              <p:cond delay="5200"/>
                            </p:stCondLst>
                            <p:childTnLst>
                              <p:par>
                                <p:cTn id="70" presetID="10" presetClass="entr" presetSubtype="0" fill="hold" grpId="0" nodeType="afterEffect">
                                  <p:stCondLst>
                                    <p:cond delay="0"/>
                                  </p:stCondLst>
                                  <p:childTnLst>
                                    <p:set>
                                      <p:cBhvr>
                                        <p:cTn id="71" dur="1" fill="hold">
                                          <p:stCondLst>
                                            <p:cond delay="0"/>
                                          </p:stCondLst>
                                        </p:cTn>
                                        <p:tgtEl>
                                          <p:spTgt spid="206"/>
                                        </p:tgtEl>
                                        <p:attrNameLst>
                                          <p:attrName>style.visibility</p:attrName>
                                        </p:attrNameLst>
                                      </p:cBhvr>
                                      <p:to>
                                        <p:strVal val="visible"/>
                                      </p:to>
                                    </p:set>
                                    <p:animEffect transition="in" filter="fade">
                                      <p:cBhvr>
                                        <p:cTn id="72" dur="250"/>
                                        <p:tgtEl>
                                          <p:spTgt spid="206"/>
                                        </p:tgtEl>
                                      </p:cBhvr>
                                    </p:animEffect>
                                  </p:childTnLst>
                                </p:cTn>
                              </p:par>
                            </p:childTnLst>
                          </p:cTn>
                        </p:par>
                        <p:par>
                          <p:cTn id="73" fill="hold">
                            <p:stCondLst>
                              <p:cond delay="5450"/>
                            </p:stCondLst>
                            <p:childTnLst>
                              <p:par>
                                <p:cTn id="74" presetID="10" presetClass="entr" presetSubtype="0" fill="hold" grpId="0" nodeType="afterEffect">
                                  <p:stCondLst>
                                    <p:cond delay="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250"/>
                                        <p:tgtEl>
                                          <p:spTgt spid="207"/>
                                        </p:tgtEl>
                                      </p:cBhvr>
                                    </p:animEffect>
                                  </p:childTnLst>
                                </p:cTn>
                              </p:par>
                            </p:childTnLst>
                          </p:cTn>
                        </p:par>
                        <p:par>
                          <p:cTn id="77" fill="hold">
                            <p:stCondLst>
                              <p:cond delay="5700"/>
                            </p:stCondLst>
                            <p:childTnLst>
                              <p:par>
                                <p:cTn id="78" presetID="10" presetClass="entr" presetSubtype="0" fill="hold" grpId="0" nodeType="afterEffect">
                                  <p:stCondLst>
                                    <p:cond delay="0"/>
                                  </p:stCondLst>
                                  <p:childTnLst>
                                    <p:set>
                                      <p:cBhvr>
                                        <p:cTn id="79" dur="1" fill="hold">
                                          <p:stCondLst>
                                            <p:cond delay="0"/>
                                          </p:stCondLst>
                                        </p:cTn>
                                        <p:tgtEl>
                                          <p:spTgt spid="208"/>
                                        </p:tgtEl>
                                        <p:attrNameLst>
                                          <p:attrName>style.visibility</p:attrName>
                                        </p:attrNameLst>
                                      </p:cBhvr>
                                      <p:to>
                                        <p:strVal val="visible"/>
                                      </p:to>
                                    </p:set>
                                    <p:animEffect transition="in" filter="fade">
                                      <p:cBhvr>
                                        <p:cTn id="80" dur="250"/>
                                        <p:tgtEl>
                                          <p:spTgt spid="208"/>
                                        </p:tgtEl>
                                      </p:cBhvr>
                                    </p:animEffect>
                                  </p:childTnLst>
                                </p:cTn>
                              </p:par>
                            </p:childTnLst>
                          </p:cTn>
                        </p:par>
                        <p:par>
                          <p:cTn id="81" fill="hold">
                            <p:stCondLst>
                              <p:cond delay="5950"/>
                            </p:stCondLst>
                            <p:childTnLst>
                              <p:par>
                                <p:cTn id="82" presetID="10" presetClass="entr" presetSubtype="0" fill="hold" grpId="0" nodeType="afterEffect">
                                  <p:stCondLst>
                                    <p:cond delay="0"/>
                                  </p:stCondLst>
                                  <p:childTnLst>
                                    <p:set>
                                      <p:cBhvr>
                                        <p:cTn id="83" dur="1" fill="hold">
                                          <p:stCondLst>
                                            <p:cond delay="0"/>
                                          </p:stCondLst>
                                        </p:cTn>
                                        <p:tgtEl>
                                          <p:spTgt spid="209"/>
                                        </p:tgtEl>
                                        <p:attrNameLst>
                                          <p:attrName>style.visibility</p:attrName>
                                        </p:attrNameLst>
                                      </p:cBhvr>
                                      <p:to>
                                        <p:strVal val="visible"/>
                                      </p:to>
                                    </p:set>
                                    <p:animEffect transition="in" filter="fade">
                                      <p:cBhvr>
                                        <p:cTn id="84" dur="180"/>
                                        <p:tgtEl>
                                          <p:spTgt spid="209"/>
                                        </p:tgtEl>
                                      </p:cBhvr>
                                    </p:animEffect>
                                  </p:childTnLst>
                                </p:cTn>
                              </p:par>
                            </p:childTnLst>
                          </p:cTn>
                        </p:par>
                        <p:par>
                          <p:cTn id="85" fill="hold">
                            <p:stCondLst>
                              <p:cond delay="6130"/>
                            </p:stCondLst>
                            <p:childTnLst>
                              <p:par>
                                <p:cTn id="86" presetID="10" presetClass="entr" presetSubtype="0" fill="hold" grpId="0" nodeType="afterEffect">
                                  <p:stCondLst>
                                    <p:cond delay="0"/>
                                  </p:stCondLst>
                                  <p:childTnLst>
                                    <p:set>
                                      <p:cBhvr>
                                        <p:cTn id="87" dur="1" fill="hold">
                                          <p:stCondLst>
                                            <p:cond delay="0"/>
                                          </p:stCondLst>
                                        </p:cTn>
                                        <p:tgtEl>
                                          <p:spTgt spid="210"/>
                                        </p:tgtEl>
                                        <p:attrNameLst>
                                          <p:attrName>style.visibility</p:attrName>
                                        </p:attrNameLst>
                                      </p:cBhvr>
                                      <p:to>
                                        <p:strVal val="visible"/>
                                      </p:to>
                                    </p:set>
                                    <p:animEffect transition="in" filter="fade">
                                      <p:cBhvr>
                                        <p:cTn id="88" dur="180"/>
                                        <p:tgtEl>
                                          <p:spTgt spid="210"/>
                                        </p:tgtEl>
                                      </p:cBhvr>
                                    </p:animEffect>
                                  </p:childTnLst>
                                </p:cTn>
                              </p:par>
                            </p:childTnLst>
                          </p:cTn>
                        </p:par>
                        <p:par>
                          <p:cTn id="89" fill="hold">
                            <p:stCondLst>
                              <p:cond delay="6310"/>
                            </p:stCondLst>
                            <p:childTnLst>
                              <p:par>
                                <p:cTn id="90" presetID="10" presetClass="entr" presetSubtype="0" fill="hold" grpId="0" nodeType="afterEffect">
                                  <p:stCondLst>
                                    <p:cond delay="0"/>
                                  </p:stCondLst>
                                  <p:childTnLst>
                                    <p:set>
                                      <p:cBhvr>
                                        <p:cTn id="91" dur="1" fill="hold">
                                          <p:stCondLst>
                                            <p:cond delay="0"/>
                                          </p:stCondLst>
                                        </p:cTn>
                                        <p:tgtEl>
                                          <p:spTgt spid="211"/>
                                        </p:tgtEl>
                                        <p:attrNameLst>
                                          <p:attrName>style.visibility</p:attrName>
                                        </p:attrNameLst>
                                      </p:cBhvr>
                                      <p:to>
                                        <p:strVal val="visible"/>
                                      </p:to>
                                    </p:set>
                                    <p:animEffect transition="in" filter="fade">
                                      <p:cBhvr>
                                        <p:cTn id="92" dur="180"/>
                                        <p:tgtEl>
                                          <p:spTgt spid="211"/>
                                        </p:tgtEl>
                                      </p:cBhvr>
                                    </p:animEffect>
                                  </p:childTnLst>
                                </p:cTn>
                              </p:par>
                            </p:childTnLst>
                          </p:cTn>
                        </p:par>
                        <p:par>
                          <p:cTn id="93" fill="hold">
                            <p:stCondLst>
                              <p:cond delay="6490"/>
                            </p:stCondLst>
                            <p:childTnLst>
                              <p:par>
                                <p:cTn id="94" presetID="10" presetClass="entr" presetSubtype="0" fill="hold" grpId="0" nodeType="afterEffect">
                                  <p:stCondLst>
                                    <p:cond delay="0"/>
                                  </p:stCondLst>
                                  <p:childTnLst>
                                    <p:set>
                                      <p:cBhvr>
                                        <p:cTn id="95" dur="1" fill="hold">
                                          <p:stCondLst>
                                            <p:cond delay="0"/>
                                          </p:stCondLst>
                                        </p:cTn>
                                        <p:tgtEl>
                                          <p:spTgt spid="212"/>
                                        </p:tgtEl>
                                        <p:attrNameLst>
                                          <p:attrName>style.visibility</p:attrName>
                                        </p:attrNameLst>
                                      </p:cBhvr>
                                      <p:to>
                                        <p:strVal val="visible"/>
                                      </p:to>
                                    </p:set>
                                    <p:animEffect transition="in" filter="fade">
                                      <p:cBhvr>
                                        <p:cTn id="96" dur="180"/>
                                        <p:tgtEl>
                                          <p:spTgt spid="212"/>
                                        </p:tgtEl>
                                      </p:cBhvr>
                                    </p:animEffect>
                                  </p:childTnLst>
                                </p:cTn>
                              </p:par>
                            </p:childTnLst>
                          </p:cTn>
                        </p:par>
                        <p:par>
                          <p:cTn id="97" fill="hold">
                            <p:stCondLst>
                              <p:cond delay="6670"/>
                            </p:stCondLst>
                            <p:childTnLst>
                              <p:par>
                                <p:cTn id="98" presetID="10" presetClass="entr" presetSubtype="0" fill="hold" grpId="0" nodeType="after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180"/>
                                        <p:tgtEl>
                                          <p:spTgt spid="213"/>
                                        </p:tgtEl>
                                      </p:cBhvr>
                                    </p:animEffect>
                                  </p:childTnLst>
                                </p:cTn>
                              </p:par>
                            </p:childTnLst>
                          </p:cTn>
                        </p:par>
                        <p:par>
                          <p:cTn id="101" fill="hold">
                            <p:stCondLst>
                              <p:cond delay="6850"/>
                            </p:stCondLst>
                            <p:childTnLst>
                              <p:par>
                                <p:cTn id="102" presetID="10" presetClass="entr" presetSubtype="0" fill="hold" grpId="0" nodeType="afterEffect">
                                  <p:stCondLst>
                                    <p:cond delay="0"/>
                                  </p:stCondLst>
                                  <p:childTnLst>
                                    <p:set>
                                      <p:cBhvr>
                                        <p:cTn id="103" dur="1" fill="hold">
                                          <p:stCondLst>
                                            <p:cond delay="0"/>
                                          </p:stCondLst>
                                        </p:cTn>
                                        <p:tgtEl>
                                          <p:spTgt spid="214"/>
                                        </p:tgtEl>
                                        <p:attrNameLst>
                                          <p:attrName>style.visibility</p:attrName>
                                        </p:attrNameLst>
                                      </p:cBhvr>
                                      <p:to>
                                        <p:strVal val="visible"/>
                                      </p:to>
                                    </p:set>
                                    <p:animEffect transition="in" filter="fade">
                                      <p:cBhvr>
                                        <p:cTn id="104" dur="180"/>
                                        <p:tgtEl>
                                          <p:spTgt spid="214"/>
                                        </p:tgtEl>
                                      </p:cBhvr>
                                    </p:animEffect>
                                  </p:childTnLst>
                                </p:cTn>
                              </p:par>
                            </p:childTnLst>
                          </p:cTn>
                        </p:par>
                        <p:par>
                          <p:cTn id="105" fill="hold">
                            <p:stCondLst>
                              <p:cond delay="7030"/>
                            </p:stCondLst>
                            <p:childTnLst>
                              <p:par>
                                <p:cTn id="106" presetID="10" presetClass="entr" presetSubtype="0" fill="hold" grpId="0" nodeType="afterEffect">
                                  <p:stCondLst>
                                    <p:cond delay="0"/>
                                  </p:stCondLst>
                                  <p:childTnLst>
                                    <p:set>
                                      <p:cBhvr>
                                        <p:cTn id="107" dur="1" fill="hold">
                                          <p:stCondLst>
                                            <p:cond delay="0"/>
                                          </p:stCondLst>
                                        </p:cTn>
                                        <p:tgtEl>
                                          <p:spTgt spid="215"/>
                                        </p:tgtEl>
                                        <p:attrNameLst>
                                          <p:attrName>style.visibility</p:attrName>
                                        </p:attrNameLst>
                                      </p:cBhvr>
                                      <p:to>
                                        <p:strVal val="visible"/>
                                      </p:to>
                                    </p:set>
                                    <p:animEffect transition="in" filter="fade">
                                      <p:cBhvr>
                                        <p:cTn id="108" dur="180"/>
                                        <p:tgtEl>
                                          <p:spTgt spid="215"/>
                                        </p:tgtEl>
                                      </p:cBhvr>
                                    </p:animEffect>
                                  </p:childTnLst>
                                </p:cTn>
                              </p:par>
                            </p:childTnLst>
                          </p:cTn>
                        </p:par>
                        <p:par>
                          <p:cTn id="109" fill="hold">
                            <p:stCondLst>
                              <p:cond delay="7210"/>
                            </p:stCondLst>
                            <p:childTnLst>
                              <p:par>
                                <p:cTn id="110" presetID="10" presetClass="entr" presetSubtype="0" fill="hold" grpId="0" nodeType="afterEffect">
                                  <p:stCondLst>
                                    <p:cond delay="0"/>
                                  </p:stCondLst>
                                  <p:childTnLst>
                                    <p:set>
                                      <p:cBhvr>
                                        <p:cTn id="111" dur="1" fill="hold">
                                          <p:stCondLst>
                                            <p:cond delay="0"/>
                                          </p:stCondLst>
                                        </p:cTn>
                                        <p:tgtEl>
                                          <p:spTgt spid="216"/>
                                        </p:tgtEl>
                                        <p:attrNameLst>
                                          <p:attrName>style.visibility</p:attrName>
                                        </p:attrNameLst>
                                      </p:cBhvr>
                                      <p:to>
                                        <p:strVal val="visible"/>
                                      </p:to>
                                    </p:set>
                                    <p:animEffect transition="in" filter="fade">
                                      <p:cBhvr>
                                        <p:cTn id="112" dur="180"/>
                                        <p:tgtEl>
                                          <p:spTgt spid="216"/>
                                        </p:tgtEl>
                                      </p:cBhvr>
                                    </p:animEffect>
                                  </p:childTnLst>
                                </p:cTn>
                              </p:par>
                            </p:childTnLst>
                          </p:cTn>
                        </p:par>
                        <p:par>
                          <p:cTn id="113" fill="hold">
                            <p:stCondLst>
                              <p:cond delay="7390"/>
                            </p:stCondLst>
                            <p:childTnLst>
                              <p:par>
                                <p:cTn id="114" presetID="10" presetClass="entr" presetSubtype="0" fill="hold" grpId="0" nodeType="afterEffect">
                                  <p:stCondLst>
                                    <p:cond delay="0"/>
                                  </p:stCondLst>
                                  <p:childTnLst>
                                    <p:set>
                                      <p:cBhvr>
                                        <p:cTn id="115" dur="1" fill="hold">
                                          <p:stCondLst>
                                            <p:cond delay="0"/>
                                          </p:stCondLst>
                                        </p:cTn>
                                        <p:tgtEl>
                                          <p:spTgt spid="217"/>
                                        </p:tgtEl>
                                        <p:attrNameLst>
                                          <p:attrName>style.visibility</p:attrName>
                                        </p:attrNameLst>
                                      </p:cBhvr>
                                      <p:to>
                                        <p:strVal val="visible"/>
                                      </p:to>
                                    </p:set>
                                    <p:animEffect transition="in" filter="fade">
                                      <p:cBhvr>
                                        <p:cTn id="116" dur="180"/>
                                        <p:tgtEl>
                                          <p:spTgt spid="217"/>
                                        </p:tgtEl>
                                      </p:cBhvr>
                                    </p:animEffect>
                                  </p:childTnLst>
                                </p:cTn>
                              </p:par>
                            </p:childTnLst>
                          </p:cTn>
                        </p:par>
                        <p:par>
                          <p:cTn id="117" fill="hold">
                            <p:stCondLst>
                              <p:cond delay="7570"/>
                            </p:stCondLst>
                            <p:childTnLst>
                              <p:par>
                                <p:cTn id="118" presetID="10" presetClass="entr" presetSubtype="0" fill="hold" grpId="0" nodeType="afterEffect">
                                  <p:stCondLst>
                                    <p:cond delay="0"/>
                                  </p:stCondLst>
                                  <p:childTnLst>
                                    <p:set>
                                      <p:cBhvr>
                                        <p:cTn id="119" dur="1" fill="hold">
                                          <p:stCondLst>
                                            <p:cond delay="0"/>
                                          </p:stCondLst>
                                        </p:cTn>
                                        <p:tgtEl>
                                          <p:spTgt spid="218"/>
                                        </p:tgtEl>
                                        <p:attrNameLst>
                                          <p:attrName>style.visibility</p:attrName>
                                        </p:attrNameLst>
                                      </p:cBhvr>
                                      <p:to>
                                        <p:strVal val="visible"/>
                                      </p:to>
                                    </p:set>
                                    <p:animEffect transition="in" filter="fade">
                                      <p:cBhvr>
                                        <p:cTn id="120" dur="100"/>
                                        <p:tgtEl>
                                          <p:spTgt spid="218"/>
                                        </p:tgtEl>
                                      </p:cBhvr>
                                    </p:animEffect>
                                  </p:childTnLst>
                                </p:cTn>
                              </p:par>
                            </p:childTnLst>
                          </p:cTn>
                        </p:par>
                        <p:par>
                          <p:cTn id="121" fill="hold">
                            <p:stCondLst>
                              <p:cond delay="7670"/>
                            </p:stCondLst>
                            <p:childTnLst>
                              <p:par>
                                <p:cTn id="122" presetID="10" presetClass="entr" presetSubtype="0" fill="hold" grpId="0" nodeType="afterEffect">
                                  <p:stCondLst>
                                    <p:cond delay="0"/>
                                  </p:stCondLst>
                                  <p:childTnLst>
                                    <p:set>
                                      <p:cBhvr>
                                        <p:cTn id="123" dur="1" fill="hold">
                                          <p:stCondLst>
                                            <p:cond delay="0"/>
                                          </p:stCondLst>
                                        </p:cTn>
                                        <p:tgtEl>
                                          <p:spTgt spid="219"/>
                                        </p:tgtEl>
                                        <p:attrNameLst>
                                          <p:attrName>style.visibility</p:attrName>
                                        </p:attrNameLst>
                                      </p:cBhvr>
                                      <p:to>
                                        <p:strVal val="visible"/>
                                      </p:to>
                                    </p:set>
                                    <p:animEffect transition="in" filter="fade">
                                      <p:cBhvr>
                                        <p:cTn id="124" dur="100"/>
                                        <p:tgtEl>
                                          <p:spTgt spid="219"/>
                                        </p:tgtEl>
                                      </p:cBhvr>
                                    </p:animEffect>
                                  </p:childTnLst>
                                </p:cTn>
                              </p:par>
                            </p:childTnLst>
                          </p:cTn>
                        </p:par>
                        <p:par>
                          <p:cTn id="125" fill="hold">
                            <p:stCondLst>
                              <p:cond delay="7770"/>
                            </p:stCondLst>
                            <p:childTnLst>
                              <p:par>
                                <p:cTn id="126" presetID="10" presetClass="entr" presetSubtype="0" fill="hold" grpId="0" nodeType="afterEffect">
                                  <p:stCondLst>
                                    <p:cond delay="0"/>
                                  </p:stCondLst>
                                  <p:childTnLst>
                                    <p:set>
                                      <p:cBhvr>
                                        <p:cTn id="127" dur="1" fill="hold">
                                          <p:stCondLst>
                                            <p:cond delay="0"/>
                                          </p:stCondLst>
                                        </p:cTn>
                                        <p:tgtEl>
                                          <p:spTgt spid="220"/>
                                        </p:tgtEl>
                                        <p:attrNameLst>
                                          <p:attrName>style.visibility</p:attrName>
                                        </p:attrNameLst>
                                      </p:cBhvr>
                                      <p:to>
                                        <p:strVal val="visible"/>
                                      </p:to>
                                    </p:set>
                                    <p:animEffect transition="in" filter="fade">
                                      <p:cBhvr>
                                        <p:cTn id="128" dur="100"/>
                                        <p:tgtEl>
                                          <p:spTgt spid="220"/>
                                        </p:tgtEl>
                                      </p:cBhvr>
                                    </p:animEffect>
                                  </p:childTnLst>
                                </p:cTn>
                              </p:par>
                            </p:childTnLst>
                          </p:cTn>
                        </p:par>
                        <p:par>
                          <p:cTn id="129" fill="hold">
                            <p:stCondLst>
                              <p:cond delay="7870"/>
                            </p:stCondLst>
                            <p:childTnLst>
                              <p:par>
                                <p:cTn id="130" presetID="10" presetClass="entr" presetSubtype="0" fill="hold" grpId="0" nodeType="afterEffect">
                                  <p:stCondLst>
                                    <p:cond delay="0"/>
                                  </p:stCondLst>
                                  <p:childTnLst>
                                    <p:set>
                                      <p:cBhvr>
                                        <p:cTn id="131" dur="1" fill="hold">
                                          <p:stCondLst>
                                            <p:cond delay="0"/>
                                          </p:stCondLst>
                                        </p:cTn>
                                        <p:tgtEl>
                                          <p:spTgt spid="221"/>
                                        </p:tgtEl>
                                        <p:attrNameLst>
                                          <p:attrName>style.visibility</p:attrName>
                                        </p:attrNameLst>
                                      </p:cBhvr>
                                      <p:to>
                                        <p:strVal val="visible"/>
                                      </p:to>
                                    </p:set>
                                    <p:animEffect transition="in" filter="fade">
                                      <p:cBhvr>
                                        <p:cTn id="132" dur="100"/>
                                        <p:tgtEl>
                                          <p:spTgt spid="221"/>
                                        </p:tgtEl>
                                      </p:cBhvr>
                                    </p:animEffect>
                                  </p:childTnLst>
                                </p:cTn>
                              </p:par>
                            </p:childTnLst>
                          </p:cTn>
                        </p:par>
                        <p:par>
                          <p:cTn id="133" fill="hold">
                            <p:stCondLst>
                              <p:cond delay="7970"/>
                            </p:stCondLst>
                            <p:childTnLst>
                              <p:par>
                                <p:cTn id="134" presetID="10" presetClass="entr" presetSubtype="0" fill="hold" grpId="0" nodeType="afterEffect">
                                  <p:stCondLst>
                                    <p:cond delay="0"/>
                                  </p:stCondLst>
                                  <p:childTnLst>
                                    <p:set>
                                      <p:cBhvr>
                                        <p:cTn id="135" dur="1" fill="hold">
                                          <p:stCondLst>
                                            <p:cond delay="0"/>
                                          </p:stCondLst>
                                        </p:cTn>
                                        <p:tgtEl>
                                          <p:spTgt spid="222"/>
                                        </p:tgtEl>
                                        <p:attrNameLst>
                                          <p:attrName>style.visibility</p:attrName>
                                        </p:attrNameLst>
                                      </p:cBhvr>
                                      <p:to>
                                        <p:strVal val="visible"/>
                                      </p:to>
                                    </p:set>
                                    <p:animEffect transition="in" filter="fade">
                                      <p:cBhvr>
                                        <p:cTn id="136" dur="100"/>
                                        <p:tgtEl>
                                          <p:spTgt spid="222"/>
                                        </p:tgtEl>
                                      </p:cBhvr>
                                    </p:animEffect>
                                  </p:childTnLst>
                                </p:cTn>
                              </p:par>
                            </p:childTnLst>
                          </p:cTn>
                        </p:par>
                        <p:par>
                          <p:cTn id="137" fill="hold">
                            <p:stCondLst>
                              <p:cond delay="8070"/>
                            </p:stCondLst>
                            <p:childTnLst>
                              <p:par>
                                <p:cTn id="138" presetID="10" presetClass="entr" presetSubtype="0" fill="hold" grpId="0" nodeType="afterEffect">
                                  <p:stCondLst>
                                    <p:cond delay="0"/>
                                  </p:stCondLst>
                                  <p:childTnLst>
                                    <p:set>
                                      <p:cBhvr>
                                        <p:cTn id="139" dur="1" fill="hold">
                                          <p:stCondLst>
                                            <p:cond delay="0"/>
                                          </p:stCondLst>
                                        </p:cTn>
                                        <p:tgtEl>
                                          <p:spTgt spid="223"/>
                                        </p:tgtEl>
                                        <p:attrNameLst>
                                          <p:attrName>style.visibility</p:attrName>
                                        </p:attrNameLst>
                                      </p:cBhvr>
                                      <p:to>
                                        <p:strVal val="visible"/>
                                      </p:to>
                                    </p:set>
                                    <p:animEffect transition="in" filter="fade">
                                      <p:cBhvr>
                                        <p:cTn id="140" dur="100"/>
                                        <p:tgtEl>
                                          <p:spTgt spid="223"/>
                                        </p:tgtEl>
                                      </p:cBhvr>
                                    </p:animEffect>
                                  </p:childTnLst>
                                </p:cTn>
                              </p:par>
                            </p:childTnLst>
                          </p:cTn>
                        </p:par>
                        <p:par>
                          <p:cTn id="141" fill="hold">
                            <p:stCondLst>
                              <p:cond delay="8170"/>
                            </p:stCondLst>
                            <p:childTnLst>
                              <p:par>
                                <p:cTn id="142" presetID="10" presetClass="entr" presetSubtype="0" fill="hold" grpId="0" nodeType="afterEffect">
                                  <p:stCondLst>
                                    <p:cond delay="0"/>
                                  </p:stCondLst>
                                  <p:childTnLst>
                                    <p:set>
                                      <p:cBhvr>
                                        <p:cTn id="143" dur="1" fill="hold">
                                          <p:stCondLst>
                                            <p:cond delay="0"/>
                                          </p:stCondLst>
                                        </p:cTn>
                                        <p:tgtEl>
                                          <p:spTgt spid="224"/>
                                        </p:tgtEl>
                                        <p:attrNameLst>
                                          <p:attrName>style.visibility</p:attrName>
                                        </p:attrNameLst>
                                      </p:cBhvr>
                                      <p:to>
                                        <p:strVal val="visible"/>
                                      </p:to>
                                    </p:set>
                                    <p:animEffect transition="in" filter="fade">
                                      <p:cBhvr>
                                        <p:cTn id="144" dur="100"/>
                                        <p:tgtEl>
                                          <p:spTgt spid="224"/>
                                        </p:tgtEl>
                                      </p:cBhvr>
                                    </p:animEffect>
                                  </p:childTnLst>
                                </p:cTn>
                              </p:par>
                            </p:childTnLst>
                          </p:cTn>
                        </p:par>
                        <p:par>
                          <p:cTn id="145" fill="hold">
                            <p:stCondLst>
                              <p:cond delay="8270"/>
                            </p:stCondLst>
                            <p:childTnLst>
                              <p:par>
                                <p:cTn id="146" presetID="10" presetClass="entr" presetSubtype="0" fill="hold" grpId="0" nodeType="afterEffect">
                                  <p:stCondLst>
                                    <p:cond delay="0"/>
                                  </p:stCondLst>
                                  <p:childTnLst>
                                    <p:set>
                                      <p:cBhvr>
                                        <p:cTn id="147" dur="1" fill="hold">
                                          <p:stCondLst>
                                            <p:cond delay="0"/>
                                          </p:stCondLst>
                                        </p:cTn>
                                        <p:tgtEl>
                                          <p:spTgt spid="225"/>
                                        </p:tgtEl>
                                        <p:attrNameLst>
                                          <p:attrName>style.visibility</p:attrName>
                                        </p:attrNameLst>
                                      </p:cBhvr>
                                      <p:to>
                                        <p:strVal val="visible"/>
                                      </p:to>
                                    </p:set>
                                    <p:animEffect transition="in" filter="fade">
                                      <p:cBhvr>
                                        <p:cTn id="148" dur="100"/>
                                        <p:tgtEl>
                                          <p:spTgt spid="225"/>
                                        </p:tgtEl>
                                      </p:cBhvr>
                                    </p:animEffect>
                                  </p:childTnLst>
                                </p:cTn>
                              </p:par>
                            </p:childTnLst>
                          </p:cTn>
                        </p:par>
                        <p:par>
                          <p:cTn id="149" fill="hold">
                            <p:stCondLst>
                              <p:cond delay="8370"/>
                            </p:stCondLst>
                            <p:childTnLst>
                              <p:par>
                                <p:cTn id="150" presetID="10" presetClass="entr" presetSubtype="0" fill="hold" grpId="0" nodeType="afterEffect">
                                  <p:stCondLst>
                                    <p:cond delay="0"/>
                                  </p:stCondLst>
                                  <p:childTnLst>
                                    <p:set>
                                      <p:cBhvr>
                                        <p:cTn id="151" dur="1" fill="hold">
                                          <p:stCondLst>
                                            <p:cond delay="0"/>
                                          </p:stCondLst>
                                        </p:cTn>
                                        <p:tgtEl>
                                          <p:spTgt spid="226"/>
                                        </p:tgtEl>
                                        <p:attrNameLst>
                                          <p:attrName>style.visibility</p:attrName>
                                        </p:attrNameLst>
                                      </p:cBhvr>
                                      <p:to>
                                        <p:strVal val="visible"/>
                                      </p:to>
                                    </p:set>
                                    <p:animEffect transition="in" filter="fade">
                                      <p:cBhvr>
                                        <p:cTn id="152" dur="100"/>
                                        <p:tgtEl>
                                          <p:spTgt spid="226"/>
                                        </p:tgtEl>
                                      </p:cBhvr>
                                    </p:animEffect>
                                  </p:childTnLst>
                                </p:cTn>
                              </p:par>
                            </p:childTnLst>
                          </p:cTn>
                        </p:par>
                        <p:par>
                          <p:cTn id="153" fill="hold">
                            <p:stCondLst>
                              <p:cond delay="8470"/>
                            </p:stCondLst>
                            <p:childTnLst>
                              <p:par>
                                <p:cTn id="154" presetID="10" presetClass="entr" presetSubtype="0" fill="hold" grpId="0" nodeType="afterEffect">
                                  <p:stCondLst>
                                    <p:cond delay="0"/>
                                  </p:stCondLst>
                                  <p:childTnLst>
                                    <p:set>
                                      <p:cBhvr>
                                        <p:cTn id="155" dur="1" fill="hold">
                                          <p:stCondLst>
                                            <p:cond delay="0"/>
                                          </p:stCondLst>
                                        </p:cTn>
                                        <p:tgtEl>
                                          <p:spTgt spid="227"/>
                                        </p:tgtEl>
                                        <p:attrNameLst>
                                          <p:attrName>style.visibility</p:attrName>
                                        </p:attrNameLst>
                                      </p:cBhvr>
                                      <p:to>
                                        <p:strVal val="visible"/>
                                      </p:to>
                                    </p:set>
                                    <p:animEffect transition="in" filter="fade">
                                      <p:cBhvr>
                                        <p:cTn id="156" dur="50"/>
                                        <p:tgtEl>
                                          <p:spTgt spid="227"/>
                                        </p:tgtEl>
                                      </p:cBhvr>
                                    </p:animEffect>
                                  </p:childTnLst>
                                </p:cTn>
                              </p:par>
                            </p:childTnLst>
                          </p:cTn>
                        </p:par>
                        <p:par>
                          <p:cTn id="157" fill="hold">
                            <p:stCondLst>
                              <p:cond delay="8520"/>
                            </p:stCondLst>
                            <p:childTnLst>
                              <p:par>
                                <p:cTn id="158" presetID="10" presetClass="entr" presetSubtype="0" fill="hold" grpId="0" nodeType="afterEffect">
                                  <p:stCondLst>
                                    <p:cond delay="0"/>
                                  </p:stCondLst>
                                  <p:childTnLst>
                                    <p:set>
                                      <p:cBhvr>
                                        <p:cTn id="159" dur="1" fill="hold">
                                          <p:stCondLst>
                                            <p:cond delay="0"/>
                                          </p:stCondLst>
                                        </p:cTn>
                                        <p:tgtEl>
                                          <p:spTgt spid="228"/>
                                        </p:tgtEl>
                                        <p:attrNameLst>
                                          <p:attrName>style.visibility</p:attrName>
                                        </p:attrNameLst>
                                      </p:cBhvr>
                                      <p:to>
                                        <p:strVal val="visible"/>
                                      </p:to>
                                    </p:set>
                                    <p:animEffect transition="in" filter="fade">
                                      <p:cBhvr>
                                        <p:cTn id="160" dur="50"/>
                                        <p:tgtEl>
                                          <p:spTgt spid="228"/>
                                        </p:tgtEl>
                                      </p:cBhvr>
                                    </p:animEffect>
                                  </p:childTnLst>
                                </p:cTn>
                              </p:par>
                            </p:childTnLst>
                          </p:cTn>
                        </p:par>
                        <p:par>
                          <p:cTn id="161" fill="hold">
                            <p:stCondLst>
                              <p:cond delay="8570"/>
                            </p:stCondLst>
                            <p:childTnLst>
                              <p:par>
                                <p:cTn id="162" presetID="10" presetClass="entr" presetSubtype="0" fill="hold" grpId="0" nodeType="afterEffect">
                                  <p:stCondLst>
                                    <p:cond delay="0"/>
                                  </p:stCondLst>
                                  <p:childTnLst>
                                    <p:set>
                                      <p:cBhvr>
                                        <p:cTn id="163" dur="1" fill="hold">
                                          <p:stCondLst>
                                            <p:cond delay="0"/>
                                          </p:stCondLst>
                                        </p:cTn>
                                        <p:tgtEl>
                                          <p:spTgt spid="229"/>
                                        </p:tgtEl>
                                        <p:attrNameLst>
                                          <p:attrName>style.visibility</p:attrName>
                                        </p:attrNameLst>
                                      </p:cBhvr>
                                      <p:to>
                                        <p:strVal val="visible"/>
                                      </p:to>
                                    </p:set>
                                    <p:animEffect transition="in" filter="fade">
                                      <p:cBhvr>
                                        <p:cTn id="164" dur="50"/>
                                        <p:tgtEl>
                                          <p:spTgt spid="229"/>
                                        </p:tgtEl>
                                      </p:cBhvr>
                                    </p:animEffect>
                                  </p:childTnLst>
                                </p:cTn>
                              </p:par>
                            </p:childTnLst>
                          </p:cTn>
                        </p:par>
                        <p:par>
                          <p:cTn id="165" fill="hold">
                            <p:stCondLst>
                              <p:cond delay="8620"/>
                            </p:stCondLst>
                            <p:childTnLst>
                              <p:par>
                                <p:cTn id="166" presetID="10" presetClass="entr" presetSubtype="0" fill="hold" grpId="0" nodeType="afterEffect">
                                  <p:stCondLst>
                                    <p:cond delay="0"/>
                                  </p:stCondLst>
                                  <p:childTnLst>
                                    <p:set>
                                      <p:cBhvr>
                                        <p:cTn id="167" dur="1" fill="hold">
                                          <p:stCondLst>
                                            <p:cond delay="0"/>
                                          </p:stCondLst>
                                        </p:cTn>
                                        <p:tgtEl>
                                          <p:spTgt spid="230"/>
                                        </p:tgtEl>
                                        <p:attrNameLst>
                                          <p:attrName>style.visibility</p:attrName>
                                        </p:attrNameLst>
                                      </p:cBhvr>
                                      <p:to>
                                        <p:strVal val="visible"/>
                                      </p:to>
                                    </p:set>
                                    <p:animEffect transition="in" filter="fade">
                                      <p:cBhvr>
                                        <p:cTn id="168" dur="50"/>
                                        <p:tgtEl>
                                          <p:spTgt spid="230"/>
                                        </p:tgtEl>
                                      </p:cBhvr>
                                    </p:animEffect>
                                  </p:childTnLst>
                                </p:cTn>
                              </p:par>
                            </p:childTnLst>
                          </p:cTn>
                        </p:par>
                        <p:par>
                          <p:cTn id="169" fill="hold">
                            <p:stCondLst>
                              <p:cond delay="8670"/>
                            </p:stCondLst>
                            <p:childTnLst>
                              <p:par>
                                <p:cTn id="170" presetID="10" presetClass="entr" presetSubtype="0" fill="hold" grpId="0" nodeType="afterEffect">
                                  <p:stCondLst>
                                    <p:cond delay="0"/>
                                  </p:stCondLst>
                                  <p:childTnLst>
                                    <p:set>
                                      <p:cBhvr>
                                        <p:cTn id="171" dur="1" fill="hold">
                                          <p:stCondLst>
                                            <p:cond delay="0"/>
                                          </p:stCondLst>
                                        </p:cTn>
                                        <p:tgtEl>
                                          <p:spTgt spid="231"/>
                                        </p:tgtEl>
                                        <p:attrNameLst>
                                          <p:attrName>style.visibility</p:attrName>
                                        </p:attrNameLst>
                                      </p:cBhvr>
                                      <p:to>
                                        <p:strVal val="visible"/>
                                      </p:to>
                                    </p:set>
                                    <p:animEffect transition="in" filter="fade">
                                      <p:cBhvr>
                                        <p:cTn id="172" dur="50"/>
                                        <p:tgtEl>
                                          <p:spTgt spid="231"/>
                                        </p:tgtEl>
                                      </p:cBhvr>
                                    </p:animEffect>
                                  </p:childTnLst>
                                </p:cTn>
                              </p:par>
                            </p:childTnLst>
                          </p:cTn>
                        </p:par>
                        <p:par>
                          <p:cTn id="173" fill="hold">
                            <p:stCondLst>
                              <p:cond delay="8720"/>
                            </p:stCondLst>
                            <p:childTnLst>
                              <p:par>
                                <p:cTn id="174" presetID="10" presetClass="entr" presetSubtype="0" fill="hold" grpId="0" nodeType="afterEffect">
                                  <p:stCondLst>
                                    <p:cond delay="0"/>
                                  </p:stCondLst>
                                  <p:childTnLst>
                                    <p:set>
                                      <p:cBhvr>
                                        <p:cTn id="175" dur="1" fill="hold">
                                          <p:stCondLst>
                                            <p:cond delay="0"/>
                                          </p:stCondLst>
                                        </p:cTn>
                                        <p:tgtEl>
                                          <p:spTgt spid="232"/>
                                        </p:tgtEl>
                                        <p:attrNameLst>
                                          <p:attrName>style.visibility</p:attrName>
                                        </p:attrNameLst>
                                      </p:cBhvr>
                                      <p:to>
                                        <p:strVal val="visible"/>
                                      </p:to>
                                    </p:set>
                                    <p:animEffect transition="in" filter="fade">
                                      <p:cBhvr>
                                        <p:cTn id="176" dur="50"/>
                                        <p:tgtEl>
                                          <p:spTgt spid="232"/>
                                        </p:tgtEl>
                                      </p:cBhvr>
                                    </p:animEffect>
                                  </p:childTnLst>
                                </p:cTn>
                              </p:par>
                            </p:childTnLst>
                          </p:cTn>
                        </p:par>
                        <p:par>
                          <p:cTn id="177" fill="hold">
                            <p:stCondLst>
                              <p:cond delay="8770"/>
                            </p:stCondLst>
                            <p:childTnLst>
                              <p:par>
                                <p:cTn id="178" presetID="10" presetClass="entr" presetSubtype="0" fill="hold" grpId="0" nodeType="afterEffect">
                                  <p:stCondLst>
                                    <p:cond delay="0"/>
                                  </p:stCondLst>
                                  <p:childTnLst>
                                    <p:set>
                                      <p:cBhvr>
                                        <p:cTn id="179" dur="1" fill="hold">
                                          <p:stCondLst>
                                            <p:cond delay="0"/>
                                          </p:stCondLst>
                                        </p:cTn>
                                        <p:tgtEl>
                                          <p:spTgt spid="233"/>
                                        </p:tgtEl>
                                        <p:attrNameLst>
                                          <p:attrName>style.visibility</p:attrName>
                                        </p:attrNameLst>
                                      </p:cBhvr>
                                      <p:to>
                                        <p:strVal val="visible"/>
                                      </p:to>
                                    </p:set>
                                    <p:animEffect transition="in" filter="fade">
                                      <p:cBhvr>
                                        <p:cTn id="180" dur="50"/>
                                        <p:tgtEl>
                                          <p:spTgt spid="233"/>
                                        </p:tgtEl>
                                      </p:cBhvr>
                                    </p:animEffect>
                                  </p:childTnLst>
                                </p:cTn>
                              </p:par>
                            </p:childTnLst>
                          </p:cTn>
                        </p:par>
                        <p:par>
                          <p:cTn id="181" fill="hold">
                            <p:stCondLst>
                              <p:cond delay="8820"/>
                            </p:stCondLst>
                            <p:childTnLst>
                              <p:par>
                                <p:cTn id="182" presetID="10" presetClass="entr" presetSubtype="0" fill="hold" grpId="0" nodeType="afterEffect">
                                  <p:stCondLst>
                                    <p:cond delay="0"/>
                                  </p:stCondLst>
                                  <p:childTnLst>
                                    <p:set>
                                      <p:cBhvr>
                                        <p:cTn id="183" dur="1" fill="hold">
                                          <p:stCondLst>
                                            <p:cond delay="0"/>
                                          </p:stCondLst>
                                        </p:cTn>
                                        <p:tgtEl>
                                          <p:spTgt spid="234"/>
                                        </p:tgtEl>
                                        <p:attrNameLst>
                                          <p:attrName>style.visibility</p:attrName>
                                        </p:attrNameLst>
                                      </p:cBhvr>
                                      <p:to>
                                        <p:strVal val="visible"/>
                                      </p:to>
                                    </p:set>
                                    <p:animEffect transition="in" filter="fade">
                                      <p:cBhvr>
                                        <p:cTn id="184" dur="50"/>
                                        <p:tgtEl>
                                          <p:spTgt spid="234"/>
                                        </p:tgtEl>
                                      </p:cBhvr>
                                    </p:animEffect>
                                  </p:childTnLst>
                                </p:cTn>
                              </p:par>
                            </p:childTnLst>
                          </p:cTn>
                        </p:par>
                        <p:par>
                          <p:cTn id="185" fill="hold">
                            <p:stCondLst>
                              <p:cond delay="8870"/>
                            </p:stCondLst>
                            <p:childTnLst>
                              <p:par>
                                <p:cTn id="186" presetID="10" presetClass="entr" presetSubtype="0" fill="hold" grpId="0" nodeType="afterEffect">
                                  <p:stCondLst>
                                    <p:cond delay="0"/>
                                  </p:stCondLst>
                                  <p:childTnLst>
                                    <p:set>
                                      <p:cBhvr>
                                        <p:cTn id="187" dur="1" fill="hold">
                                          <p:stCondLst>
                                            <p:cond delay="0"/>
                                          </p:stCondLst>
                                        </p:cTn>
                                        <p:tgtEl>
                                          <p:spTgt spid="235"/>
                                        </p:tgtEl>
                                        <p:attrNameLst>
                                          <p:attrName>style.visibility</p:attrName>
                                        </p:attrNameLst>
                                      </p:cBhvr>
                                      <p:to>
                                        <p:strVal val="visible"/>
                                      </p:to>
                                    </p:set>
                                    <p:animEffect transition="in" filter="fade">
                                      <p:cBhvr>
                                        <p:cTn id="188" dur="5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6" grpId="0" animBg="1"/>
      <p:bldP spid="117" grpId="0" animBg="1"/>
      <p:bldP spid="118" grpId="0" animBg="1"/>
      <p:bldP spid="130" grpId="0" animBg="1"/>
      <p:bldP spid="142" grpId="0" animBg="1"/>
      <p:bldP spid="154" grpId="0" animBg="1"/>
      <p:bldP spid="166" grpId="0" animBg="1"/>
      <p:bldP spid="178" grpId="0"/>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Workload Characteristics</a:t>
            </a:r>
          </a:p>
          <a:p>
            <a:pPr lvl="1"/>
            <a:r>
              <a:rPr lang="en-US" dirty="0"/>
              <a:t>Scale out </a:t>
            </a:r>
          </a:p>
          <a:p>
            <a:pPr lvl="1"/>
            <a:r>
              <a:rPr lang="en-US" dirty="0"/>
              <a:t>Distributed</a:t>
            </a:r>
          </a:p>
          <a:p>
            <a:pPr lvl="1"/>
            <a:r>
              <a:rPr lang="en-US" dirty="0"/>
              <a:t>State separated</a:t>
            </a:r>
          </a:p>
          <a:p>
            <a:pPr lvl="1"/>
            <a:r>
              <a:rPr lang="en-US" dirty="0"/>
              <a:t>Rapid (re)start</a:t>
            </a:r>
          </a:p>
          <a:p>
            <a:r>
              <a:rPr lang="en-US" dirty="0"/>
              <a:t>Deployment Characteristics</a:t>
            </a:r>
          </a:p>
          <a:p>
            <a:pPr lvl="1"/>
            <a:r>
              <a:rPr lang="en-US" dirty="0"/>
              <a:t>Efficient hosting</a:t>
            </a:r>
          </a:p>
          <a:p>
            <a:pPr lvl="1"/>
            <a:r>
              <a:rPr lang="en-US" dirty="0"/>
              <a:t>Multitenancy</a:t>
            </a:r>
          </a:p>
          <a:p>
            <a:pPr lvl="1"/>
            <a:r>
              <a:rPr lang="en-US" dirty="0"/>
              <a:t>Rapid deployment</a:t>
            </a:r>
          </a:p>
          <a:p>
            <a:pPr lvl="1"/>
            <a:r>
              <a:rPr lang="en-US" dirty="0"/>
              <a:t>Highly automatable </a:t>
            </a:r>
          </a:p>
          <a:p>
            <a:pPr lvl="1"/>
            <a:r>
              <a:rPr lang="en-US" dirty="0"/>
              <a:t>Rapid scaling</a:t>
            </a:r>
          </a:p>
          <a:p>
            <a:endParaRPr lang="en-US" dirty="0"/>
          </a:p>
        </p:txBody>
      </p:sp>
      <p:sp>
        <p:nvSpPr>
          <p:cNvPr id="2" name="Title 1"/>
          <p:cNvSpPr>
            <a:spLocks noGrp="1"/>
          </p:cNvSpPr>
          <p:nvPr>
            <p:ph type="title"/>
          </p:nvPr>
        </p:nvSpPr>
        <p:spPr/>
        <p:txBody>
          <a:bodyPr/>
          <a:lstStyle/>
          <a:p>
            <a:r>
              <a:rPr lang="en-US" dirty="0"/>
              <a:t>Container use cases</a:t>
            </a:r>
          </a:p>
        </p:txBody>
      </p:sp>
      <p:grpSp>
        <p:nvGrpSpPr>
          <p:cNvPr id="4" name="Group 3"/>
          <p:cNvGrpSpPr/>
          <p:nvPr/>
        </p:nvGrpSpPr>
        <p:grpSpPr>
          <a:xfrm>
            <a:off x="6790638" y="1919558"/>
            <a:ext cx="1828800" cy="1828800"/>
            <a:chOff x="2103523" y="4870764"/>
            <a:chExt cx="1828800" cy="1828800"/>
          </a:xfrm>
          <a:noFill/>
        </p:grpSpPr>
        <p:sp>
          <p:nvSpPr>
            <p:cNvPr id="5" name="Rectangle 4"/>
            <p:cNvSpPr/>
            <p:nvPr/>
          </p:nvSpPr>
          <p:spPr bwMode="auto">
            <a:xfrm>
              <a:off x="2103523" y="4870764"/>
              <a:ext cx="1828800" cy="1828800"/>
            </a:xfrm>
            <a:prstGeom prst="rect">
              <a:avLst/>
            </a:prstGeom>
            <a:grp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442359"/>
                  </a:solidFill>
                </a:rPr>
                <a:t>Distributed Compute</a:t>
              </a:r>
            </a:p>
          </p:txBody>
        </p:sp>
        <mc:AlternateContent xmlns:mc="http://schemas.openxmlformats.org/markup-compatibility/2006" xmlns:a14="http://schemas.microsoft.com/office/drawing/2010/main">
          <mc:Choice Requires="a14">
            <p:sp>
              <p:nvSpPr>
                <p:cNvPr id="6" name="TextBox 5"/>
                <p:cNvSpPr txBox="1"/>
                <p:nvPr/>
              </p:nvSpPr>
              <p:spPr>
                <a:xfrm>
                  <a:off x="2142683" y="4978500"/>
                  <a:ext cx="1750479" cy="1037207"/>
                </a:xfrm>
                <a:prstGeom prst="rect">
                  <a:avLst/>
                </a:prstGeom>
                <a:grpFill/>
              </p:spPr>
              <p:txBody>
                <a:bodyPr wrap="non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4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800" dirty="0" err="1">
                    <a:ln w="0"/>
                    <a:solidFill>
                      <a:srgbClr val="442359"/>
                    </a:solidFill>
                    <a:effectLst>
                      <a:outerShdw blurRad="38100" dist="25400" dir="5400000" algn="ctr" rotWithShape="0">
                        <a:srgbClr val="6E747A">
                          <a:alpha val="43000"/>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142683" y="4978500"/>
                  <a:ext cx="1750479" cy="1037207"/>
                </a:xfrm>
                <a:prstGeom prst="rect">
                  <a:avLst/>
                </a:prstGeom>
                <a:blipFill>
                  <a:blip r:embed="rId2"/>
                  <a:stretch>
                    <a:fillRect/>
                  </a:stretch>
                </a:blipFill>
              </p:spPr>
              <p:txBody>
                <a:bodyPr/>
                <a:lstStyle/>
                <a:p>
                  <a:r>
                    <a:rPr lang="en-US">
                      <a:noFill/>
                    </a:rPr>
                    <a:t> </a:t>
                  </a:r>
                </a:p>
              </p:txBody>
            </p:sp>
          </mc:Fallback>
        </mc:AlternateContent>
      </p:grpSp>
      <p:grpSp>
        <p:nvGrpSpPr>
          <p:cNvPr id="7" name="Group 6"/>
          <p:cNvGrpSpPr/>
          <p:nvPr/>
        </p:nvGrpSpPr>
        <p:grpSpPr>
          <a:xfrm>
            <a:off x="8745161" y="1919558"/>
            <a:ext cx="1828800" cy="1828800"/>
            <a:chOff x="4922837" y="4870764"/>
            <a:chExt cx="1828800" cy="1828800"/>
          </a:xfrm>
        </p:grpSpPr>
        <p:sp>
          <p:nvSpPr>
            <p:cNvPr id="8" name="Rectangle 7"/>
            <p:cNvSpPr/>
            <p:nvPr/>
          </p:nvSpPr>
          <p:spPr bwMode="auto">
            <a:xfrm>
              <a:off x="4922837" y="4870764"/>
              <a:ext cx="1828800" cy="1828800"/>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442359"/>
                  </a:solidFill>
                </a:rPr>
                <a:t>Databases</a:t>
              </a:r>
            </a:p>
          </p:txBody>
        </p:sp>
        <p:sp>
          <p:nvSpPr>
            <p:cNvPr id="9" name="Freeform 8"/>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442359"/>
                </a:solidFill>
                <a:ea typeface="Segoe UI" pitchFamily="34" charset="0"/>
                <a:cs typeface="Segoe UI" pitchFamily="34" charset="0"/>
              </a:endParaRPr>
            </a:p>
          </p:txBody>
        </p:sp>
      </p:grpSp>
      <p:grpSp>
        <p:nvGrpSpPr>
          <p:cNvPr id="10" name="Group 9"/>
          <p:cNvGrpSpPr/>
          <p:nvPr/>
        </p:nvGrpSpPr>
        <p:grpSpPr>
          <a:xfrm>
            <a:off x="10359496" y="1919558"/>
            <a:ext cx="1828800" cy="1828800"/>
            <a:chOff x="7165848" y="4895023"/>
            <a:chExt cx="1828800" cy="1828800"/>
          </a:xfrm>
        </p:grpSpPr>
        <p:sp>
          <p:nvSpPr>
            <p:cNvPr id="11" name="Rectangle 10"/>
            <p:cNvSpPr/>
            <p:nvPr/>
          </p:nvSpPr>
          <p:spPr bwMode="auto">
            <a:xfrm>
              <a:off x="7165848" y="4895023"/>
              <a:ext cx="1828800" cy="1828800"/>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442359"/>
                  </a:solidFill>
                </a:rPr>
                <a:t>Web</a:t>
              </a:r>
            </a:p>
          </p:txBody>
        </p:sp>
        <p:grpSp>
          <p:nvGrpSpPr>
            <p:cNvPr id="12" name="Group 11"/>
            <p:cNvGrpSpPr/>
            <p:nvPr/>
          </p:nvGrpSpPr>
          <p:grpSpPr>
            <a:xfrm>
              <a:off x="7577364" y="5021262"/>
              <a:ext cx="1005769" cy="920831"/>
              <a:chOff x="7589837" y="5094544"/>
              <a:chExt cx="1005769" cy="920831"/>
            </a:xfrm>
          </p:grpSpPr>
          <p:sp>
            <p:nvSpPr>
              <p:cNvPr id="13"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4"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5"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6"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7"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8"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9"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20"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21"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22"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23"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24"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grpSp>
      </p:grpSp>
      <p:grpSp>
        <p:nvGrpSpPr>
          <p:cNvPr id="25" name="Group 24"/>
          <p:cNvGrpSpPr/>
          <p:nvPr/>
        </p:nvGrpSpPr>
        <p:grpSpPr>
          <a:xfrm>
            <a:off x="7830761" y="3527147"/>
            <a:ext cx="1828800" cy="1828800"/>
            <a:chOff x="7666037" y="3954462"/>
            <a:chExt cx="1828800" cy="1828800"/>
          </a:xfrm>
        </p:grpSpPr>
        <p:sp>
          <p:nvSpPr>
            <p:cNvPr id="26" name="Rectangle 25"/>
            <p:cNvSpPr/>
            <p:nvPr/>
          </p:nvSpPr>
          <p:spPr bwMode="auto">
            <a:xfrm>
              <a:off x="7666037" y="3954462"/>
              <a:ext cx="1828800" cy="1828800"/>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442359"/>
                  </a:solidFill>
                </a:rPr>
                <a:t>Tasks</a:t>
              </a:r>
            </a:p>
          </p:txBody>
        </p:sp>
        <p:sp>
          <p:nvSpPr>
            <p:cNvPr id="27" name="Freeform 26"/>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solidFill>
                  <a:srgbClr val="442359"/>
                </a:solidFill>
                <a:ea typeface="Segoe UI" pitchFamily="34" charset="0"/>
                <a:cs typeface="Segoe UI" pitchFamily="34" charset="0"/>
              </a:endParaRPr>
            </a:p>
          </p:txBody>
        </p:sp>
      </p:grpSp>
      <p:grpSp>
        <p:nvGrpSpPr>
          <p:cNvPr id="28" name="Group 27"/>
          <p:cNvGrpSpPr/>
          <p:nvPr/>
        </p:nvGrpSpPr>
        <p:grpSpPr>
          <a:xfrm>
            <a:off x="9138744" y="3527147"/>
            <a:ext cx="1828800" cy="1828800"/>
            <a:chOff x="3017837" y="3954462"/>
            <a:chExt cx="1828800" cy="1828800"/>
          </a:xfrm>
        </p:grpSpPr>
        <p:sp>
          <p:nvSpPr>
            <p:cNvPr id="29" name="Rectangle 28"/>
            <p:cNvSpPr/>
            <p:nvPr/>
          </p:nvSpPr>
          <p:spPr bwMode="auto">
            <a:xfrm>
              <a:off x="3017837" y="3954462"/>
              <a:ext cx="1828800" cy="1828800"/>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442359"/>
                  </a:solidFill>
                </a:rPr>
                <a:t>Scale Out</a:t>
              </a:r>
            </a:p>
          </p:txBody>
        </p:sp>
        <p:sp>
          <p:nvSpPr>
            <p:cNvPr id="30"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solidFill>
                  <a:srgbClr val="442359"/>
                </a:solidFill>
                <a:ea typeface="Segoe UI" pitchFamily="34" charset="0"/>
                <a:cs typeface="Segoe UI" pitchFamily="34" charset="0"/>
              </a:endParaRPr>
            </a:p>
          </p:txBody>
        </p:sp>
      </p:grpSp>
    </p:spTree>
    <p:extLst>
      <p:ext uri="{BB962C8B-B14F-4D97-AF65-F5344CB8AC3E}">
        <p14:creationId xmlns:p14="http://schemas.microsoft.com/office/powerpoint/2010/main" val="621627904"/>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stretch>
            <a:fillRect/>
          </a:stretch>
        </p:blipFill>
        <p:spPr>
          <a:xfrm>
            <a:off x="5553108" y="3800535"/>
            <a:ext cx="1865792" cy="2459736"/>
          </a:xfrm>
          <a:prstGeom prst="rect">
            <a:avLst/>
          </a:prstGeom>
        </p:spPr>
      </p:pic>
      <p:sp>
        <p:nvSpPr>
          <p:cNvPr id="20" name="Freeform 19"/>
          <p:cNvSpPr>
            <a:spLocks noChangeAspect="1" noEditPoints="1"/>
          </p:cNvSpPr>
          <p:nvPr/>
        </p:nvSpPr>
        <p:spPr bwMode="auto">
          <a:xfrm>
            <a:off x="1383719" y="1897501"/>
            <a:ext cx="2212984" cy="183174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2" name="Title 1"/>
          <p:cNvSpPr>
            <a:spLocks noGrp="1"/>
          </p:cNvSpPr>
          <p:nvPr>
            <p:ph type="title"/>
          </p:nvPr>
        </p:nvSpPr>
        <p:spPr>
          <a:xfrm>
            <a:off x="274320" y="312664"/>
            <a:ext cx="12057380" cy="898600"/>
          </a:xfrm>
        </p:spPr>
        <p:txBody>
          <a:bodyPr/>
          <a:lstStyle/>
          <a:p>
            <a:r>
              <a:rPr lang="en-US" spc="0" dirty="0">
                <a:solidFill>
                  <a:schemeClr val="tx1"/>
                </a:solidFill>
              </a:rPr>
              <a:t>DevOps Process with Containers</a:t>
            </a:r>
          </a:p>
        </p:txBody>
      </p:sp>
      <p:sp>
        <p:nvSpPr>
          <p:cNvPr id="5" name="Freeform 5"/>
          <p:cNvSpPr>
            <a:spLocks/>
          </p:cNvSpPr>
          <p:nvPr/>
        </p:nvSpPr>
        <p:spPr bwMode="auto">
          <a:xfrm>
            <a:off x="3047121" y="3596704"/>
            <a:ext cx="272888" cy="13254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Freeform 6"/>
          <p:cNvSpPr>
            <a:spLocks/>
          </p:cNvSpPr>
          <p:nvPr/>
        </p:nvSpPr>
        <p:spPr bwMode="auto">
          <a:xfrm>
            <a:off x="2544228" y="3598653"/>
            <a:ext cx="580861" cy="740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Oval 7"/>
          <p:cNvSpPr>
            <a:spLocks noChangeArrowheads="1"/>
          </p:cNvSpPr>
          <p:nvPr/>
        </p:nvSpPr>
        <p:spPr bwMode="auto">
          <a:xfrm>
            <a:off x="1563782" y="3386190"/>
            <a:ext cx="606201" cy="128647"/>
          </a:xfrm>
          <a:prstGeom prst="ellipse">
            <a:avLst/>
          </a:pr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8"/>
          <p:cNvSpPr>
            <a:spLocks/>
          </p:cNvSpPr>
          <p:nvPr/>
        </p:nvSpPr>
        <p:spPr bwMode="auto">
          <a:xfrm>
            <a:off x="1121314" y="2433033"/>
            <a:ext cx="1465797" cy="1017481"/>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Rectangle 9"/>
          <p:cNvSpPr>
            <a:spLocks noChangeArrowheads="1"/>
          </p:cNvSpPr>
          <p:nvPr/>
        </p:nvSpPr>
        <p:spPr bwMode="auto">
          <a:xfrm>
            <a:off x="1168094" y="2479814"/>
            <a:ext cx="1374185" cy="77773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10"/>
          <p:cNvSpPr>
            <a:spLocks noChangeArrowheads="1"/>
          </p:cNvSpPr>
          <p:nvPr/>
        </p:nvSpPr>
        <p:spPr bwMode="auto">
          <a:xfrm>
            <a:off x="957581" y="3659078"/>
            <a:ext cx="1816653" cy="68222"/>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1"/>
          <p:cNvSpPr>
            <a:spLocks/>
          </p:cNvSpPr>
          <p:nvPr/>
        </p:nvSpPr>
        <p:spPr bwMode="auto">
          <a:xfrm>
            <a:off x="957581" y="3577212"/>
            <a:ext cx="1816653" cy="81866"/>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6" name="TextBox 825"/>
          <p:cNvSpPr txBox="1"/>
          <p:nvPr/>
        </p:nvSpPr>
        <p:spPr>
          <a:xfrm>
            <a:off x="940539" y="3731187"/>
            <a:ext cx="2846115" cy="1181862"/>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t>Developers</a:t>
            </a:r>
            <a:r>
              <a:rPr lang="en-US" sz="1600" dirty="0"/>
              <a:t> build and test apps in containers, using development environment</a:t>
            </a:r>
            <a:br>
              <a:rPr lang="en-US" sz="1600" dirty="0"/>
            </a:br>
            <a:r>
              <a:rPr lang="en-US" sz="1600" dirty="0"/>
              <a:t>i.e. Visual Studio</a:t>
            </a:r>
          </a:p>
        </p:txBody>
      </p:sp>
      <p:sp>
        <p:nvSpPr>
          <p:cNvPr id="565" name="Rectangle 564"/>
          <p:cNvSpPr/>
          <p:nvPr/>
        </p:nvSpPr>
        <p:spPr>
          <a:xfrm>
            <a:off x="9105904" y="4136265"/>
            <a:ext cx="2468373" cy="978729"/>
          </a:xfrm>
          <a:prstGeom prst="rect">
            <a:avLst/>
          </a:prstGeom>
        </p:spPr>
        <p:txBody>
          <a:bodyPr wrap="square">
            <a:spAutoFit/>
          </a:bodyPr>
          <a:lstStyle/>
          <a:p>
            <a:pPr algn="ctr">
              <a:lnSpc>
                <a:spcPct val="90000"/>
              </a:lnSpc>
              <a:spcAft>
                <a:spcPts val="600"/>
              </a:spcAft>
            </a:pPr>
            <a:r>
              <a:rPr lang="en-US" sz="1600" b="1" dirty="0"/>
              <a:t>Operations</a:t>
            </a:r>
            <a:r>
              <a:rPr lang="en-US" sz="1600" dirty="0"/>
              <a:t> automates deployment and monitors deployed apps from central repository</a:t>
            </a:r>
          </a:p>
        </p:txBody>
      </p:sp>
      <p:grpSp>
        <p:nvGrpSpPr>
          <p:cNvPr id="27" name="Group 26"/>
          <p:cNvGrpSpPr/>
          <p:nvPr/>
        </p:nvGrpSpPr>
        <p:grpSpPr>
          <a:xfrm>
            <a:off x="3786654" y="4274079"/>
            <a:ext cx="1309254" cy="481808"/>
            <a:chOff x="3613583" y="4961406"/>
            <a:chExt cx="1841662" cy="481808"/>
          </a:xfrm>
          <a:solidFill>
            <a:schemeClr val="tx1"/>
          </a:solidFill>
        </p:grpSpPr>
        <p:cxnSp>
          <p:nvCxnSpPr>
            <p:cNvPr id="415" name="Straight Arrow Connector 414"/>
            <p:cNvCxnSpPr/>
            <p:nvPr/>
          </p:nvCxnSpPr>
          <p:spPr>
            <a:xfrm>
              <a:off x="3613583" y="4961406"/>
              <a:ext cx="1841662" cy="481808"/>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1</a:t>
              </a:r>
            </a:p>
          </p:txBody>
        </p:sp>
      </p:grpSp>
      <p:grpSp>
        <p:nvGrpSpPr>
          <p:cNvPr id="29" name="Group 28"/>
          <p:cNvGrpSpPr/>
          <p:nvPr/>
        </p:nvGrpSpPr>
        <p:grpSpPr>
          <a:xfrm>
            <a:off x="7460175" y="4223657"/>
            <a:ext cx="1576026" cy="572602"/>
            <a:chOff x="6945550" y="4910984"/>
            <a:chExt cx="1917580" cy="572602"/>
          </a:xfrm>
          <a:solidFill>
            <a:schemeClr val="tx1"/>
          </a:solidFill>
        </p:grpSpPr>
        <p:cxnSp>
          <p:nvCxnSpPr>
            <p:cNvPr id="417" name="Straight Arrow Connector 416"/>
            <p:cNvCxnSpPr/>
            <p:nvPr/>
          </p:nvCxnSpPr>
          <p:spPr>
            <a:xfrm flipH="1">
              <a:off x="6945550" y="4910984"/>
              <a:ext cx="1917580" cy="572602"/>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2</a:t>
              </a:r>
            </a:p>
          </p:txBody>
        </p:sp>
      </p:grpSp>
      <p:grpSp>
        <p:nvGrpSpPr>
          <p:cNvPr id="31" name="Group 30"/>
          <p:cNvGrpSpPr/>
          <p:nvPr/>
        </p:nvGrpSpPr>
        <p:grpSpPr>
          <a:xfrm>
            <a:off x="7689109" y="1959109"/>
            <a:ext cx="1160026" cy="287129"/>
            <a:chOff x="7516038" y="2646436"/>
            <a:chExt cx="1160026" cy="287129"/>
          </a:xfrm>
          <a:solidFill>
            <a:schemeClr val="tx1"/>
          </a:solidFill>
        </p:grpSpPr>
        <p:cxnSp>
          <p:nvCxnSpPr>
            <p:cNvPr id="422" name="Straight Arrow Connector 421"/>
            <p:cNvCxnSpPr/>
            <p:nvPr/>
          </p:nvCxnSpPr>
          <p:spPr>
            <a:xfrm flipH="1" flipV="1">
              <a:off x="7516038" y="2646436"/>
              <a:ext cx="1160026" cy="287129"/>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2</a:t>
              </a:r>
            </a:p>
          </p:txBody>
        </p:sp>
      </p:grpSp>
      <p:grpSp>
        <p:nvGrpSpPr>
          <p:cNvPr id="492" name="Group 491"/>
          <p:cNvGrpSpPr/>
          <p:nvPr/>
        </p:nvGrpSpPr>
        <p:grpSpPr>
          <a:xfrm>
            <a:off x="3791986" y="2823650"/>
            <a:ext cx="4942855" cy="221153"/>
            <a:chOff x="6969700" y="5010124"/>
            <a:chExt cx="4942855" cy="221153"/>
          </a:xfrm>
          <a:solidFill>
            <a:schemeClr val="tx1"/>
          </a:solidFill>
        </p:grpSpPr>
        <p:cxnSp>
          <p:nvCxnSpPr>
            <p:cNvPr id="493" name="Straight Arrow Connector 492"/>
            <p:cNvCxnSpPr/>
            <p:nvPr/>
          </p:nvCxnSpPr>
          <p:spPr>
            <a:xfrm flipH="1">
              <a:off x="6969700" y="5127220"/>
              <a:ext cx="4942855" cy="3933"/>
            </a:xfrm>
            <a:prstGeom prst="straightConnector1">
              <a:avLst/>
            </a:prstGeom>
            <a:grpFill/>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3</a:t>
              </a:r>
            </a:p>
          </p:txBody>
        </p:sp>
      </p:grpSp>
      <p:sp>
        <p:nvSpPr>
          <p:cNvPr id="496" name="Rectangle 495"/>
          <p:cNvSpPr/>
          <p:nvPr/>
        </p:nvSpPr>
        <p:spPr>
          <a:xfrm>
            <a:off x="4427409" y="3081452"/>
            <a:ext cx="4019957" cy="535531"/>
          </a:xfrm>
          <a:prstGeom prst="rect">
            <a:avLst/>
          </a:prstGeom>
        </p:spPr>
        <p:txBody>
          <a:bodyPr wrap="square">
            <a:spAutoFit/>
          </a:bodyPr>
          <a:lstStyle/>
          <a:p>
            <a:pPr>
              <a:lnSpc>
                <a:spcPct val="90000"/>
              </a:lnSpc>
              <a:spcAft>
                <a:spcPts val="600"/>
              </a:spcAft>
            </a:pPr>
            <a:r>
              <a:rPr lang="en-US" sz="1600" b="1" dirty="0"/>
              <a:t>Operations</a:t>
            </a:r>
            <a:r>
              <a:rPr lang="en-US" sz="1600" dirty="0"/>
              <a:t> collaborates with </a:t>
            </a:r>
            <a:r>
              <a:rPr lang="en-US" sz="1600" b="1" dirty="0"/>
              <a:t>developers</a:t>
            </a:r>
            <a:r>
              <a:rPr lang="en-US" sz="1600" dirty="0"/>
              <a:t> to provide app metrics and insights</a:t>
            </a:r>
          </a:p>
        </p:txBody>
      </p:sp>
      <p:grpSp>
        <p:nvGrpSpPr>
          <p:cNvPr id="497" name="Group 496"/>
          <p:cNvGrpSpPr/>
          <p:nvPr/>
        </p:nvGrpSpPr>
        <p:grpSpPr>
          <a:xfrm rot="17911915">
            <a:off x="781666" y="2182433"/>
            <a:ext cx="818766" cy="613570"/>
            <a:chOff x="5690188" y="2800883"/>
            <a:chExt cx="799207" cy="731153"/>
          </a:xfrm>
          <a:solidFill>
            <a:schemeClr val="tx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000000"/>
                    </a:gs>
                    <a:gs pos="10417">
                      <a:srgbClr val="000000"/>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000000"/>
                    </a:gs>
                    <a:gs pos="10417">
                      <a:srgbClr val="000000"/>
                    </a:gs>
                  </a:gsLst>
                  <a:lin ang="5400000" scaled="0"/>
                </a:gradFill>
              </a:endParaRPr>
            </a:p>
          </p:txBody>
        </p:sp>
      </p:grpSp>
      <p:sp>
        <p:nvSpPr>
          <p:cNvPr id="500" name="Rectangle 499"/>
          <p:cNvSpPr/>
          <p:nvPr/>
        </p:nvSpPr>
        <p:spPr>
          <a:xfrm>
            <a:off x="682873" y="1372990"/>
            <a:ext cx="2983212" cy="535531"/>
          </a:xfrm>
          <a:prstGeom prst="rect">
            <a:avLst/>
          </a:prstGeom>
        </p:spPr>
        <p:txBody>
          <a:bodyPr wrap="square">
            <a:spAutoFit/>
          </a:bodyPr>
          <a:lstStyle/>
          <a:p>
            <a:pPr>
              <a:lnSpc>
                <a:spcPct val="90000"/>
              </a:lnSpc>
              <a:spcAft>
                <a:spcPts val="600"/>
              </a:spcAft>
            </a:pPr>
            <a:r>
              <a:rPr lang="en-US" sz="1600" b="1" dirty="0"/>
              <a:t>Developers </a:t>
            </a:r>
            <a:r>
              <a:rPr lang="en-US" sz="1600" dirty="0"/>
              <a:t>update, iterate, and deploy updated containers</a:t>
            </a:r>
          </a:p>
        </p:txBody>
      </p:sp>
      <p:pic>
        <p:nvPicPr>
          <p:cNvPr id="62" name="Picture 61"/>
          <p:cNvPicPr>
            <a:picLocks noChangeAspect="1"/>
          </p:cNvPicPr>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4039883" y="754062"/>
            <a:ext cx="3818424" cy="2033542"/>
          </a:xfrm>
          <a:prstGeom prst="rect">
            <a:avLst/>
          </a:prstGeom>
        </p:spPr>
      </p:pic>
      <p:pic>
        <p:nvPicPr>
          <p:cNvPr id="73" name="Picture 72"/>
          <p:cNvPicPr>
            <a:picLocks noChangeAspect="1"/>
          </p:cNvPicPr>
          <p:nvPr/>
        </p:nvPicPr>
        <p:blipFill>
          <a:blip r:embed="rId5"/>
          <a:stretch>
            <a:fillRect/>
          </a:stretch>
        </p:blipFill>
        <p:spPr>
          <a:xfrm>
            <a:off x="1204257" y="2485228"/>
            <a:ext cx="656082" cy="374904"/>
          </a:xfrm>
          <a:prstGeom prst="rect">
            <a:avLst/>
          </a:prstGeom>
        </p:spPr>
      </p:pic>
      <p:pic>
        <p:nvPicPr>
          <p:cNvPr id="77" name="Picture 76"/>
          <p:cNvPicPr>
            <a:picLocks noChangeAspect="1"/>
          </p:cNvPicPr>
          <p:nvPr/>
        </p:nvPicPr>
        <p:blipFill>
          <a:blip r:embed="rId5"/>
          <a:stretch>
            <a:fillRect/>
          </a:stretch>
        </p:blipFill>
        <p:spPr>
          <a:xfrm>
            <a:off x="5186033" y="1833896"/>
            <a:ext cx="656082" cy="374904"/>
          </a:xfrm>
          <a:prstGeom prst="rect">
            <a:avLst/>
          </a:prstGeom>
        </p:spPr>
      </p:pic>
      <p:pic>
        <p:nvPicPr>
          <p:cNvPr id="76" name="Picture 75"/>
          <p:cNvPicPr>
            <a:picLocks noChangeAspect="1"/>
          </p:cNvPicPr>
          <p:nvPr/>
        </p:nvPicPr>
        <p:blipFill>
          <a:blip r:embed="rId5"/>
          <a:stretch>
            <a:fillRect/>
          </a:stretch>
        </p:blipFill>
        <p:spPr>
          <a:xfrm>
            <a:off x="6008104" y="1827085"/>
            <a:ext cx="656082" cy="374904"/>
          </a:xfrm>
          <a:prstGeom prst="rect">
            <a:avLst/>
          </a:prstGeom>
        </p:spPr>
      </p:pic>
      <p:pic>
        <p:nvPicPr>
          <p:cNvPr id="75" name="Picture 74"/>
          <p:cNvPicPr>
            <a:picLocks noChangeAspect="1"/>
          </p:cNvPicPr>
          <p:nvPr/>
        </p:nvPicPr>
        <p:blipFill>
          <a:blip r:embed="rId5"/>
          <a:stretch>
            <a:fillRect/>
          </a:stretch>
        </p:blipFill>
        <p:spPr>
          <a:xfrm>
            <a:off x="6795131" y="1831468"/>
            <a:ext cx="656082" cy="374904"/>
          </a:xfrm>
          <a:prstGeom prst="rect">
            <a:avLst/>
          </a:prstGeom>
        </p:spPr>
      </p:pic>
      <p:pic>
        <p:nvPicPr>
          <p:cNvPr id="15" name="Picture 14"/>
          <p:cNvPicPr>
            <a:picLocks noChangeAspect="1"/>
          </p:cNvPicPr>
          <p:nvPr/>
        </p:nvPicPr>
        <p:blipFill>
          <a:blip r:embed="rId6"/>
          <a:stretch>
            <a:fillRect/>
          </a:stretch>
        </p:blipFill>
        <p:spPr>
          <a:xfrm>
            <a:off x="1204257" y="2485228"/>
            <a:ext cx="656082" cy="374904"/>
          </a:xfrm>
          <a:prstGeom prst="rect">
            <a:avLst/>
          </a:prstGeom>
        </p:spPr>
      </p:pic>
      <p:pic>
        <p:nvPicPr>
          <p:cNvPr id="61" name="Picture 60"/>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79553" y="2337777"/>
            <a:ext cx="1721074" cy="1487349"/>
          </a:xfrm>
          <a:prstGeom prst="rect">
            <a:avLst/>
          </a:prstGeom>
        </p:spPr>
      </p:pic>
      <p:pic>
        <p:nvPicPr>
          <p:cNvPr id="14" name="Picture 13"/>
          <p:cNvPicPr>
            <a:picLocks noChangeAspect="1"/>
          </p:cNvPicPr>
          <p:nvPr/>
        </p:nvPicPr>
        <p:blipFill>
          <a:blip r:embed="rId9"/>
          <a:stretch>
            <a:fillRect/>
          </a:stretch>
        </p:blipFill>
        <p:spPr>
          <a:xfrm>
            <a:off x="1853076" y="2847383"/>
            <a:ext cx="656082" cy="374904"/>
          </a:xfrm>
          <a:prstGeom prst="rect">
            <a:avLst/>
          </a:prstGeom>
        </p:spPr>
      </p:pic>
      <p:pic>
        <p:nvPicPr>
          <p:cNvPr id="80" name="Picture 79"/>
          <p:cNvPicPr>
            <a:picLocks noChangeAspect="1"/>
          </p:cNvPicPr>
          <p:nvPr/>
        </p:nvPicPr>
        <p:blipFill>
          <a:blip r:embed="rId9"/>
          <a:stretch>
            <a:fillRect/>
          </a:stretch>
        </p:blipFill>
        <p:spPr>
          <a:xfrm>
            <a:off x="6804093" y="2280435"/>
            <a:ext cx="656082" cy="374904"/>
          </a:xfrm>
          <a:prstGeom prst="rect">
            <a:avLst/>
          </a:prstGeom>
        </p:spPr>
      </p:pic>
      <p:pic>
        <p:nvPicPr>
          <p:cNvPr id="81" name="Picture 80"/>
          <p:cNvPicPr>
            <a:picLocks noChangeAspect="1"/>
          </p:cNvPicPr>
          <p:nvPr/>
        </p:nvPicPr>
        <p:blipFill>
          <a:blip r:embed="rId9"/>
          <a:stretch>
            <a:fillRect/>
          </a:stretch>
        </p:blipFill>
        <p:spPr>
          <a:xfrm>
            <a:off x="6001550" y="2282454"/>
            <a:ext cx="656082" cy="374904"/>
          </a:xfrm>
          <a:prstGeom prst="rect">
            <a:avLst/>
          </a:prstGeom>
        </p:spPr>
      </p:pic>
      <p:pic>
        <p:nvPicPr>
          <p:cNvPr id="82" name="Picture 81"/>
          <p:cNvPicPr>
            <a:picLocks noChangeAspect="1"/>
          </p:cNvPicPr>
          <p:nvPr/>
        </p:nvPicPr>
        <p:blipFill>
          <a:blip r:embed="rId9"/>
          <a:stretch>
            <a:fillRect/>
          </a:stretch>
        </p:blipFill>
        <p:spPr>
          <a:xfrm>
            <a:off x="5181883" y="2294396"/>
            <a:ext cx="656082" cy="374904"/>
          </a:xfrm>
          <a:prstGeom prst="rect">
            <a:avLst/>
          </a:prstGeom>
        </p:spPr>
      </p:pic>
      <p:pic>
        <p:nvPicPr>
          <p:cNvPr id="72" name="Picture 71"/>
          <p:cNvPicPr>
            <a:picLocks noChangeAspect="1"/>
          </p:cNvPicPr>
          <p:nvPr/>
        </p:nvPicPr>
        <p:blipFill>
          <a:blip r:embed="rId6"/>
          <a:stretch>
            <a:fillRect/>
          </a:stretch>
        </p:blipFill>
        <p:spPr>
          <a:xfrm>
            <a:off x="5186033" y="1833896"/>
            <a:ext cx="656082" cy="374904"/>
          </a:xfrm>
          <a:prstGeom prst="rect">
            <a:avLst/>
          </a:prstGeom>
        </p:spPr>
      </p:pic>
      <p:pic>
        <p:nvPicPr>
          <p:cNvPr id="71" name="Picture 70"/>
          <p:cNvPicPr>
            <a:picLocks noChangeAspect="1"/>
          </p:cNvPicPr>
          <p:nvPr/>
        </p:nvPicPr>
        <p:blipFill>
          <a:blip r:embed="rId6"/>
          <a:stretch>
            <a:fillRect/>
          </a:stretch>
        </p:blipFill>
        <p:spPr>
          <a:xfrm>
            <a:off x="6008104" y="1827085"/>
            <a:ext cx="656082" cy="374904"/>
          </a:xfrm>
          <a:prstGeom prst="rect">
            <a:avLst/>
          </a:prstGeom>
        </p:spPr>
      </p:pic>
      <p:pic>
        <p:nvPicPr>
          <p:cNvPr id="70" name="Picture 69"/>
          <p:cNvPicPr>
            <a:picLocks noChangeAspect="1"/>
          </p:cNvPicPr>
          <p:nvPr/>
        </p:nvPicPr>
        <p:blipFill>
          <a:blip r:embed="rId6"/>
          <a:stretch>
            <a:fillRect/>
          </a:stretch>
        </p:blipFill>
        <p:spPr>
          <a:xfrm>
            <a:off x="6795131" y="1831468"/>
            <a:ext cx="656082" cy="374904"/>
          </a:xfrm>
          <a:prstGeom prst="rect">
            <a:avLst/>
          </a:prstGeom>
        </p:spPr>
      </p:pic>
      <p:grpSp>
        <p:nvGrpSpPr>
          <p:cNvPr id="121" name="Group 120"/>
          <p:cNvGrpSpPr/>
          <p:nvPr/>
        </p:nvGrpSpPr>
        <p:grpSpPr bwMode="black">
          <a:xfrm>
            <a:off x="5365133" y="1882989"/>
            <a:ext cx="282961" cy="289406"/>
            <a:chOff x="307975" y="1987550"/>
            <a:chExt cx="1377950" cy="1409701"/>
          </a:xfrm>
          <a:solidFill>
            <a:srgbClr val="FFFFFF"/>
          </a:solidFill>
        </p:grpSpPr>
        <p:sp>
          <p:nvSpPr>
            <p:cNvPr id="122"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3"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4"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5"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6"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7"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8"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9"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0"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1"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2"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3"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4"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5"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6"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7"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8"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grpSp>
        <p:nvGrpSpPr>
          <p:cNvPr id="103" name="Group 102"/>
          <p:cNvGrpSpPr/>
          <p:nvPr/>
        </p:nvGrpSpPr>
        <p:grpSpPr bwMode="black">
          <a:xfrm>
            <a:off x="6209794" y="1857054"/>
            <a:ext cx="282961" cy="289406"/>
            <a:chOff x="307975" y="1987550"/>
            <a:chExt cx="1377950" cy="1409701"/>
          </a:xfrm>
          <a:solidFill>
            <a:srgbClr val="FFFFFF"/>
          </a:solidFill>
        </p:grpSpPr>
        <p:sp>
          <p:nvSpPr>
            <p:cNvPr id="10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grpSp>
        <p:nvGrpSpPr>
          <p:cNvPr id="85" name="Group 84"/>
          <p:cNvGrpSpPr/>
          <p:nvPr/>
        </p:nvGrpSpPr>
        <p:grpSpPr bwMode="black">
          <a:xfrm>
            <a:off x="6988265" y="1868278"/>
            <a:ext cx="282961" cy="289406"/>
            <a:chOff x="307975" y="1987550"/>
            <a:chExt cx="1377950" cy="1409701"/>
          </a:xfrm>
          <a:solidFill>
            <a:srgbClr val="FFFFFF"/>
          </a:solidFill>
        </p:grpSpPr>
        <p:sp>
          <p:nvSpPr>
            <p:cNvPr id="86"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9"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0"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1"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2"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3"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4"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5"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6"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7"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8"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9"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0"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1"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2"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pic>
        <p:nvPicPr>
          <p:cNvPr id="7" name="Picture 6"/>
          <p:cNvPicPr>
            <a:picLocks noChangeAspect="1"/>
          </p:cNvPicPr>
          <p:nvPr/>
        </p:nvPicPr>
        <p:blipFill>
          <a:blip r:embed="rId5"/>
          <a:stretch>
            <a:fillRect/>
          </a:stretch>
        </p:blipFill>
        <p:spPr>
          <a:xfrm>
            <a:off x="5186033" y="1833896"/>
            <a:ext cx="656082" cy="374904"/>
          </a:xfrm>
          <a:prstGeom prst="rect">
            <a:avLst/>
          </a:prstGeom>
        </p:spPr>
      </p:pic>
      <p:pic>
        <p:nvPicPr>
          <p:cNvPr id="83" name="Picture 82"/>
          <p:cNvPicPr>
            <a:picLocks noChangeAspect="1"/>
          </p:cNvPicPr>
          <p:nvPr/>
        </p:nvPicPr>
        <p:blipFill>
          <a:blip r:embed="rId5"/>
          <a:stretch>
            <a:fillRect/>
          </a:stretch>
        </p:blipFill>
        <p:spPr>
          <a:xfrm>
            <a:off x="6008104" y="1827085"/>
            <a:ext cx="656082" cy="374904"/>
          </a:xfrm>
          <a:prstGeom prst="rect">
            <a:avLst/>
          </a:prstGeom>
        </p:spPr>
      </p:pic>
      <p:pic>
        <p:nvPicPr>
          <p:cNvPr id="84" name="Picture 83"/>
          <p:cNvPicPr>
            <a:picLocks noChangeAspect="1"/>
          </p:cNvPicPr>
          <p:nvPr/>
        </p:nvPicPr>
        <p:blipFill>
          <a:blip r:embed="rId5"/>
          <a:stretch>
            <a:fillRect/>
          </a:stretch>
        </p:blipFill>
        <p:spPr>
          <a:xfrm>
            <a:off x="6795131" y="1831468"/>
            <a:ext cx="656082" cy="374904"/>
          </a:xfrm>
          <a:prstGeom prst="rect">
            <a:avLst/>
          </a:prstGeom>
        </p:spPr>
      </p:pic>
      <p:sp>
        <p:nvSpPr>
          <p:cNvPr id="471" name="Rounded Rectangle 470"/>
          <p:cNvSpPr/>
          <p:nvPr/>
        </p:nvSpPr>
        <p:spPr bwMode="auto">
          <a:xfrm>
            <a:off x="5095908" y="4333935"/>
            <a:ext cx="1172538" cy="1878934"/>
          </a:xfrm>
          <a:prstGeom prst="roundRect">
            <a:avLst/>
          </a:prstGeom>
          <a:solidFill>
            <a:schemeClr val="lt1">
              <a:alpha val="95000"/>
            </a:schemeClr>
          </a:solidFill>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1050" b="1" dirty="0">
                <a:solidFill>
                  <a:srgbClr val="0078D7"/>
                </a:solidFill>
              </a:rPr>
              <a:t>Central Repository</a:t>
            </a:r>
          </a:p>
        </p:txBody>
      </p:sp>
      <p:pic>
        <p:nvPicPr>
          <p:cNvPr id="74" name="Picture 73"/>
          <p:cNvPicPr>
            <a:picLocks noChangeAspect="1"/>
          </p:cNvPicPr>
          <p:nvPr/>
        </p:nvPicPr>
        <p:blipFill>
          <a:blip r:embed="rId5"/>
          <a:stretch>
            <a:fillRect/>
          </a:stretch>
        </p:blipFill>
        <p:spPr>
          <a:xfrm>
            <a:off x="5354136" y="5708034"/>
            <a:ext cx="656082" cy="374904"/>
          </a:xfrm>
          <a:prstGeom prst="rect">
            <a:avLst/>
          </a:prstGeom>
        </p:spPr>
      </p:pic>
      <p:pic>
        <p:nvPicPr>
          <p:cNvPr id="69" name="Picture 68"/>
          <p:cNvPicPr>
            <a:picLocks noChangeAspect="1"/>
          </p:cNvPicPr>
          <p:nvPr/>
        </p:nvPicPr>
        <p:blipFill>
          <a:blip r:embed="rId6"/>
          <a:stretch>
            <a:fillRect/>
          </a:stretch>
        </p:blipFill>
        <p:spPr>
          <a:xfrm>
            <a:off x="5354136" y="4758931"/>
            <a:ext cx="656082" cy="374904"/>
          </a:xfrm>
          <a:prstGeom prst="rect">
            <a:avLst/>
          </a:prstGeom>
        </p:spPr>
      </p:pic>
      <p:pic>
        <p:nvPicPr>
          <p:cNvPr id="79" name="Picture 78"/>
          <p:cNvPicPr>
            <a:picLocks noChangeAspect="1"/>
          </p:cNvPicPr>
          <p:nvPr/>
        </p:nvPicPr>
        <p:blipFill>
          <a:blip r:embed="rId9"/>
          <a:stretch>
            <a:fillRect/>
          </a:stretch>
        </p:blipFill>
        <p:spPr>
          <a:xfrm>
            <a:off x="5354136" y="5233483"/>
            <a:ext cx="656082" cy="374904"/>
          </a:xfrm>
          <a:prstGeom prst="rect">
            <a:avLst/>
          </a:prstGeom>
        </p:spPr>
      </p:pic>
      <p:sp>
        <p:nvSpPr>
          <p:cNvPr id="831" name="Rectangle 830"/>
          <p:cNvSpPr/>
          <p:nvPr/>
        </p:nvSpPr>
        <p:spPr>
          <a:xfrm>
            <a:off x="6351274" y="5585597"/>
            <a:ext cx="2333094" cy="53553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90000"/>
              </a:lnSpc>
              <a:spcAft>
                <a:spcPts val="600"/>
              </a:spcAft>
            </a:pPr>
            <a:r>
              <a:rPr lang="en-US" sz="1600" dirty="0">
                <a:solidFill>
                  <a:srgbClr val="FFFFFF"/>
                </a:solidFill>
              </a:rPr>
              <a:t>Containers pushed to</a:t>
            </a:r>
            <a:br>
              <a:rPr lang="en-US" sz="1600" dirty="0">
                <a:solidFill>
                  <a:srgbClr val="FFFFFF"/>
                </a:solidFill>
              </a:rPr>
            </a:br>
            <a:r>
              <a:rPr lang="en-US" sz="1600" dirty="0">
                <a:solidFill>
                  <a:srgbClr val="FFFFFF"/>
                </a:solidFill>
              </a:rPr>
              <a:t>central repository</a:t>
            </a:r>
          </a:p>
        </p:txBody>
      </p:sp>
    </p:spTree>
    <p:extLst>
      <p:ext uri="{BB962C8B-B14F-4D97-AF65-F5344CB8AC3E}">
        <p14:creationId xmlns:p14="http://schemas.microsoft.com/office/powerpoint/2010/main" val="2294217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1000"/>
                                        <p:tgtEl>
                                          <p:spTgt spid="831"/>
                                        </p:tgtEl>
                                      </p:cBhvr>
                                    </p:animEffect>
                                  </p:childTnLst>
                                </p:cTn>
                              </p:par>
                              <p:par>
                                <p:cTn id="11" presetID="10" presetClass="entr" presetSubtype="0"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250"/>
                                        <p:tgtEl>
                                          <p:spTgt spid="74"/>
                                        </p:tgtEl>
                                      </p:cBhvr>
                                    </p:animEffect>
                                  </p:childTnLst>
                                </p:cTn>
                              </p:par>
                              <p:par>
                                <p:cTn id="14" presetID="10" presetClass="entr" presetSubtype="0" fill="hold" nodeType="withEffect">
                                  <p:stCondLst>
                                    <p:cond delay="5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250"/>
                                        <p:tgtEl>
                                          <p:spTgt spid="79"/>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750"/>
                                        <p:tgtEl>
                                          <p:spTgt spid="75"/>
                                        </p:tgtEl>
                                      </p:cBhvr>
                                    </p:animEffect>
                                  </p:childTnLst>
                                </p:cTn>
                              </p:par>
                              <p:par>
                                <p:cTn id="28" presetID="10" presetClass="entr" presetSubtype="0" fill="hold" nodeType="withEffect">
                                  <p:stCondLst>
                                    <p:cond delay="50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750"/>
                                        <p:tgtEl>
                                          <p:spTgt spid="76"/>
                                        </p:tgtEl>
                                      </p:cBhvr>
                                    </p:animEffect>
                                  </p:childTnLst>
                                </p:cTn>
                              </p:par>
                              <p:par>
                                <p:cTn id="31" presetID="10" presetClass="entr" presetSubtype="0" fill="hold" nodeType="withEffect">
                                  <p:stCondLst>
                                    <p:cond delay="10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750"/>
                                        <p:tgtEl>
                                          <p:spTgt spid="77"/>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750"/>
                                        <p:tgtEl>
                                          <p:spTgt spid="80"/>
                                        </p:tgtEl>
                                      </p:cBhvr>
                                    </p:animEffect>
                                  </p:childTnLst>
                                </p:cTn>
                              </p:par>
                              <p:par>
                                <p:cTn id="37" presetID="10" presetClass="entr" presetSubtype="0" fill="hold" nodeType="withEffect">
                                  <p:stCondLst>
                                    <p:cond delay="5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750"/>
                                        <p:tgtEl>
                                          <p:spTgt spid="81"/>
                                        </p:tgtEl>
                                      </p:cBhvr>
                                    </p:animEffect>
                                  </p:childTnLst>
                                </p:cTn>
                              </p:par>
                              <p:par>
                                <p:cTn id="40" presetID="10" presetClass="entr" presetSubtype="0" fill="hold" nodeType="withEffect">
                                  <p:stCondLst>
                                    <p:cond delay="100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75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wipe(right)">
                                      <p:cBhvr>
                                        <p:cTn id="47" dur="500"/>
                                        <p:tgtEl>
                                          <p:spTgt spid="4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96"/>
                                        </p:tgtEl>
                                        <p:attrNameLst>
                                          <p:attrName>style.visibility</p:attrName>
                                        </p:attrNameLst>
                                      </p:cBhvr>
                                      <p:to>
                                        <p:strVal val="visible"/>
                                      </p:to>
                                    </p:set>
                                    <p:animEffect transition="in" filter="fade">
                                      <p:cBhvr>
                                        <p:cTn id="51" dur="500"/>
                                        <p:tgtEl>
                                          <p:spTgt spid="4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97"/>
                                        </p:tgtEl>
                                        <p:attrNameLst>
                                          <p:attrName>style.visibility</p:attrName>
                                        </p:attrNameLst>
                                      </p:cBhvr>
                                      <p:to>
                                        <p:strVal val="visible"/>
                                      </p:to>
                                    </p:set>
                                    <p:animEffect transition="in" filter="wipe(right)">
                                      <p:cBhvr>
                                        <p:cTn id="56" dur="500"/>
                                        <p:tgtEl>
                                          <p:spTgt spid="49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0"/>
                                        </p:tgtEl>
                                        <p:attrNameLst>
                                          <p:attrName>style.visibility</p:attrName>
                                        </p:attrNameLst>
                                      </p:cBhvr>
                                      <p:to>
                                        <p:strVal val="visible"/>
                                      </p:to>
                                    </p:set>
                                    <p:animEffect transition="in" filter="fade">
                                      <p:cBhvr>
                                        <p:cTn id="60" dur="500"/>
                                        <p:tgtEl>
                                          <p:spTgt spid="500"/>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childTnLst>
                                </p:cTn>
                              </p:par>
                              <p:par>
                                <p:cTn id="64" presetID="10" presetClass="exit" presetSubtype="0" fill="hold" nodeType="withEffect">
                                  <p:stCondLst>
                                    <p:cond delay="0"/>
                                  </p:stCondLst>
                                  <p:childTnLst>
                                    <p:animEffect transition="out" filter="fade">
                                      <p:cBhvr>
                                        <p:cTn id="65" dur="750"/>
                                        <p:tgtEl>
                                          <p:spTgt spid="73"/>
                                        </p:tgtEl>
                                      </p:cBhvr>
                                    </p:animEffect>
                                    <p:set>
                                      <p:cBhvr>
                                        <p:cTn id="66" dur="1" fill="hold">
                                          <p:stCondLst>
                                            <p:cond delay="749"/>
                                          </p:stCondLst>
                                        </p:cTn>
                                        <p:tgtEl>
                                          <p:spTgt spid="73"/>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750"/>
                                        <p:tgtEl>
                                          <p:spTgt spid="70"/>
                                        </p:tgtEl>
                                      </p:cBhvr>
                                    </p:animEffect>
                                  </p:childTnLst>
                                </p:cTn>
                              </p:par>
                              <p:par>
                                <p:cTn id="75" presetID="10" presetClass="exit" presetSubtype="0" fill="hold" nodeType="withEffect">
                                  <p:stCondLst>
                                    <p:cond delay="250"/>
                                  </p:stCondLst>
                                  <p:childTnLst>
                                    <p:animEffect transition="out" filter="fade">
                                      <p:cBhvr>
                                        <p:cTn id="76" dur="500"/>
                                        <p:tgtEl>
                                          <p:spTgt spid="75"/>
                                        </p:tgtEl>
                                      </p:cBhvr>
                                    </p:animEffect>
                                    <p:set>
                                      <p:cBhvr>
                                        <p:cTn id="77" dur="1" fill="hold">
                                          <p:stCondLst>
                                            <p:cond delay="499"/>
                                          </p:stCondLst>
                                        </p:cTn>
                                        <p:tgtEl>
                                          <p:spTgt spid="75"/>
                                        </p:tgtEl>
                                        <p:attrNameLst>
                                          <p:attrName>style.visibility</p:attrName>
                                        </p:attrNameLst>
                                      </p:cBhvr>
                                      <p:to>
                                        <p:strVal val="hidden"/>
                                      </p:to>
                                    </p:set>
                                  </p:childTnLst>
                                </p:cTn>
                              </p:par>
                            </p:childTnLst>
                          </p:cTn>
                        </p:par>
                        <p:par>
                          <p:cTn id="78" fill="hold">
                            <p:stCondLst>
                              <p:cond delay="3250"/>
                            </p:stCondLst>
                            <p:childTnLst>
                              <p:par>
                                <p:cTn id="79" presetID="10" presetClass="entr" presetSubtype="0" fill="hold" nodeType="afterEffect">
                                  <p:stCondLst>
                                    <p:cond delay="25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750"/>
                                        <p:tgtEl>
                                          <p:spTgt spid="71"/>
                                        </p:tgtEl>
                                      </p:cBhvr>
                                    </p:animEffect>
                                  </p:childTnLst>
                                </p:cTn>
                              </p:par>
                              <p:par>
                                <p:cTn id="82" presetID="10" presetClass="exit" presetSubtype="0" fill="hold" nodeType="withEffect">
                                  <p:stCondLst>
                                    <p:cond delay="250"/>
                                  </p:stCondLst>
                                  <p:childTnLst>
                                    <p:animEffect transition="out" filter="fade">
                                      <p:cBhvr>
                                        <p:cTn id="83" dur="500"/>
                                        <p:tgtEl>
                                          <p:spTgt spid="76"/>
                                        </p:tgtEl>
                                      </p:cBhvr>
                                    </p:animEffect>
                                    <p:set>
                                      <p:cBhvr>
                                        <p:cTn id="84" dur="1" fill="hold">
                                          <p:stCondLst>
                                            <p:cond delay="499"/>
                                          </p:stCondLst>
                                        </p:cTn>
                                        <p:tgtEl>
                                          <p:spTgt spid="76"/>
                                        </p:tgtEl>
                                        <p:attrNameLst>
                                          <p:attrName>style.visibility</p:attrName>
                                        </p:attrNameLst>
                                      </p:cBhvr>
                                      <p:to>
                                        <p:strVal val="hidden"/>
                                      </p:to>
                                    </p:set>
                                  </p:childTnLst>
                                </p:cTn>
                              </p:par>
                            </p:childTnLst>
                          </p:cTn>
                        </p:par>
                        <p:par>
                          <p:cTn id="85" fill="hold">
                            <p:stCondLst>
                              <p:cond delay="4250"/>
                            </p:stCondLst>
                            <p:childTnLst>
                              <p:par>
                                <p:cTn id="86" presetID="10" presetClass="entr" presetSubtype="0" fill="hold"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750"/>
                                        <p:tgtEl>
                                          <p:spTgt spid="72"/>
                                        </p:tgtEl>
                                      </p:cBhvr>
                                    </p:animEffect>
                                  </p:childTnLst>
                                </p:cTn>
                              </p:par>
                              <p:par>
                                <p:cTn id="89" presetID="10" presetClass="exit" presetSubtype="0" fill="hold" nodeType="withEffect">
                                  <p:stCondLst>
                                    <p:cond delay="25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750"/>
                                        <p:tgtEl>
                                          <p:spTgt spid="85"/>
                                        </p:tgtEl>
                                      </p:cBhvr>
                                    </p:animEffect>
                                  </p:childTnLst>
                                </p:cTn>
                              </p:par>
                              <p:par>
                                <p:cTn id="97" presetID="10" presetClass="entr" presetSubtype="0" fill="hold" nodeType="withEffect">
                                  <p:stCondLst>
                                    <p:cond delay="25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750"/>
                                        <p:tgtEl>
                                          <p:spTgt spid="10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75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750"/>
                                        <p:tgtEl>
                                          <p:spTgt spid="84"/>
                                        </p:tgtEl>
                                      </p:cBhvr>
                                    </p:animEffect>
                                  </p:childTnLst>
                                </p:cTn>
                              </p:par>
                              <p:par>
                                <p:cTn id="108" presetID="10" presetClass="exit" presetSubtype="0" fill="hold" nodeType="withEffect">
                                  <p:stCondLst>
                                    <p:cond delay="50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nodeType="withEffect">
                                  <p:stCondLst>
                                    <p:cond delay="500"/>
                                  </p:stCondLst>
                                  <p:childTnLst>
                                    <p:animEffect transition="out" filter="fade">
                                      <p:cBhvr>
                                        <p:cTn id="112" dur="500"/>
                                        <p:tgtEl>
                                          <p:spTgt spid="70"/>
                                        </p:tgtEl>
                                      </p:cBhvr>
                                    </p:animEffect>
                                    <p:set>
                                      <p:cBhvr>
                                        <p:cTn id="113" dur="1" fill="hold">
                                          <p:stCondLst>
                                            <p:cond delay="499"/>
                                          </p:stCondLst>
                                        </p:cTn>
                                        <p:tgtEl>
                                          <p:spTgt spid="7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750"/>
                                        <p:tgtEl>
                                          <p:spTgt spid="83"/>
                                        </p:tgtEl>
                                      </p:cBhvr>
                                    </p:animEffect>
                                  </p:childTnLst>
                                </p:cTn>
                              </p:par>
                            </p:childTnLst>
                          </p:cTn>
                        </p:par>
                        <p:par>
                          <p:cTn id="118" fill="hold">
                            <p:stCondLst>
                              <p:cond delay="1750"/>
                            </p:stCondLst>
                            <p:childTnLst>
                              <p:par>
                                <p:cTn id="119" presetID="10" presetClass="exit" presetSubtype="0" fill="hold" nodeType="afterEffect">
                                  <p:stCondLst>
                                    <p:cond delay="0"/>
                                  </p:stCondLst>
                                  <p:childTnLst>
                                    <p:animEffect transition="out" filter="fade">
                                      <p:cBhvr>
                                        <p:cTn id="120" dur="500"/>
                                        <p:tgtEl>
                                          <p:spTgt spid="71"/>
                                        </p:tgtEl>
                                      </p:cBhvr>
                                    </p:animEffect>
                                    <p:set>
                                      <p:cBhvr>
                                        <p:cTn id="121" dur="1" fill="hold">
                                          <p:stCondLst>
                                            <p:cond delay="499"/>
                                          </p:stCondLst>
                                        </p:cTn>
                                        <p:tgtEl>
                                          <p:spTgt spid="7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3"/>
                                        </p:tgtEl>
                                      </p:cBhvr>
                                    </p:animEffect>
                                    <p:set>
                                      <p:cBhvr>
                                        <p:cTn id="124" dur="1" fill="hold">
                                          <p:stCondLst>
                                            <p:cond delay="499"/>
                                          </p:stCondLst>
                                        </p:cTn>
                                        <p:tgtEl>
                                          <p:spTgt spid="103"/>
                                        </p:tgtEl>
                                        <p:attrNameLst>
                                          <p:attrName>style.visibility</p:attrName>
                                        </p:attrNameLst>
                                      </p:cBhvr>
                                      <p:to>
                                        <p:strVal val="hidden"/>
                                      </p:to>
                                    </p:set>
                                  </p:childTnLst>
                                </p:cTn>
                              </p:par>
                            </p:childTnLst>
                          </p:cTn>
                        </p:par>
                        <p:par>
                          <p:cTn id="125" fill="hold">
                            <p:stCondLst>
                              <p:cond delay="2250"/>
                            </p:stCondLst>
                            <p:childTnLst>
                              <p:par>
                                <p:cTn id="126" presetID="10" presetClass="entr" presetSubtype="0" fill="hold"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750"/>
                                        <p:tgtEl>
                                          <p:spTgt spid="7"/>
                                        </p:tgtEl>
                                      </p:cBhvr>
                                    </p:animEffect>
                                  </p:childTnLst>
                                </p:cTn>
                              </p:par>
                            </p:childTnLst>
                          </p:cTn>
                        </p:par>
                        <p:par>
                          <p:cTn id="129" fill="hold">
                            <p:stCondLst>
                              <p:cond delay="3000"/>
                            </p:stCondLst>
                            <p:childTnLst>
                              <p:par>
                                <p:cTn id="130" presetID="10" presetClass="exit" presetSubtype="0" fill="hold" nodeType="afterEffect">
                                  <p:stCondLst>
                                    <p:cond delay="0"/>
                                  </p:stCondLst>
                                  <p:childTnLst>
                                    <p:animEffect transition="out" filter="fade">
                                      <p:cBhvr>
                                        <p:cTn id="131" dur="500"/>
                                        <p:tgtEl>
                                          <p:spTgt spid="72"/>
                                        </p:tgtEl>
                                      </p:cBhvr>
                                    </p:animEffect>
                                    <p:set>
                                      <p:cBhvr>
                                        <p:cTn id="132" dur="1" fill="hold">
                                          <p:stCondLst>
                                            <p:cond delay="499"/>
                                          </p:stCondLst>
                                        </p:cTn>
                                        <p:tgtEl>
                                          <p:spTgt spid="7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21"/>
                                        </p:tgtEl>
                                      </p:cBhvr>
                                    </p:animEffect>
                                    <p:set>
                                      <p:cBhvr>
                                        <p:cTn id="135"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p:bldP spid="83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Into DevOps?</a:t>
            </a:r>
          </a:p>
        </p:txBody>
      </p:sp>
      <p:sp>
        <p:nvSpPr>
          <p:cNvPr id="3" name="Text Placeholder 2"/>
          <p:cNvSpPr>
            <a:spLocks noGrp="1"/>
          </p:cNvSpPr>
          <p:nvPr>
            <p:ph type="body" sz="quarter" idx="10"/>
          </p:nvPr>
        </p:nvSpPr>
        <p:spPr>
          <a:xfrm>
            <a:off x="274638" y="1212850"/>
            <a:ext cx="11887200" cy="2769989"/>
          </a:xfrm>
        </p:spPr>
        <p:txBody>
          <a:bodyPr/>
          <a:lstStyle/>
          <a:p>
            <a:pPr marL="571500" indent="-571500">
              <a:buFont typeface="Arial" panose="020B0604020202020204" pitchFamily="34" charset="0"/>
              <a:buChar char="•"/>
            </a:pPr>
            <a:r>
              <a:rPr lang="en-US" dirty="0"/>
              <a:t>DNS / DHCP – Simple Services</a:t>
            </a:r>
          </a:p>
          <a:p>
            <a:pPr marL="571500" indent="-571500">
              <a:buFont typeface="Arial" panose="020B0604020202020204" pitchFamily="34" charset="0"/>
              <a:buChar char="•"/>
            </a:pPr>
            <a:r>
              <a:rPr lang="en-US" dirty="0"/>
              <a:t>Websites</a:t>
            </a:r>
          </a:p>
          <a:p>
            <a:pPr marL="571500" indent="-571500">
              <a:buFont typeface="Arial" panose="020B0604020202020204" pitchFamily="34" charset="0"/>
              <a:buChar char="•"/>
            </a:pPr>
            <a:r>
              <a:rPr lang="en-US" dirty="0"/>
              <a:t>SQL / MySQL / NoSQL / Postgres / SQLite</a:t>
            </a:r>
          </a:p>
          <a:p>
            <a:pPr marL="571500" indent="-5715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3475037" y="3344862"/>
            <a:ext cx="4224020" cy="2640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1837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438628" cy="6993314"/>
          </a:xfrm>
          <a:prstGeom prst="rect">
            <a:avLst/>
          </a:prstGeom>
        </p:spPr>
      </p:pic>
      <p:sp>
        <p:nvSpPr>
          <p:cNvPr id="2" name="Title 1"/>
          <p:cNvSpPr>
            <a:spLocks noGrp="1"/>
          </p:cNvSpPr>
          <p:nvPr>
            <p:ph type="title"/>
          </p:nvPr>
        </p:nvSpPr>
        <p:spPr>
          <a:xfrm>
            <a:off x="4008437" y="144462"/>
            <a:ext cx="4495800" cy="738664"/>
          </a:xfrm>
        </p:spPr>
        <p:txBody>
          <a:bodyPr/>
          <a:lstStyle/>
          <a:p>
            <a:r>
              <a:rPr lang="en-US" sz="4000" b="1" dirty="0">
                <a:solidFill>
                  <a:schemeClr val="bg1"/>
                </a:solidFill>
              </a:rPr>
              <a:t>But What About…</a:t>
            </a:r>
          </a:p>
        </p:txBody>
      </p:sp>
    </p:spTree>
    <p:extLst>
      <p:ext uri="{BB962C8B-B14F-4D97-AF65-F5344CB8AC3E}">
        <p14:creationId xmlns:p14="http://schemas.microsoft.com/office/powerpoint/2010/main" val="163995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4237" y="220662"/>
            <a:ext cx="7620000" cy="571500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9266237" y="1669373"/>
            <a:ext cx="2536913" cy="2742289"/>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Docker</a:t>
            </a:r>
          </a:p>
          <a:p>
            <a:pPr>
              <a:lnSpc>
                <a:spcPct val="90000"/>
              </a:lnSpc>
              <a:spcAft>
                <a:spcPts val="600"/>
              </a:spcAft>
            </a:pPr>
            <a:r>
              <a:rPr lang="en-US" sz="4000" dirty="0">
                <a:gradFill>
                  <a:gsLst>
                    <a:gs pos="2917">
                      <a:schemeClr val="tx1"/>
                    </a:gs>
                    <a:gs pos="30000">
                      <a:schemeClr val="tx1"/>
                    </a:gs>
                  </a:gsLst>
                  <a:lin ang="5400000" scaled="0"/>
                </a:gradFill>
              </a:rPr>
              <a:t>Rocket</a:t>
            </a:r>
          </a:p>
          <a:p>
            <a:pPr>
              <a:lnSpc>
                <a:spcPct val="90000"/>
              </a:lnSpc>
              <a:spcAft>
                <a:spcPts val="600"/>
              </a:spcAft>
            </a:pPr>
            <a:r>
              <a:rPr lang="en-US" sz="4000" dirty="0">
                <a:gradFill>
                  <a:gsLst>
                    <a:gs pos="2917">
                      <a:schemeClr val="tx1"/>
                    </a:gs>
                    <a:gs pos="30000">
                      <a:schemeClr val="tx1"/>
                    </a:gs>
                  </a:gsLst>
                  <a:lin ang="5400000" scaled="0"/>
                </a:gradFill>
              </a:rPr>
              <a:t>Turbo.net</a:t>
            </a:r>
          </a:p>
          <a:p>
            <a:pPr>
              <a:lnSpc>
                <a:spcPct val="90000"/>
              </a:lnSpc>
              <a:spcAft>
                <a:spcPts val="600"/>
              </a:spcAft>
            </a:pPr>
            <a:r>
              <a:rPr lang="en-US" sz="4000" dirty="0" err="1">
                <a:gradFill>
                  <a:gsLst>
                    <a:gs pos="2917">
                      <a:schemeClr val="tx1"/>
                    </a:gs>
                    <a:gs pos="30000">
                      <a:schemeClr val="tx1"/>
                    </a:gs>
                  </a:gsLst>
                  <a:lin ang="5400000" scaled="0"/>
                </a:gradFill>
              </a:rPr>
              <a:t>Virtuozzo</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8351837" y="22866"/>
            <a:ext cx="3130537"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 Desktop?</a:t>
            </a:r>
          </a:p>
        </p:txBody>
      </p:sp>
    </p:spTree>
    <p:extLst>
      <p:ext uri="{BB962C8B-B14F-4D97-AF65-F5344CB8AC3E}">
        <p14:creationId xmlns:p14="http://schemas.microsoft.com/office/powerpoint/2010/main" val="2064520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2"/>
          <a:stretch>
            <a:fillRect/>
          </a:stretch>
        </p:blipFill>
        <p:spPr>
          <a:xfrm>
            <a:off x="1493837" y="1287462"/>
            <a:ext cx="8980595" cy="4900839"/>
          </a:xfrm>
          <a:prstGeom prst="rect">
            <a:avLst/>
          </a:prstGeom>
        </p:spPr>
      </p:pic>
      <p:sp>
        <p:nvSpPr>
          <p:cNvPr id="6" name="Rectangle 5"/>
          <p:cNvSpPr/>
          <p:nvPr/>
        </p:nvSpPr>
        <p:spPr>
          <a:xfrm>
            <a:off x="274639" y="6313685"/>
            <a:ext cx="11889564"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ysClr val="windowText" lastClr="000000"/>
                </a:solidFill>
                <a:effectLst/>
                <a:uLnTx/>
                <a:uFillTx/>
              </a:rPr>
              <a:t>https://www.microsoft.com/en-us/cloud-platform/windows-server-pricing</a:t>
            </a:r>
          </a:p>
        </p:txBody>
      </p:sp>
      <p:sp>
        <p:nvSpPr>
          <p:cNvPr id="8" name="Rectangle 7"/>
          <p:cNvSpPr/>
          <p:nvPr/>
        </p:nvSpPr>
        <p:spPr bwMode="auto">
          <a:xfrm>
            <a:off x="2027237" y="3833812"/>
            <a:ext cx="7924800" cy="164465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1951037" y="2985293"/>
            <a:ext cx="7924800" cy="278607"/>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6"/>
          <p:cNvSpPr/>
          <p:nvPr/>
        </p:nvSpPr>
        <p:spPr bwMode="auto">
          <a:xfrm>
            <a:off x="2027237" y="3268662"/>
            <a:ext cx="7924800" cy="560388"/>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933082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dockerfiles</a:t>
            </a:r>
          </a:p>
        </p:txBody>
      </p:sp>
      <p:grpSp>
        <p:nvGrpSpPr>
          <p:cNvPr id="5" name="Group 4"/>
          <p:cNvGrpSpPr/>
          <p:nvPr/>
        </p:nvGrpSpPr>
        <p:grpSpPr>
          <a:xfrm>
            <a:off x="5333640"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422251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dockerfiles</a:t>
            </a:r>
          </a:p>
        </p:txBody>
      </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900029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dockerfiles</a:t>
            </a:r>
          </a:p>
        </p:txBody>
      </p:sp>
      <p:grpSp>
        <p:nvGrpSpPr>
          <p:cNvPr id="9" name="Group 8"/>
          <p:cNvGrpSpPr/>
          <p:nvPr/>
        </p:nvGrpSpPr>
        <p:grpSpPr>
          <a:xfrm>
            <a:off x="3550921" y="5386506"/>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KB123456 = new image on Docker Hub</a:t>
              </a:r>
            </a:p>
          </p:txBody>
        </p:sp>
      </p:gr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24" y="5294434"/>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10.0.14393.1</a:t>
              </a:r>
            </a:p>
          </p:txBody>
        </p:sp>
      </p:grpSp>
    </p:spTree>
    <p:extLst>
      <p:ext uri="{BB962C8B-B14F-4D97-AF65-F5344CB8AC3E}">
        <p14:creationId xmlns:p14="http://schemas.microsoft.com/office/powerpoint/2010/main" val="499514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dockerfiles</a:t>
            </a:r>
          </a:p>
        </p:txBody>
      </p:sp>
      <p:grpSp>
        <p:nvGrpSpPr>
          <p:cNvPr id="10" name="Group 9"/>
          <p:cNvGrpSpPr/>
          <p:nvPr/>
        </p:nvGrpSpPr>
        <p:grpSpPr>
          <a:xfrm>
            <a:off x="3550921" y="4310693"/>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FROM windowsservercore</a:t>
              </a:r>
            </a:p>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RUN powershell –command Add-WindowsFeature Web-Server</a:t>
              </a:r>
            </a:p>
          </p:txBody>
        </p:sp>
      </p:grpSp>
      <p:grpSp>
        <p:nvGrpSpPr>
          <p:cNvPr id="9" name="Group 8"/>
          <p:cNvGrpSpPr/>
          <p:nvPr/>
        </p:nvGrpSpPr>
        <p:grpSpPr>
          <a:xfrm>
            <a:off x="3550921" y="5386506"/>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KB123456 = new image on Docker Hub</a:t>
              </a:r>
            </a:p>
          </p:txBody>
        </p:sp>
      </p:gr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24" y="5294434"/>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10.0.14393.1</a:t>
              </a:r>
            </a:p>
          </p:txBody>
        </p:sp>
      </p:grpSp>
      <p:grpSp>
        <p:nvGrpSpPr>
          <p:cNvPr id="104" name="Group 103"/>
          <p:cNvGrpSpPr/>
          <p:nvPr/>
        </p:nvGrpSpPr>
        <p:grpSpPr>
          <a:xfrm>
            <a:off x="9037637" y="4218619"/>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371126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250"/>
                                        <p:tgtEl>
                                          <p:spTgt spid="1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4" name="Rectangle 113"/>
          <p:cNvSpPr/>
          <p:nvPr/>
        </p:nvSpPr>
        <p:spPr>
          <a:xfrm>
            <a:off x="989305" y="3910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6" name="Rectangle 115"/>
          <p:cNvSpPr/>
          <p:nvPr/>
        </p:nvSpPr>
        <p:spPr>
          <a:xfrm>
            <a:off x="1391664" y="3910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7" name="Rectangle 116"/>
          <p:cNvSpPr/>
          <p:nvPr/>
        </p:nvSpPr>
        <p:spPr>
          <a:xfrm>
            <a:off x="1794023" y="3910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8" name="Rectangle 117"/>
          <p:cNvSpPr/>
          <p:nvPr/>
        </p:nvSpPr>
        <p:spPr>
          <a:xfrm>
            <a:off x="2196382" y="3910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0" name="Rectangle 129"/>
          <p:cNvSpPr/>
          <p:nvPr/>
        </p:nvSpPr>
        <p:spPr>
          <a:xfrm>
            <a:off x="989305" y="2595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2" name="Rectangle 141"/>
          <p:cNvSpPr/>
          <p:nvPr/>
        </p:nvSpPr>
        <p:spPr>
          <a:xfrm>
            <a:off x="1391664" y="2595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 name="Rectangle 153"/>
          <p:cNvSpPr/>
          <p:nvPr/>
        </p:nvSpPr>
        <p:spPr>
          <a:xfrm>
            <a:off x="1794023" y="2595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66" name="Rectangle 165"/>
          <p:cNvSpPr/>
          <p:nvPr/>
        </p:nvSpPr>
        <p:spPr>
          <a:xfrm>
            <a:off x="2196382" y="2595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8" name="Rectangle 177"/>
          <p:cNvSpPr/>
          <p:nvPr/>
        </p:nvSpPr>
        <p:spPr>
          <a:xfrm>
            <a:off x="507418" y="296862"/>
            <a:ext cx="7379271" cy="757130"/>
          </a:xfrm>
          <a:prstGeom prst="rect">
            <a:avLst/>
          </a:prstGeom>
        </p:spPr>
        <p:txBody>
          <a:bodyPr/>
          <a:lstStyle/>
          <a:p>
            <a:pPr>
              <a:lnSpc>
                <a:spcPct val="90000"/>
              </a:lnSpc>
              <a:spcBef>
                <a:spcPct val="0"/>
              </a:spcBef>
            </a:pPr>
            <a:r>
              <a:rPr lang="en-US" sz="2800" spc="-102" dirty="0">
                <a:ln w="3175">
                  <a:noFill/>
                </a:ln>
                <a:solidFill>
                  <a:schemeClr val="bg1"/>
                </a:solidFill>
                <a:latin typeface="+mj-lt"/>
                <a:cs typeface="Segoe UI" pitchFamily="34" charset="0"/>
              </a:rPr>
              <a:t>VM </a:t>
            </a:r>
            <a:r>
              <a:rPr lang="en-US" sz="2800" spc="-102" dirty="0">
                <a:ln w="3175">
                  <a:noFill/>
                </a:ln>
                <a:solidFill>
                  <a:schemeClr val="bg1"/>
                </a:solidFill>
                <a:latin typeface="+mj-lt"/>
                <a:cs typeface="Segoe UI" pitchFamily="34" charset="0"/>
                <a:sym typeface="Wingdings" panose="05000000000000000000" pitchFamily="2" charset="2"/>
              </a:rPr>
              <a:t> Cloud Evolvement</a:t>
            </a:r>
            <a:endParaRPr lang="en-US" sz="2800" spc="-102" dirty="0">
              <a:ln w="3175">
                <a:noFill/>
              </a:ln>
              <a:solidFill>
                <a:schemeClr val="bg1"/>
              </a:solidFill>
              <a:latin typeface="+mj-lt"/>
              <a:cs typeface="Segoe UI" pitchFamily="34" charset="0"/>
            </a:endParaRPr>
          </a:p>
        </p:txBody>
      </p:sp>
      <p:sp>
        <p:nvSpPr>
          <p:cNvPr id="201" name="Rectangle 200"/>
          <p:cNvSpPr/>
          <p:nvPr/>
        </p:nvSpPr>
        <p:spPr>
          <a:xfrm>
            <a:off x="3206836"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2" name="Rectangle 201"/>
          <p:cNvSpPr/>
          <p:nvPr/>
        </p:nvSpPr>
        <p:spPr>
          <a:xfrm>
            <a:off x="3609195"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3" name="Rectangle 202"/>
          <p:cNvSpPr/>
          <p:nvPr/>
        </p:nvSpPr>
        <p:spPr>
          <a:xfrm>
            <a:off x="4011554"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4" name="Rectangle 203"/>
          <p:cNvSpPr/>
          <p:nvPr/>
        </p:nvSpPr>
        <p:spPr>
          <a:xfrm>
            <a:off x="4413913"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5" name="Rectangle 204"/>
          <p:cNvSpPr/>
          <p:nvPr/>
        </p:nvSpPr>
        <p:spPr>
          <a:xfrm>
            <a:off x="3206836"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6" name="Rectangle 205"/>
          <p:cNvSpPr/>
          <p:nvPr/>
        </p:nvSpPr>
        <p:spPr>
          <a:xfrm>
            <a:off x="3609195"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7" name="Rectangle 206"/>
          <p:cNvSpPr/>
          <p:nvPr/>
        </p:nvSpPr>
        <p:spPr>
          <a:xfrm>
            <a:off x="4011554"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8" name="Rectangle 207"/>
          <p:cNvSpPr/>
          <p:nvPr/>
        </p:nvSpPr>
        <p:spPr>
          <a:xfrm>
            <a:off x="4413913"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0" name="Rectangle 209"/>
          <p:cNvSpPr/>
          <p:nvPr/>
        </p:nvSpPr>
        <p:spPr>
          <a:xfrm>
            <a:off x="5387693"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1" name="Rectangle 210"/>
          <p:cNvSpPr/>
          <p:nvPr/>
        </p:nvSpPr>
        <p:spPr>
          <a:xfrm>
            <a:off x="5790052"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2" name="Rectangle 211"/>
          <p:cNvSpPr/>
          <p:nvPr/>
        </p:nvSpPr>
        <p:spPr>
          <a:xfrm>
            <a:off x="6192411"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3" name="Rectangle 212"/>
          <p:cNvSpPr/>
          <p:nvPr/>
        </p:nvSpPr>
        <p:spPr>
          <a:xfrm>
            <a:off x="6594770"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4" name="Rectangle 213"/>
          <p:cNvSpPr/>
          <p:nvPr/>
        </p:nvSpPr>
        <p:spPr>
          <a:xfrm>
            <a:off x="5387693"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5" name="Rectangle 214"/>
          <p:cNvSpPr/>
          <p:nvPr/>
        </p:nvSpPr>
        <p:spPr>
          <a:xfrm>
            <a:off x="5790052"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6" name="Rectangle 215"/>
          <p:cNvSpPr/>
          <p:nvPr/>
        </p:nvSpPr>
        <p:spPr>
          <a:xfrm>
            <a:off x="6192411"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7" name="Rectangle 216"/>
          <p:cNvSpPr/>
          <p:nvPr/>
        </p:nvSpPr>
        <p:spPr>
          <a:xfrm>
            <a:off x="6594770"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9" name="Rectangle 218"/>
          <p:cNvSpPr/>
          <p:nvPr/>
        </p:nvSpPr>
        <p:spPr>
          <a:xfrm>
            <a:off x="7577934" y="3905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0" name="Rectangle 219"/>
          <p:cNvSpPr/>
          <p:nvPr/>
        </p:nvSpPr>
        <p:spPr>
          <a:xfrm>
            <a:off x="7980293" y="3905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1" name="Rectangle 220"/>
          <p:cNvSpPr/>
          <p:nvPr/>
        </p:nvSpPr>
        <p:spPr>
          <a:xfrm>
            <a:off x="8382652" y="3905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2" name="Rectangle 221"/>
          <p:cNvSpPr/>
          <p:nvPr/>
        </p:nvSpPr>
        <p:spPr>
          <a:xfrm>
            <a:off x="8785011" y="3905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3" name="Rectangle 222"/>
          <p:cNvSpPr/>
          <p:nvPr/>
        </p:nvSpPr>
        <p:spPr>
          <a:xfrm>
            <a:off x="7577934" y="2590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4" name="Rectangle 223"/>
          <p:cNvSpPr/>
          <p:nvPr/>
        </p:nvSpPr>
        <p:spPr>
          <a:xfrm>
            <a:off x="7980293" y="2590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5" name="Rectangle 224"/>
          <p:cNvSpPr/>
          <p:nvPr/>
        </p:nvSpPr>
        <p:spPr>
          <a:xfrm>
            <a:off x="8382652" y="2590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6" name="Rectangle 225"/>
          <p:cNvSpPr/>
          <p:nvPr/>
        </p:nvSpPr>
        <p:spPr>
          <a:xfrm>
            <a:off x="8785011" y="2590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8" name="Rectangle 227"/>
          <p:cNvSpPr/>
          <p:nvPr/>
        </p:nvSpPr>
        <p:spPr>
          <a:xfrm>
            <a:off x="9768175"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9" name="Rectangle 228"/>
          <p:cNvSpPr/>
          <p:nvPr/>
        </p:nvSpPr>
        <p:spPr>
          <a:xfrm>
            <a:off x="10170534"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0" name="Rectangle 229"/>
          <p:cNvSpPr/>
          <p:nvPr/>
        </p:nvSpPr>
        <p:spPr>
          <a:xfrm>
            <a:off x="10572893"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1" name="Rectangle 230"/>
          <p:cNvSpPr/>
          <p:nvPr/>
        </p:nvSpPr>
        <p:spPr>
          <a:xfrm>
            <a:off x="10975252"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2" name="Rectangle 231"/>
          <p:cNvSpPr/>
          <p:nvPr/>
        </p:nvSpPr>
        <p:spPr>
          <a:xfrm>
            <a:off x="9768175"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3" name="Rectangle 232"/>
          <p:cNvSpPr/>
          <p:nvPr/>
        </p:nvSpPr>
        <p:spPr>
          <a:xfrm>
            <a:off x="10170534"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4" name="Rectangle 233"/>
          <p:cNvSpPr/>
          <p:nvPr/>
        </p:nvSpPr>
        <p:spPr>
          <a:xfrm>
            <a:off x="10572893"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5" name="Rectangle 234"/>
          <p:cNvSpPr/>
          <p:nvPr/>
        </p:nvSpPr>
        <p:spPr>
          <a:xfrm>
            <a:off x="10975252"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9" name="TextBox 58"/>
          <p:cNvSpPr txBox="1"/>
          <p:nvPr/>
        </p:nvSpPr>
        <p:spPr>
          <a:xfrm>
            <a:off x="1224952" y="3926306"/>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0" name="TextBox 59"/>
          <p:cNvSpPr txBox="1"/>
          <p:nvPr/>
        </p:nvSpPr>
        <p:spPr>
          <a:xfrm>
            <a:off x="1639926" y="392630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3" name="TextBox 62"/>
          <p:cNvSpPr txBox="1"/>
          <p:nvPr/>
        </p:nvSpPr>
        <p:spPr>
          <a:xfrm>
            <a:off x="2042285" y="392630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4" name="TextBox 63"/>
          <p:cNvSpPr txBox="1"/>
          <p:nvPr/>
        </p:nvSpPr>
        <p:spPr>
          <a:xfrm>
            <a:off x="2444644" y="392630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5" name="TextBox 64"/>
          <p:cNvSpPr txBox="1"/>
          <p:nvPr/>
        </p:nvSpPr>
        <p:spPr>
          <a:xfrm>
            <a:off x="1224952" y="260796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6" name="TextBox 65"/>
          <p:cNvSpPr txBox="1"/>
          <p:nvPr/>
        </p:nvSpPr>
        <p:spPr>
          <a:xfrm>
            <a:off x="1639926" y="260795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7" name="TextBox 66"/>
          <p:cNvSpPr txBox="1"/>
          <p:nvPr/>
        </p:nvSpPr>
        <p:spPr>
          <a:xfrm>
            <a:off x="2042285" y="260795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8" name="TextBox 67"/>
          <p:cNvSpPr txBox="1"/>
          <p:nvPr/>
        </p:nvSpPr>
        <p:spPr>
          <a:xfrm>
            <a:off x="2444644" y="260795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2" name="TextBox 81"/>
          <p:cNvSpPr txBox="1"/>
          <p:nvPr/>
        </p:nvSpPr>
        <p:spPr>
          <a:xfrm>
            <a:off x="3464064" y="3916453"/>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3" name="TextBox 82"/>
          <p:cNvSpPr txBox="1"/>
          <p:nvPr/>
        </p:nvSpPr>
        <p:spPr>
          <a:xfrm>
            <a:off x="3879038"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5" name="TextBox 84"/>
          <p:cNvSpPr txBox="1"/>
          <p:nvPr/>
        </p:nvSpPr>
        <p:spPr>
          <a:xfrm>
            <a:off x="4281397"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6" name="TextBox 85"/>
          <p:cNvSpPr txBox="1"/>
          <p:nvPr/>
        </p:nvSpPr>
        <p:spPr>
          <a:xfrm>
            <a:off x="4683756"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7" name="TextBox 86"/>
          <p:cNvSpPr txBox="1"/>
          <p:nvPr/>
        </p:nvSpPr>
        <p:spPr>
          <a:xfrm>
            <a:off x="3464064" y="259810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8" name="TextBox 87"/>
          <p:cNvSpPr txBox="1"/>
          <p:nvPr/>
        </p:nvSpPr>
        <p:spPr>
          <a:xfrm>
            <a:off x="3879038"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9" name="TextBox 88"/>
          <p:cNvSpPr txBox="1"/>
          <p:nvPr/>
        </p:nvSpPr>
        <p:spPr>
          <a:xfrm>
            <a:off x="4281397"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90" name="TextBox 89"/>
          <p:cNvSpPr txBox="1"/>
          <p:nvPr/>
        </p:nvSpPr>
        <p:spPr>
          <a:xfrm>
            <a:off x="4683756"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4" name="TextBox 103"/>
          <p:cNvSpPr txBox="1"/>
          <p:nvPr/>
        </p:nvSpPr>
        <p:spPr>
          <a:xfrm>
            <a:off x="5644118" y="3916453"/>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5" name="TextBox 104"/>
          <p:cNvSpPr txBox="1"/>
          <p:nvPr/>
        </p:nvSpPr>
        <p:spPr>
          <a:xfrm>
            <a:off x="6059092"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6" name="TextBox 105"/>
          <p:cNvSpPr txBox="1"/>
          <p:nvPr/>
        </p:nvSpPr>
        <p:spPr>
          <a:xfrm>
            <a:off x="6461451"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7" name="TextBox 106"/>
          <p:cNvSpPr txBox="1"/>
          <p:nvPr/>
        </p:nvSpPr>
        <p:spPr>
          <a:xfrm>
            <a:off x="6863810"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8" name="TextBox 107"/>
          <p:cNvSpPr txBox="1"/>
          <p:nvPr/>
        </p:nvSpPr>
        <p:spPr>
          <a:xfrm>
            <a:off x="5644118" y="259810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9" name="TextBox 108"/>
          <p:cNvSpPr txBox="1"/>
          <p:nvPr/>
        </p:nvSpPr>
        <p:spPr>
          <a:xfrm>
            <a:off x="6059092"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0" name="TextBox 109"/>
          <p:cNvSpPr txBox="1"/>
          <p:nvPr/>
        </p:nvSpPr>
        <p:spPr>
          <a:xfrm>
            <a:off x="6461451"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1" name="TextBox 110"/>
          <p:cNvSpPr txBox="1"/>
          <p:nvPr/>
        </p:nvSpPr>
        <p:spPr>
          <a:xfrm>
            <a:off x="6863810"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2" name="TextBox 111"/>
          <p:cNvSpPr txBox="1"/>
          <p:nvPr/>
        </p:nvSpPr>
        <p:spPr>
          <a:xfrm>
            <a:off x="7824172" y="3916453"/>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5" name="TextBox 114"/>
          <p:cNvSpPr txBox="1"/>
          <p:nvPr/>
        </p:nvSpPr>
        <p:spPr>
          <a:xfrm>
            <a:off x="8239146"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0" name="TextBox 119"/>
          <p:cNvSpPr txBox="1"/>
          <p:nvPr/>
        </p:nvSpPr>
        <p:spPr>
          <a:xfrm>
            <a:off x="8641505"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1" name="TextBox 120"/>
          <p:cNvSpPr txBox="1"/>
          <p:nvPr/>
        </p:nvSpPr>
        <p:spPr>
          <a:xfrm>
            <a:off x="9043864"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2" name="TextBox 121"/>
          <p:cNvSpPr txBox="1"/>
          <p:nvPr/>
        </p:nvSpPr>
        <p:spPr>
          <a:xfrm>
            <a:off x="7824172" y="259810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3" name="TextBox 122"/>
          <p:cNvSpPr txBox="1"/>
          <p:nvPr/>
        </p:nvSpPr>
        <p:spPr>
          <a:xfrm>
            <a:off x="8239146"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4" name="TextBox 123"/>
          <p:cNvSpPr txBox="1"/>
          <p:nvPr/>
        </p:nvSpPr>
        <p:spPr>
          <a:xfrm>
            <a:off x="8641505"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5" name="TextBox 124"/>
          <p:cNvSpPr txBox="1"/>
          <p:nvPr/>
        </p:nvSpPr>
        <p:spPr>
          <a:xfrm>
            <a:off x="9043864"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6" name="TextBox 125"/>
          <p:cNvSpPr txBox="1"/>
          <p:nvPr/>
        </p:nvSpPr>
        <p:spPr>
          <a:xfrm>
            <a:off x="10004226" y="3916453"/>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7" name="TextBox 126"/>
          <p:cNvSpPr txBox="1"/>
          <p:nvPr/>
        </p:nvSpPr>
        <p:spPr>
          <a:xfrm>
            <a:off x="10419200"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8" name="TextBox 127"/>
          <p:cNvSpPr txBox="1"/>
          <p:nvPr/>
        </p:nvSpPr>
        <p:spPr>
          <a:xfrm>
            <a:off x="10821559"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9" name="TextBox 128"/>
          <p:cNvSpPr txBox="1"/>
          <p:nvPr/>
        </p:nvSpPr>
        <p:spPr>
          <a:xfrm>
            <a:off x="11223918"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2" name="TextBox 131"/>
          <p:cNvSpPr txBox="1"/>
          <p:nvPr/>
        </p:nvSpPr>
        <p:spPr>
          <a:xfrm>
            <a:off x="10004226" y="259810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3" name="TextBox 132"/>
          <p:cNvSpPr txBox="1"/>
          <p:nvPr/>
        </p:nvSpPr>
        <p:spPr>
          <a:xfrm>
            <a:off x="10419200"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4" name="TextBox 133"/>
          <p:cNvSpPr txBox="1"/>
          <p:nvPr/>
        </p:nvSpPr>
        <p:spPr>
          <a:xfrm>
            <a:off x="10821559"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5" name="TextBox 134"/>
          <p:cNvSpPr txBox="1"/>
          <p:nvPr/>
        </p:nvSpPr>
        <p:spPr>
          <a:xfrm>
            <a:off x="11223918"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2" name="Thought Bubble: Cloud 1"/>
          <p:cNvSpPr/>
          <p:nvPr/>
        </p:nvSpPr>
        <p:spPr bwMode="auto">
          <a:xfrm>
            <a:off x="562428" y="5261320"/>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7" name="Thought Bubble: Cloud 136"/>
          <p:cNvSpPr/>
          <p:nvPr/>
        </p:nvSpPr>
        <p:spPr bwMode="auto">
          <a:xfrm>
            <a:off x="2860292" y="5262381"/>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8" name="Thought Bubble: Cloud 137"/>
          <p:cNvSpPr/>
          <p:nvPr/>
        </p:nvSpPr>
        <p:spPr bwMode="auto">
          <a:xfrm>
            <a:off x="5158156" y="5263442"/>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9" name="Thought Bubble: Cloud 138"/>
          <p:cNvSpPr/>
          <p:nvPr/>
        </p:nvSpPr>
        <p:spPr bwMode="auto">
          <a:xfrm>
            <a:off x="7456020" y="5264503"/>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0" name="Thought Bubble: Cloud 139"/>
          <p:cNvSpPr/>
          <p:nvPr/>
        </p:nvSpPr>
        <p:spPr bwMode="auto">
          <a:xfrm>
            <a:off x="9753884" y="5265564"/>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1" name="Rectangle 150"/>
          <p:cNvSpPr/>
          <p:nvPr/>
        </p:nvSpPr>
        <p:spPr>
          <a:xfrm>
            <a:off x="7577934" y="5212706"/>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52" name="Rectangle 151"/>
          <p:cNvSpPr/>
          <p:nvPr/>
        </p:nvSpPr>
        <p:spPr>
          <a:xfrm>
            <a:off x="9768175" y="5205404"/>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50" name="Rectangle 149"/>
          <p:cNvSpPr/>
          <p:nvPr/>
        </p:nvSpPr>
        <p:spPr>
          <a:xfrm>
            <a:off x="5387693" y="5205404"/>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49" name="Rectangle 148"/>
          <p:cNvSpPr/>
          <p:nvPr/>
        </p:nvSpPr>
        <p:spPr>
          <a:xfrm>
            <a:off x="3206836" y="5205404"/>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48" name="Rectangle 147"/>
          <p:cNvSpPr/>
          <p:nvPr/>
        </p:nvSpPr>
        <p:spPr>
          <a:xfrm>
            <a:off x="989305" y="5218276"/>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Tree>
    <p:extLst>
      <p:ext uri="{BB962C8B-B14F-4D97-AF65-F5344CB8AC3E}">
        <p14:creationId xmlns:p14="http://schemas.microsoft.com/office/powerpoint/2010/main" val="345183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400"/>
                                        <p:tgtEl>
                                          <p:spTgt spid="63"/>
                                        </p:tgtEl>
                                      </p:cBhvr>
                                    </p:animEffect>
                                  </p:childTnLst>
                                </p:cTn>
                              </p:par>
                            </p:childTnLst>
                          </p:cTn>
                        </p:par>
                        <p:par>
                          <p:cTn id="16" fill="hold">
                            <p:stCondLst>
                              <p:cond delay="1400"/>
                            </p:stCondLst>
                            <p:childTnLst>
                              <p:par>
                                <p:cTn id="17" presetID="10" presetClass="entr" presetSubtype="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300"/>
                                        <p:tgtEl>
                                          <p:spTgt spid="64"/>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300"/>
                                        <p:tgtEl>
                                          <p:spTgt spid="65"/>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200"/>
                                        <p:tgtEl>
                                          <p:spTgt spid="66"/>
                                        </p:tgtEl>
                                      </p:cBhvr>
                                    </p:animEffect>
                                  </p:childTnLst>
                                </p:cTn>
                              </p:par>
                            </p:childTnLst>
                          </p:cTn>
                        </p:par>
                        <p:par>
                          <p:cTn id="28" fill="hold">
                            <p:stCondLst>
                              <p:cond delay="2200"/>
                            </p:stCondLst>
                            <p:childTnLst>
                              <p:par>
                                <p:cTn id="29" presetID="10" presetClass="entr" presetSubtype="0" fill="hold" grpId="0"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200"/>
                                        <p:tgtEl>
                                          <p:spTgt spid="67"/>
                                        </p:tgtEl>
                                      </p:cBhvr>
                                    </p:animEffect>
                                  </p:childTnLst>
                                </p:cTn>
                              </p:par>
                            </p:childTnLst>
                          </p:cTn>
                        </p:par>
                        <p:par>
                          <p:cTn id="32" fill="hold">
                            <p:stCondLst>
                              <p:cond delay="2400"/>
                            </p:stCondLst>
                            <p:childTnLst>
                              <p:par>
                                <p:cTn id="33" presetID="10" presetClass="entr" presetSubtype="0"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00"/>
                                        <p:tgtEl>
                                          <p:spTgt spid="68"/>
                                        </p:tgtEl>
                                      </p:cBhvr>
                                    </p:animEffect>
                                  </p:childTnLst>
                                </p:cTn>
                              </p:par>
                            </p:childTnLst>
                          </p:cTn>
                        </p:par>
                        <p:par>
                          <p:cTn id="36" fill="hold">
                            <p:stCondLst>
                              <p:cond delay="2600"/>
                            </p:stCondLst>
                            <p:childTnLst>
                              <p:par>
                                <p:cTn id="37" presetID="10" presetClass="entr" presetSubtype="0"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80"/>
                                        <p:tgtEl>
                                          <p:spTgt spid="82"/>
                                        </p:tgtEl>
                                      </p:cBhvr>
                                    </p:animEffect>
                                  </p:childTnLst>
                                </p:cTn>
                              </p:par>
                            </p:childTnLst>
                          </p:cTn>
                        </p:par>
                        <p:par>
                          <p:cTn id="40" fill="hold">
                            <p:stCondLst>
                              <p:cond delay="2680"/>
                            </p:stCondLst>
                            <p:childTnLst>
                              <p:par>
                                <p:cTn id="41" presetID="10" presetClass="entr" presetSubtype="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80"/>
                                        <p:tgtEl>
                                          <p:spTgt spid="83"/>
                                        </p:tgtEl>
                                      </p:cBhvr>
                                    </p:animEffect>
                                  </p:childTnLst>
                                </p:cTn>
                              </p:par>
                            </p:childTnLst>
                          </p:cTn>
                        </p:par>
                        <p:par>
                          <p:cTn id="44" fill="hold">
                            <p:stCondLst>
                              <p:cond delay="2760"/>
                            </p:stCondLst>
                            <p:childTnLst>
                              <p:par>
                                <p:cTn id="45" presetID="10" presetClass="entr" presetSubtype="0" fill="hold" grpId="0"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80"/>
                                        <p:tgtEl>
                                          <p:spTgt spid="85"/>
                                        </p:tgtEl>
                                      </p:cBhvr>
                                    </p:animEffect>
                                  </p:childTnLst>
                                </p:cTn>
                              </p:par>
                            </p:childTnLst>
                          </p:cTn>
                        </p:par>
                        <p:par>
                          <p:cTn id="48" fill="hold">
                            <p:stCondLst>
                              <p:cond delay="2840"/>
                            </p:stCondLst>
                            <p:childTnLst>
                              <p:par>
                                <p:cTn id="49" presetID="10" presetClass="entr" presetSubtype="0" fill="hold" grpId="0"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80"/>
                                        <p:tgtEl>
                                          <p:spTgt spid="86"/>
                                        </p:tgtEl>
                                      </p:cBhvr>
                                    </p:animEffect>
                                  </p:childTnLst>
                                </p:cTn>
                              </p:par>
                            </p:childTnLst>
                          </p:cTn>
                        </p:par>
                        <p:par>
                          <p:cTn id="52" fill="hold">
                            <p:stCondLst>
                              <p:cond delay="292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80"/>
                                        <p:tgtEl>
                                          <p:spTgt spid="87"/>
                                        </p:tgtEl>
                                      </p:cBhvr>
                                    </p:animEffect>
                                  </p:childTnLst>
                                </p:cTn>
                              </p:par>
                            </p:childTnLst>
                          </p:cTn>
                        </p:par>
                        <p:par>
                          <p:cTn id="56" fill="hold">
                            <p:stCondLst>
                              <p:cond delay="3000"/>
                            </p:stCondLst>
                            <p:childTnLst>
                              <p:par>
                                <p:cTn id="57" presetID="10" presetClass="entr" presetSubtype="0"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80"/>
                                        <p:tgtEl>
                                          <p:spTgt spid="88"/>
                                        </p:tgtEl>
                                      </p:cBhvr>
                                    </p:animEffect>
                                  </p:childTnLst>
                                </p:cTn>
                              </p:par>
                            </p:childTnLst>
                          </p:cTn>
                        </p:par>
                        <p:par>
                          <p:cTn id="60" fill="hold">
                            <p:stCondLst>
                              <p:cond delay="3080"/>
                            </p:stCondLst>
                            <p:childTnLst>
                              <p:par>
                                <p:cTn id="61" presetID="10" presetClass="entr" presetSubtype="0"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fade">
                                      <p:cBhvr>
                                        <p:cTn id="63" dur="80"/>
                                        <p:tgtEl>
                                          <p:spTgt spid="89"/>
                                        </p:tgtEl>
                                      </p:cBhvr>
                                    </p:animEffect>
                                  </p:childTnLst>
                                </p:cTn>
                              </p:par>
                            </p:childTnLst>
                          </p:cTn>
                        </p:par>
                        <p:par>
                          <p:cTn id="64" fill="hold">
                            <p:stCondLst>
                              <p:cond delay="3160"/>
                            </p:stCondLst>
                            <p:childTnLst>
                              <p:par>
                                <p:cTn id="65" presetID="10" presetClass="entr" presetSubtype="0" fill="hold" grpId="0"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80"/>
                                        <p:tgtEl>
                                          <p:spTgt spid="90"/>
                                        </p:tgtEl>
                                      </p:cBhvr>
                                    </p:animEffect>
                                  </p:childTnLst>
                                </p:cTn>
                              </p:par>
                            </p:childTnLst>
                          </p:cTn>
                        </p:par>
                        <p:par>
                          <p:cTn id="68" fill="hold">
                            <p:stCondLst>
                              <p:cond delay="3240"/>
                            </p:stCondLst>
                            <p:childTnLst>
                              <p:par>
                                <p:cTn id="69" presetID="10" presetClass="entr" presetSubtype="0" fill="hold" grpId="0" nodeType="afterEffect">
                                  <p:stCondLst>
                                    <p:cond delay="0"/>
                                  </p:stCondLst>
                                  <p:childTnLst>
                                    <p:set>
                                      <p:cBhvr>
                                        <p:cTn id="70" dur="1" fill="hold">
                                          <p:stCondLst>
                                            <p:cond delay="0"/>
                                          </p:stCondLst>
                                        </p:cTn>
                                        <p:tgtEl>
                                          <p:spTgt spid="104"/>
                                        </p:tgtEl>
                                        <p:attrNameLst>
                                          <p:attrName>style.visibility</p:attrName>
                                        </p:attrNameLst>
                                      </p:cBhvr>
                                      <p:to>
                                        <p:strVal val="visible"/>
                                      </p:to>
                                    </p:set>
                                    <p:animEffect transition="in" filter="fade">
                                      <p:cBhvr>
                                        <p:cTn id="71" dur="80"/>
                                        <p:tgtEl>
                                          <p:spTgt spid="104"/>
                                        </p:tgtEl>
                                      </p:cBhvr>
                                    </p:animEffect>
                                  </p:childTnLst>
                                </p:cTn>
                              </p:par>
                            </p:childTnLst>
                          </p:cTn>
                        </p:par>
                        <p:par>
                          <p:cTn id="72" fill="hold">
                            <p:stCondLst>
                              <p:cond delay="3320"/>
                            </p:stCondLst>
                            <p:childTnLst>
                              <p:par>
                                <p:cTn id="73" presetID="10" presetClass="entr" presetSubtype="0" fill="hold" grpId="0" nodeType="after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fade">
                                      <p:cBhvr>
                                        <p:cTn id="75" dur="80"/>
                                        <p:tgtEl>
                                          <p:spTgt spid="105"/>
                                        </p:tgtEl>
                                      </p:cBhvr>
                                    </p:animEffect>
                                  </p:childTnLst>
                                </p:cTn>
                              </p:par>
                            </p:childTnLst>
                          </p:cTn>
                        </p:par>
                        <p:par>
                          <p:cTn id="76" fill="hold">
                            <p:stCondLst>
                              <p:cond delay="3400"/>
                            </p:stCondLst>
                            <p:childTnLst>
                              <p:par>
                                <p:cTn id="77" presetID="10" presetClass="entr" presetSubtype="0" fill="hold" grpId="0" nodeType="after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80"/>
                                        <p:tgtEl>
                                          <p:spTgt spid="106"/>
                                        </p:tgtEl>
                                      </p:cBhvr>
                                    </p:animEffect>
                                  </p:childTnLst>
                                </p:cTn>
                              </p:par>
                            </p:childTnLst>
                          </p:cTn>
                        </p:par>
                        <p:par>
                          <p:cTn id="80" fill="hold">
                            <p:stCondLst>
                              <p:cond delay="3480"/>
                            </p:stCondLst>
                            <p:childTnLst>
                              <p:par>
                                <p:cTn id="81" presetID="10" presetClass="entr" presetSubtype="0" fill="hold" grpId="0" nodeType="afterEffect">
                                  <p:stCondLst>
                                    <p:cond delay="0"/>
                                  </p:stCondLst>
                                  <p:childTnLst>
                                    <p:set>
                                      <p:cBhvr>
                                        <p:cTn id="82" dur="1" fill="hold">
                                          <p:stCondLst>
                                            <p:cond delay="0"/>
                                          </p:stCondLst>
                                        </p:cTn>
                                        <p:tgtEl>
                                          <p:spTgt spid="107"/>
                                        </p:tgtEl>
                                        <p:attrNameLst>
                                          <p:attrName>style.visibility</p:attrName>
                                        </p:attrNameLst>
                                      </p:cBhvr>
                                      <p:to>
                                        <p:strVal val="visible"/>
                                      </p:to>
                                    </p:set>
                                    <p:animEffect transition="in" filter="fade">
                                      <p:cBhvr>
                                        <p:cTn id="83" dur="80"/>
                                        <p:tgtEl>
                                          <p:spTgt spid="107"/>
                                        </p:tgtEl>
                                      </p:cBhvr>
                                    </p:animEffect>
                                  </p:childTnLst>
                                </p:cTn>
                              </p:par>
                            </p:childTnLst>
                          </p:cTn>
                        </p:par>
                        <p:par>
                          <p:cTn id="84" fill="hold">
                            <p:stCondLst>
                              <p:cond delay="3560"/>
                            </p:stCondLst>
                            <p:childTnLst>
                              <p:par>
                                <p:cTn id="85" presetID="10" presetClass="entr" presetSubtype="0" fill="hold" grpId="0" nodeType="afterEffect">
                                  <p:stCondLst>
                                    <p:cond delay="0"/>
                                  </p:stCondLst>
                                  <p:childTnLst>
                                    <p:set>
                                      <p:cBhvr>
                                        <p:cTn id="86" dur="1" fill="hold">
                                          <p:stCondLst>
                                            <p:cond delay="0"/>
                                          </p:stCondLst>
                                        </p:cTn>
                                        <p:tgtEl>
                                          <p:spTgt spid="108"/>
                                        </p:tgtEl>
                                        <p:attrNameLst>
                                          <p:attrName>style.visibility</p:attrName>
                                        </p:attrNameLst>
                                      </p:cBhvr>
                                      <p:to>
                                        <p:strVal val="visible"/>
                                      </p:to>
                                    </p:set>
                                    <p:animEffect transition="in" filter="fade">
                                      <p:cBhvr>
                                        <p:cTn id="87" dur="80"/>
                                        <p:tgtEl>
                                          <p:spTgt spid="108"/>
                                        </p:tgtEl>
                                      </p:cBhvr>
                                    </p:animEffect>
                                  </p:childTnLst>
                                </p:cTn>
                              </p:par>
                            </p:childTnLst>
                          </p:cTn>
                        </p:par>
                        <p:par>
                          <p:cTn id="88" fill="hold">
                            <p:stCondLst>
                              <p:cond delay="3640"/>
                            </p:stCondLst>
                            <p:childTnLst>
                              <p:par>
                                <p:cTn id="89" presetID="10" presetClass="entr" presetSubtype="0" fill="hold" grpId="0" nodeType="afterEffect">
                                  <p:stCondLst>
                                    <p:cond delay="0"/>
                                  </p:stCondLst>
                                  <p:childTnLst>
                                    <p:set>
                                      <p:cBhvr>
                                        <p:cTn id="90" dur="1" fill="hold">
                                          <p:stCondLst>
                                            <p:cond delay="0"/>
                                          </p:stCondLst>
                                        </p:cTn>
                                        <p:tgtEl>
                                          <p:spTgt spid="109"/>
                                        </p:tgtEl>
                                        <p:attrNameLst>
                                          <p:attrName>style.visibility</p:attrName>
                                        </p:attrNameLst>
                                      </p:cBhvr>
                                      <p:to>
                                        <p:strVal val="visible"/>
                                      </p:to>
                                    </p:set>
                                    <p:animEffect transition="in" filter="fade">
                                      <p:cBhvr>
                                        <p:cTn id="91" dur="80"/>
                                        <p:tgtEl>
                                          <p:spTgt spid="109"/>
                                        </p:tgtEl>
                                      </p:cBhvr>
                                    </p:animEffect>
                                  </p:childTnLst>
                                </p:cTn>
                              </p:par>
                            </p:childTnLst>
                          </p:cTn>
                        </p:par>
                        <p:par>
                          <p:cTn id="92" fill="hold">
                            <p:stCondLst>
                              <p:cond delay="3720"/>
                            </p:stCondLst>
                            <p:childTnLst>
                              <p:par>
                                <p:cTn id="93" presetID="10" presetClass="entr" presetSubtype="0" fill="hold" grpId="0" nodeType="afterEffect">
                                  <p:stCondLst>
                                    <p:cond delay="0"/>
                                  </p:stCondLst>
                                  <p:childTnLst>
                                    <p:set>
                                      <p:cBhvr>
                                        <p:cTn id="94" dur="1" fill="hold">
                                          <p:stCondLst>
                                            <p:cond delay="0"/>
                                          </p:stCondLst>
                                        </p:cTn>
                                        <p:tgtEl>
                                          <p:spTgt spid="110"/>
                                        </p:tgtEl>
                                        <p:attrNameLst>
                                          <p:attrName>style.visibility</p:attrName>
                                        </p:attrNameLst>
                                      </p:cBhvr>
                                      <p:to>
                                        <p:strVal val="visible"/>
                                      </p:to>
                                    </p:set>
                                    <p:animEffect transition="in" filter="fade">
                                      <p:cBhvr>
                                        <p:cTn id="95" dur="80"/>
                                        <p:tgtEl>
                                          <p:spTgt spid="110"/>
                                        </p:tgtEl>
                                      </p:cBhvr>
                                    </p:animEffect>
                                  </p:childTnLst>
                                </p:cTn>
                              </p:par>
                            </p:childTnLst>
                          </p:cTn>
                        </p:par>
                        <p:par>
                          <p:cTn id="96" fill="hold">
                            <p:stCondLst>
                              <p:cond delay="3800"/>
                            </p:stCondLst>
                            <p:childTnLst>
                              <p:par>
                                <p:cTn id="97" presetID="10" presetClass="entr" presetSubtype="0" fill="hold" grpId="0" nodeType="afterEffect">
                                  <p:stCondLst>
                                    <p:cond delay="0"/>
                                  </p:stCondLst>
                                  <p:childTnLst>
                                    <p:set>
                                      <p:cBhvr>
                                        <p:cTn id="98" dur="1" fill="hold">
                                          <p:stCondLst>
                                            <p:cond delay="0"/>
                                          </p:stCondLst>
                                        </p:cTn>
                                        <p:tgtEl>
                                          <p:spTgt spid="111"/>
                                        </p:tgtEl>
                                        <p:attrNameLst>
                                          <p:attrName>style.visibility</p:attrName>
                                        </p:attrNameLst>
                                      </p:cBhvr>
                                      <p:to>
                                        <p:strVal val="visible"/>
                                      </p:to>
                                    </p:set>
                                    <p:animEffect transition="in" filter="fade">
                                      <p:cBhvr>
                                        <p:cTn id="99" dur="80"/>
                                        <p:tgtEl>
                                          <p:spTgt spid="111"/>
                                        </p:tgtEl>
                                      </p:cBhvr>
                                    </p:animEffect>
                                  </p:childTnLst>
                                </p:cTn>
                              </p:par>
                            </p:childTnLst>
                          </p:cTn>
                        </p:par>
                        <p:par>
                          <p:cTn id="100" fill="hold">
                            <p:stCondLst>
                              <p:cond delay="3880"/>
                            </p:stCondLst>
                            <p:childTnLst>
                              <p:par>
                                <p:cTn id="101" presetID="10" presetClass="entr" presetSubtype="0" fill="hold" grpId="0" nodeType="afterEffect">
                                  <p:stCondLst>
                                    <p:cond delay="0"/>
                                  </p:stCondLst>
                                  <p:childTnLst>
                                    <p:set>
                                      <p:cBhvr>
                                        <p:cTn id="102" dur="1" fill="hold">
                                          <p:stCondLst>
                                            <p:cond delay="0"/>
                                          </p:stCondLst>
                                        </p:cTn>
                                        <p:tgtEl>
                                          <p:spTgt spid="112"/>
                                        </p:tgtEl>
                                        <p:attrNameLst>
                                          <p:attrName>style.visibility</p:attrName>
                                        </p:attrNameLst>
                                      </p:cBhvr>
                                      <p:to>
                                        <p:strVal val="visible"/>
                                      </p:to>
                                    </p:set>
                                    <p:animEffect transition="in" filter="fade">
                                      <p:cBhvr>
                                        <p:cTn id="103" dur="50"/>
                                        <p:tgtEl>
                                          <p:spTgt spid="112"/>
                                        </p:tgtEl>
                                      </p:cBhvr>
                                    </p:animEffect>
                                  </p:childTnLst>
                                </p:cTn>
                              </p:par>
                            </p:childTnLst>
                          </p:cTn>
                        </p:par>
                        <p:par>
                          <p:cTn id="104" fill="hold">
                            <p:stCondLst>
                              <p:cond delay="3930"/>
                            </p:stCondLst>
                            <p:childTnLst>
                              <p:par>
                                <p:cTn id="105" presetID="10" presetClass="entr" presetSubtype="0" fill="hold" grpId="0" nodeType="afterEffect">
                                  <p:stCondLst>
                                    <p:cond delay="0"/>
                                  </p:stCondLst>
                                  <p:childTnLst>
                                    <p:set>
                                      <p:cBhvr>
                                        <p:cTn id="106" dur="1" fill="hold">
                                          <p:stCondLst>
                                            <p:cond delay="0"/>
                                          </p:stCondLst>
                                        </p:cTn>
                                        <p:tgtEl>
                                          <p:spTgt spid="115"/>
                                        </p:tgtEl>
                                        <p:attrNameLst>
                                          <p:attrName>style.visibility</p:attrName>
                                        </p:attrNameLst>
                                      </p:cBhvr>
                                      <p:to>
                                        <p:strVal val="visible"/>
                                      </p:to>
                                    </p:set>
                                    <p:animEffect transition="in" filter="fade">
                                      <p:cBhvr>
                                        <p:cTn id="107" dur="50"/>
                                        <p:tgtEl>
                                          <p:spTgt spid="115"/>
                                        </p:tgtEl>
                                      </p:cBhvr>
                                    </p:animEffect>
                                  </p:childTnLst>
                                </p:cTn>
                              </p:par>
                            </p:childTnLst>
                          </p:cTn>
                        </p:par>
                        <p:par>
                          <p:cTn id="108" fill="hold">
                            <p:stCondLst>
                              <p:cond delay="3980"/>
                            </p:stCondLst>
                            <p:childTnLst>
                              <p:par>
                                <p:cTn id="109" presetID="10" presetClass="entr" presetSubtype="0" fill="hold" grpId="0" nodeType="afterEffect">
                                  <p:stCondLst>
                                    <p:cond delay="0"/>
                                  </p:stCondLst>
                                  <p:childTnLst>
                                    <p:set>
                                      <p:cBhvr>
                                        <p:cTn id="110" dur="1" fill="hold">
                                          <p:stCondLst>
                                            <p:cond delay="0"/>
                                          </p:stCondLst>
                                        </p:cTn>
                                        <p:tgtEl>
                                          <p:spTgt spid="120"/>
                                        </p:tgtEl>
                                        <p:attrNameLst>
                                          <p:attrName>style.visibility</p:attrName>
                                        </p:attrNameLst>
                                      </p:cBhvr>
                                      <p:to>
                                        <p:strVal val="visible"/>
                                      </p:to>
                                    </p:set>
                                    <p:animEffect transition="in" filter="fade">
                                      <p:cBhvr>
                                        <p:cTn id="111" dur="50"/>
                                        <p:tgtEl>
                                          <p:spTgt spid="120"/>
                                        </p:tgtEl>
                                      </p:cBhvr>
                                    </p:animEffect>
                                  </p:childTnLst>
                                </p:cTn>
                              </p:par>
                            </p:childTnLst>
                          </p:cTn>
                        </p:par>
                        <p:par>
                          <p:cTn id="112" fill="hold">
                            <p:stCondLst>
                              <p:cond delay="4030"/>
                            </p:stCondLst>
                            <p:childTnLst>
                              <p:par>
                                <p:cTn id="113" presetID="10" presetClass="entr" presetSubtype="0" fill="hold" grpId="0" nodeType="afterEffect">
                                  <p:stCondLst>
                                    <p:cond delay="0"/>
                                  </p:stCondLst>
                                  <p:childTnLst>
                                    <p:set>
                                      <p:cBhvr>
                                        <p:cTn id="114" dur="1" fill="hold">
                                          <p:stCondLst>
                                            <p:cond delay="0"/>
                                          </p:stCondLst>
                                        </p:cTn>
                                        <p:tgtEl>
                                          <p:spTgt spid="121"/>
                                        </p:tgtEl>
                                        <p:attrNameLst>
                                          <p:attrName>style.visibility</p:attrName>
                                        </p:attrNameLst>
                                      </p:cBhvr>
                                      <p:to>
                                        <p:strVal val="visible"/>
                                      </p:to>
                                    </p:set>
                                    <p:animEffect transition="in" filter="fade">
                                      <p:cBhvr>
                                        <p:cTn id="115" dur="50"/>
                                        <p:tgtEl>
                                          <p:spTgt spid="121"/>
                                        </p:tgtEl>
                                      </p:cBhvr>
                                    </p:animEffect>
                                  </p:childTnLst>
                                </p:cTn>
                              </p:par>
                            </p:childTnLst>
                          </p:cTn>
                        </p:par>
                        <p:par>
                          <p:cTn id="116" fill="hold">
                            <p:stCondLst>
                              <p:cond delay="4080"/>
                            </p:stCondLst>
                            <p:childTnLst>
                              <p:par>
                                <p:cTn id="117" presetID="10" presetClass="entr" presetSubtype="0" fill="hold" grpId="0" nodeType="afterEffect">
                                  <p:stCondLst>
                                    <p:cond delay="0"/>
                                  </p:stCondLst>
                                  <p:childTnLst>
                                    <p:set>
                                      <p:cBhvr>
                                        <p:cTn id="118" dur="1" fill="hold">
                                          <p:stCondLst>
                                            <p:cond delay="0"/>
                                          </p:stCondLst>
                                        </p:cTn>
                                        <p:tgtEl>
                                          <p:spTgt spid="122"/>
                                        </p:tgtEl>
                                        <p:attrNameLst>
                                          <p:attrName>style.visibility</p:attrName>
                                        </p:attrNameLst>
                                      </p:cBhvr>
                                      <p:to>
                                        <p:strVal val="visible"/>
                                      </p:to>
                                    </p:set>
                                    <p:animEffect transition="in" filter="fade">
                                      <p:cBhvr>
                                        <p:cTn id="119" dur="50"/>
                                        <p:tgtEl>
                                          <p:spTgt spid="122"/>
                                        </p:tgtEl>
                                      </p:cBhvr>
                                    </p:animEffect>
                                  </p:childTnLst>
                                </p:cTn>
                              </p:par>
                            </p:childTnLst>
                          </p:cTn>
                        </p:par>
                        <p:par>
                          <p:cTn id="120" fill="hold">
                            <p:stCondLst>
                              <p:cond delay="4130"/>
                            </p:stCondLst>
                            <p:childTnLst>
                              <p:par>
                                <p:cTn id="121" presetID="10" presetClass="entr" presetSubtype="0" fill="hold" grpId="0" nodeType="afterEffect">
                                  <p:stCondLst>
                                    <p:cond delay="0"/>
                                  </p:stCondLst>
                                  <p:childTnLst>
                                    <p:set>
                                      <p:cBhvr>
                                        <p:cTn id="122" dur="1" fill="hold">
                                          <p:stCondLst>
                                            <p:cond delay="0"/>
                                          </p:stCondLst>
                                        </p:cTn>
                                        <p:tgtEl>
                                          <p:spTgt spid="123"/>
                                        </p:tgtEl>
                                        <p:attrNameLst>
                                          <p:attrName>style.visibility</p:attrName>
                                        </p:attrNameLst>
                                      </p:cBhvr>
                                      <p:to>
                                        <p:strVal val="visible"/>
                                      </p:to>
                                    </p:set>
                                    <p:animEffect transition="in" filter="fade">
                                      <p:cBhvr>
                                        <p:cTn id="123" dur="50"/>
                                        <p:tgtEl>
                                          <p:spTgt spid="123"/>
                                        </p:tgtEl>
                                      </p:cBhvr>
                                    </p:animEffect>
                                  </p:childTnLst>
                                </p:cTn>
                              </p:par>
                            </p:childTnLst>
                          </p:cTn>
                        </p:par>
                        <p:par>
                          <p:cTn id="124" fill="hold">
                            <p:stCondLst>
                              <p:cond delay="4180"/>
                            </p:stCondLst>
                            <p:childTnLst>
                              <p:par>
                                <p:cTn id="125" presetID="10" presetClass="entr" presetSubtype="0" fill="hold" grpId="0" nodeType="afterEffect">
                                  <p:stCondLst>
                                    <p:cond delay="0"/>
                                  </p:stCondLst>
                                  <p:childTnLst>
                                    <p:set>
                                      <p:cBhvr>
                                        <p:cTn id="126" dur="1" fill="hold">
                                          <p:stCondLst>
                                            <p:cond delay="0"/>
                                          </p:stCondLst>
                                        </p:cTn>
                                        <p:tgtEl>
                                          <p:spTgt spid="124"/>
                                        </p:tgtEl>
                                        <p:attrNameLst>
                                          <p:attrName>style.visibility</p:attrName>
                                        </p:attrNameLst>
                                      </p:cBhvr>
                                      <p:to>
                                        <p:strVal val="visible"/>
                                      </p:to>
                                    </p:set>
                                    <p:animEffect transition="in" filter="fade">
                                      <p:cBhvr>
                                        <p:cTn id="127" dur="50"/>
                                        <p:tgtEl>
                                          <p:spTgt spid="124"/>
                                        </p:tgtEl>
                                      </p:cBhvr>
                                    </p:animEffect>
                                  </p:childTnLst>
                                </p:cTn>
                              </p:par>
                            </p:childTnLst>
                          </p:cTn>
                        </p:par>
                        <p:par>
                          <p:cTn id="128" fill="hold">
                            <p:stCondLst>
                              <p:cond delay="4230"/>
                            </p:stCondLst>
                            <p:childTnLst>
                              <p:par>
                                <p:cTn id="129" presetID="10" presetClass="entr" presetSubtype="0" fill="hold" grpId="0" nodeType="afterEffect">
                                  <p:stCondLst>
                                    <p:cond delay="0"/>
                                  </p:stCondLst>
                                  <p:childTnLst>
                                    <p:set>
                                      <p:cBhvr>
                                        <p:cTn id="130" dur="1" fill="hold">
                                          <p:stCondLst>
                                            <p:cond delay="0"/>
                                          </p:stCondLst>
                                        </p:cTn>
                                        <p:tgtEl>
                                          <p:spTgt spid="125"/>
                                        </p:tgtEl>
                                        <p:attrNameLst>
                                          <p:attrName>style.visibility</p:attrName>
                                        </p:attrNameLst>
                                      </p:cBhvr>
                                      <p:to>
                                        <p:strVal val="visible"/>
                                      </p:to>
                                    </p:set>
                                    <p:animEffect transition="in" filter="fade">
                                      <p:cBhvr>
                                        <p:cTn id="131" dur="50"/>
                                        <p:tgtEl>
                                          <p:spTgt spid="125"/>
                                        </p:tgtEl>
                                      </p:cBhvr>
                                    </p:animEffect>
                                  </p:childTnLst>
                                </p:cTn>
                              </p:par>
                            </p:childTnLst>
                          </p:cTn>
                        </p:par>
                        <p:par>
                          <p:cTn id="132" fill="hold">
                            <p:stCondLst>
                              <p:cond delay="4280"/>
                            </p:stCondLst>
                            <p:childTnLst>
                              <p:par>
                                <p:cTn id="133" presetID="10" presetClass="entr" presetSubtype="0" fill="hold" grpId="0" nodeType="afterEffect">
                                  <p:stCondLst>
                                    <p:cond delay="0"/>
                                  </p:stCondLst>
                                  <p:childTnLst>
                                    <p:set>
                                      <p:cBhvr>
                                        <p:cTn id="134" dur="1" fill="hold">
                                          <p:stCondLst>
                                            <p:cond delay="0"/>
                                          </p:stCondLst>
                                        </p:cTn>
                                        <p:tgtEl>
                                          <p:spTgt spid="126"/>
                                        </p:tgtEl>
                                        <p:attrNameLst>
                                          <p:attrName>style.visibility</p:attrName>
                                        </p:attrNameLst>
                                      </p:cBhvr>
                                      <p:to>
                                        <p:strVal val="visible"/>
                                      </p:to>
                                    </p:set>
                                    <p:animEffect transition="in" filter="fade">
                                      <p:cBhvr>
                                        <p:cTn id="135" dur="30"/>
                                        <p:tgtEl>
                                          <p:spTgt spid="126"/>
                                        </p:tgtEl>
                                      </p:cBhvr>
                                    </p:animEffect>
                                  </p:childTnLst>
                                </p:cTn>
                              </p:par>
                            </p:childTnLst>
                          </p:cTn>
                        </p:par>
                        <p:par>
                          <p:cTn id="136" fill="hold">
                            <p:stCondLst>
                              <p:cond delay="4310"/>
                            </p:stCondLst>
                            <p:childTnLst>
                              <p:par>
                                <p:cTn id="137" presetID="10" presetClass="entr" presetSubtype="0" fill="hold" grpId="0" nodeType="after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fade">
                                      <p:cBhvr>
                                        <p:cTn id="139" dur="30"/>
                                        <p:tgtEl>
                                          <p:spTgt spid="127"/>
                                        </p:tgtEl>
                                      </p:cBhvr>
                                    </p:animEffect>
                                  </p:childTnLst>
                                </p:cTn>
                              </p:par>
                            </p:childTnLst>
                          </p:cTn>
                        </p:par>
                        <p:par>
                          <p:cTn id="140" fill="hold">
                            <p:stCondLst>
                              <p:cond delay="4340"/>
                            </p:stCondLst>
                            <p:childTnLst>
                              <p:par>
                                <p:cTn id="141" presetID="10" presetClass="entr" presetSubtype="0" fill="hold" grpId="0" nodeType="afterEffect">
                                  <p:stCondLst>
                                    <p:cond delay="0"/>
                                  </p:stCondLst>
                                  <p:childTnLst>
                                    <p:set>
                                      <p:cBhvr>
                                        <p:cTn id="142" dur="1" fill="hold">
                                          <p:stCondLst>
                                            <p:cond delay="0"/>
                                          </p:stCondLst>
                                        </p:cTn>
                                        <p:tgtEl>
                                          <p:spTgt spid="128"/>
                                        </p:tgtEl>
                                        <p:attrNameLst>
                                          <p:attrName>style.visibility</p:attrName>
                                        </p:attrNameLst>
                                      </p:cBhvr>
                                      <p:to>
                                        <p:strVal val="visible"/>
                                      </p:to>
                                    </p:set>
                                    <p:animEffect transition="in" filter="fade">
                                      <p:cBhvr>
                                        <p:cTn id="143" dur="30"/>
                                        <p:tgtEl>
                                          <p:spTgt spid="128"/>
                                        </p:tgtEl>
                                      </p:cBhvr>
                                    </p:animEffect>
                                  </p:childTnLst>
                                </p:cTn>
                              </p:par>
                            </p:childTnLst>
                          </p:cTn>
                        </p:par>
                        <p:par>
                          <p:cTn id="144" fill="hold">
                            <p:stCondLst>
                              <p:cond delay="4370"/>
                            </p:stCondLst>
                            <p:childTnLst>
                              <p:par>
                                <p:cTn id="145" presetID="10" presetClass="entr" presetSubtype="0" fill="hold" grpId="0" nodeType="afterEffect">
                                  <p:stCondLst>
                                    <p:cond delay="0"/>
                                  </p:stCondLst>
                                  <p:childTnLst>
                                    <p:set>
                                      <p:cBhvr>
                                        <p:cTn id="146" dur="1" fill="hold">
                                          <p:stCondLst>
                                            <p:cond delay="0"/>
                                          </p:stCondLst>
                                        </p:cTn>
                                        <p:tgtEl>
                                          <p:spTgt spid="129"/>
                                        </p:tgtEl>
                                        <p:attrNameLst>
                                          <p:attrName>style.visibility</p:attrName>
                                        </p:attrNameLst>
                                      </p:cBhvr>
                                      <p:to>
                                        <p:strVal val="visible"/>
                                      </p:to>
                                    </p:set>
                                    <p:animEffect transition="in" filter="fade">
                                      <p:cBhvr>
                                        <p:cTn id="147" dur="30"/>
                                        <p:tgtEl>
                                          <p:spTgt spid="129"/>
                                        </p:tgtEl>
                                      </p:cBhvr>
                                    </p:animEffect>
                                  </p:childTnLst>
                                </p:cTn>
                              </p:par>
                            </p:childTnLst>
                          </p:cTn>
                        </p:par>
                        <p:par>
                          <p:cTn id="148" fill="hold">
                            <p:stCondLst>
                              <p:cond delay="4400"/>
                            </p:stCondLst>
                            <p:childTnLst>
                              <p:par>
                                <p:cTn id="149" presetID="10" presetClass="entr" presetSubtype="0" fill="hold" grpId="0" nodeType="afterEffect">
                                  <p:stCondLst>
                                    <p:cond delay="0"/>
                                  </p:stCondLst>
                                  <p:childTnLst>
                                    <p:set>
                                      <p:cBhvr>
                                        <p:cTn id="150" dur="1" fill="hold">
                                          <p:stCondLst>
                                            <p:cond delay="0"/>
                                          </p:stCondLst>
                                        </p:cTn>
                                        <p:tgtEl>
                                          <p:spTgt spid="132"/>
                                        </p:tgtEl>
                                        <p:attrNameLst>
                                          <p:attrName>style.visibility</p:attrName>
                                        </p:attrNameLst>
                                      </p:cBhvr>
                                      <p:to>
                                        <p:strVal val="visible"/>
                                      </p:to>
                                    </p:set>
                                    <p:animEffect transition="in" filter="fade">
                                      <p:cBhvr>
                                        <p:cTn id="151" dur="30"/>
                                        <p:tgtEl>
                                          <p:spTgt spid="132"/>
                                        </p:tgtEl>
                                      </p:cBhvr>
                                    </p:animEffect>
                                  </p:childTnLst>
                                </p:cTn>
                              </p:par>
                            </p:childTnLst>
                          </p:cTn>
                        </p:par>
                        <p:par>
                          <p:cTn id="152" fill="hold">
                            <p:stCondLst>
                              <p:cond delay="4430"/>
                            </p:stCondLst>
                            <p:childTnLst>
                              <p:par>
                                <p:cTn id="153" presetID="10" presetClass="entr" presetSubtype="0" fill="hold" grpId="0" nodeType="afterEffect">
                                  <p:stCondLst>
                                    <p:cond delay="0"/>
                                  </p:stCondLst>
                                  <p:childTnLst>
                                    <p:set>
                                      <p:cBhvr>
                                        <p:cTn id="154" dur="1" fill="hold">
                                          <p:stCondLst>
                                            <p:cond delay="0"/>
                                          </p:stCondLst>
                                        </p:cTn>
                                        <p:tgtEl>
                                          <p:spTgt spid="133"/>
                                        </p:tgtEl>
                                        <p:attrNameLst>
                                          <p:attrName>style.visibility</p:attrName>
                                        </p:attrNameLst>
                                      </p:cBhvr>
                                      <p:to>
                                        <p:strVal val="visible"/>
                                      </p:to>
                                    </p:set>
                                    <p:animEffect transition="in" filter="fade">
                                      <p:cBhvr>
                                        <p:cTn id="155" dur="30"/>
                                        <p:tgtEl>
                                          <p:spTgt spid="133"/>
                                        </p:tgtEl>
                                      </p:cBhvr>
                                    </p:animEffect>
                                  </p:childTnLst>
                                </p:cTn>
                              </p:par>
                            </p:childTnLst>
                          </p:cTn>
                        </p:par>
                        <p:par>
                          <p:cTn id="156" fill="hold">
                            <p:stCondLst>
                              <p:cond delay="4460"/>
                            </p:stCondLst>
                            <p:childTnLst>
                              <p:par>
                                <p:cTn id="157" presetID="10" presetClass="entr" presetSubtype="0" fill="hold" grpId="0" nodeType="afterEffect">
                                  <p:stCondLst>
                                    <p:cond delay="0"/>
                                  </p:stCondLst>
                                  <p:childTnLst>
                                    <p:set>
                                      <p:cBhvr>
                                        <p:cTn id="158" dur="1" fill="hold">
                                          <p:stCondLst>
                                            <p:cond delay="0"/>
                                          </p:stCondLst>
                                        </p:cTn>
                                        <p:tgtEl>
                                          <p:spTgt spid="134"/>
                                        </p:tgtEl>
                                        <p:attrNameLst>
                                          <p:attrName>style.visibility</p:attrName>
                                        </p:attrNameLst>
                                      </p:cBhvr>
                                      <p:to>
                                        <p:strVal val="visible"/>
                                      </p:to>
                                    </p:set>
                                    <p:animEffect transition="in" filter="fade">
                                      <p:cBhvr>
                                        <p:cTn id="159" dur="30"/>
                                        <p:tgtEl>
                                          <p:spTgt spid="134"/>
                                        </p:tgtEl>
                                      </p:cBhvr>
                                    </p:animEffect>
                                  </p:childTnLst>
                                </p:cTn>
                              </p:par>
                            </p:childTnLst>
                          </p:cTn>
                        </p:par>
                        <p:par>
                          <p:cTn id="160" fill="hold">
                            <p:stCondLst>
                              <p:cond delay="4490"/>
                            </p:stCondLst>
                            <p:childTnLst>
                              <p:par>
                                <p:cTn id="161" presetID="10" presetClass="entr" presetSubtype="0" fill="hold" grpId="0" nodeType="after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fade">
                                      <p:cBhvr>
                                        <p:cTn id="163" dur="3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3" grpId="0"/>
      <p:bldP spid="64" grpId="0"/>
      <p:bldP spid="65" grpId="0"/>
      <p:bldP spid="66" grpId="0"/>
      <p:bldP spid="67" grpId="0"/>
      <p:bldP spid="68" grpId="0"/>
      <p:bldP spid="82" grpId="0"/>
      <p:bldP spid="83" grpId="0"/>
      <p:bldP spid="85" grpId="0"/>
      <p:bldP spid="86" grpId="0"/>
      <p:bldP spid="87" grpId="0"/>
      <p:bldP spid="88" grpId="0"/>
      <p:bldP spid="89" grpId="0"/>
      <p:bldP spid="90" grpId="0"/>
      <p:bldP spid="104" grpId="0"/>
      <p:bldP spid="105" grpId="0"/>
      <p:bldP spid="106" grpId="0"/>
      <p:bldP spid="107" grpId="0"/>
      <p:bldP spid="108" grpId="0"/>
      <p:bldP spid="109" grpId="0"/>
      <p:bldP spid="110" grpId="0"/>
      <p:bldP spid="111" grpId="0"/>
      <p:bldP spid="112" grpId="0"/>
      <p:bldP spid="115" grpId="0"/>
      <p:bldP spid="120" grpId="0"/>
      <p:bldP spid="121" grpId="0"/>
      <p:bldP spid="122" grpId="0"/>
      <p:bldP spid="123" grpId="0"/>
      <p:bldP spid="124" grpId="0"/>
      <p:bldP spid="125" grpId="0"/>
      <p:bldP spid="126" grpId="0"/>
      <p:bldP spid="127" grpId="0"/>
      <p:bldP spid="128" grpId="0"/>
      <p:bldP spid="129" grpId="0"/>
      <p:bldP spid="132" grpId="0"/>
      <p:bldP spid="133" grpId="0"/>
      <p:bldP spid="134" grpId="0"/>
      <p:bldP spid="1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dockerfiles</a:t>
            </a:r>
          </a:p>
        </p:txBody>
      </p:sp>
      <p:grpSp>
        <p:nvGrpSpPr>
          <p:cNvPr id="10" name="Group 9"/>
          <p:cNvGrpSpPr/>
          <p:nvPr/>
        </p:nvGrpSpPr>
        <p:grpSpPr>
          <a:xfrm>
            <a:off x="3550921" y="4310693"/>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FROM windowsservercore</a:t>
              </a:r>
            </a:p>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RUN powershell –command Add-WindowsFeature Web-Server</a:t>
              </a:r>
            </a:p>
          </p:txBody>
        </p:sp>
      </p:grpSp>
      <p:grpSp>
        <p:nvGrpSpPr>
          <p:cNvPr id="11" name="Group 10"/>
          <p:cNvGrpSpPr/>
          <p:nvPr/>
        </p:nvGrpSpPr>
        <p:grpSpPr>
          <a:xfrm>
            <a:off x="3550921" y="3190874"/>
            <a:ext cx="5406922" cy="742870"/>
            <a:chOff x="3550921" y="3573462"/>
            <a:chExt cx="5406922" cy="742870"/>
          </a:xfrm>
        </p:grpSpPr>
        <p:sp>
          <p:nvSpPr>
            <p:cNvPr id="65" name="Arrow: Right 64"/>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7" name="Rectangle 46"/>
            <p:cNvSpPr/>
            <p:nvPr/>
          </p:nvSpPr>
          <p:spPr>
            <a:xfrm>
              <a:off x="3639257" y="3737148"/>
              <a:ext cx="4760682" cy="415498"/>
            </a:xfrm>
            <a:prstGeom prst="rect">
              <a:avLst/>
            </a:prstGeom>
          </p:spPr>
          <p:txBody>
            <a:bodyPr wrap="square" lIns="0" rIns="0">
              <a:spAutoFit/>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FROM iis</a:t>
              </a:r>
            </a:p>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ADD mysite.htm inetpub\mysite.htm</a:t>
              </a:r>
            </a:p>
          </p:txBody>
        </p:sp>
      </p:grpSp>
      <p:grpSp>
        <p:nvGrpSpPr>
          <p:cNvPr id="9" name="Group 8"/>
          <p:cNvGrpSpPr/>
          <p:nvPr/>
        </p:nvGrpSpPr>
        <p:grpSpPr>
          <a:xfrm>
            <a:off x="3550921" y="5386506"/>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KB123456 = new image on Docker Hub</a:t>
              </a:r>
            </a:p>
          </p:txBody>
        </p:sp>
      </p:gr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24" y="5294434"/>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10.0.14393.1</a:t>
              </a:r>
            </a:p>
          </p:txBody>
        </p:sp>
      </p:grpSp>
      <p:grpSp>
        <p:nvGrpSpPr>
          <p:cNvPr id="104" name="Group 103"/>
          <p:cNvGrpSpPr/>
          <p:nvPr/>
        </p:nvGrpSpPr>
        <p:grpSpPr>
          <a:xfrm>
            <a:off x="9037637" y="4218619"/>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08" name="Group 107"/>
          <p:cNvGrpSpPr/>
          <p:nvPr/>
        </p:nvGrpSpPr>
        <p:grpSpPr>
          <a:xfrm>
            <a:off x="9037637" y="3142804"/>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171440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250"/>
                                        <p:tgtEl>
                                          <p:spTgt spid="1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5333627" y="3142804"/>
            <a:ext cx="1769700" cy="3079044"/>
            <a:chOff x="1688918" y="3525392"/>
            <a:chExt cx="1769700" cy="3079044"/>
          </a:xfrm>
        </p:grpSpPr>
        <p:grpSp>
          <p:nvGrpSpPr>
            <p:cNvPr id="82" name="Group 81"/>
            <p:cNvGrpSpPr/>
            <p:nvPr/>
          </p:nvGrpSpPr>
          <p:grpSpPr>
            <a:xfrm>
              <a:off x="1688918" y="5677022"/>
              <a:ext cx="1769681" cy="927414"/>
              <a:chOff x="8330217" y="5599239"/>
              <a:chExt cx="2066227" cy="1082820"/>
            </a:xfrm>
          </p:grpSpPr>
          <p:grpSp>
            <p:nvGrpSpPr>
              <p:cNvPr id="83" name="Group 82"/>
              <p:cNvGrpSpPr/>
              <p:nvPr/>
            </p:nvGrpSpPr>
            <p:grpSpPr>
              <a:xfrm>
                <a:off x="8330217" y="5599239"/>
                <a:ext cx="2066227"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20835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29785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37" y="5294434"/>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4" name="Group 3"/>
          <p:cNvGrpSpPr/>
          <p:nvPr/>
        </p:nvGrpSpPr>
        <p:grpSpPr>
          <a:xfrm>
            <a:off x="3550921" y="5386506"/>
            <a:ext cx="5406922" cy="742870"/>
            <a:chOff x="3550921" y="5769094"/>
            <a:chExt cx="5406922" cy="742870"/>
          </a:xfrm>
        </p:grpSpPr>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grpSp>
    </p:spTree>
    <p:extLst>
      <p:ext uri="{BB962C8B-B14F-4D97-AF65-F5344CB8AC3E}">
        <p14:creationId xmlns:p14="http://schemas.microsoft.com/office/powerpoint/2010/main" val="9417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37" y="5294434"/>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104" name="Group 103"/>
          <p:cNvGrpSpPr/>
          <p:nvPr/>
        </p:nvGrpSpPr>
        <p:grpSpPr>
          <a:xfrm>
            <a:off x="9037637" y="4218619"/>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08" name="Group 107"/>
          <p:cNvGrpSpPr/>
          <p:nvPr/>
        </p:nvGrpSpPr>
        <p:grpSpPr>
          <a:xfrm>
            <a:off x="9037637" y="3142804"/>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73" name="Arrow: Right 72"/>
          <p:cNvSpPr/>
          <p:nvPr/>
        </p:nvSpPr>
        <p:spPr bwMode="auto">
          <a:xfrm>
            <a:off x="3550921" y="5386506"/>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TextBox 73"/>
          <p:cNvSpPr txBox="1"/>
          <p:nvPr/>
        </p:nvSpPr>
        <p:spPr>
          <a:xfrm>
            <a:off x="3557176" y="5513259"/>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grpSp>
        <p:nvGrpSpPr>
          <p:cNvPr id="4" name="Group 3"/>
          <p:cNvGrpSpPr/>
          <p:nvPr/>
        </p:nvGrpSpPr>
        <p:grpSpPr>
          <a:xfrm>
            <a:off x="3550921" y="4310693"/>
            <a:ext cx="5406922" cy="742870"/>
            <a:chOff x="3550921" y="4693281"/>
            <a:chExt cx="5406922" cy="742870"/>
          </a:xfrm>
        </p:grpSpPr>
        <p:sp>
          <p:nvSpPr>
            <p:cNvPr id="67"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6" name="TextBox 75"/>
            <p:cNvSpPr txBox="1"/>
            <p:nvPr/>
          </p:nvSpPr>
          <p:spPr>
            <a:xfrm>
              <a:off x="3551237" y="4820033"/>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grpSp>
      <p:grpSp>
        <p:nvGrpSpPr>
          <p:cNvPr id="6" name="Group 5"/>
          <p:cNvGrpSpPr/>
          <p:nvPr/>
        </p:nvGrpSpPr>
        <p:grpSpPr>
          <a:xfrm>
            <a:off x="3550921" y="3190874"/>
            <a:ext cx="5406922" cy="742870"/>
            <a:chOff x="3550921" y="3573462"/>
            <a:chExt cx="5406922" cy="742870"/>
          </a:xfrm>
        </p:grpSpPr>
        <p:sp>
          <p:nvSpPr>
            <p:cNvPr id="70"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7" name="TextBox 76"/>
            <p:cNvSpPr txBox="1"/>
            <p:nvPr/>
          </p:nvSpPr>
          <p:spPr>
            <a:xfrm>
              <a:off x="3551237" y="369369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grpSp>
    </p:spTree>
    <p:extLst>
      <p:ext uri="{BB962C8B-B14F-4D97-AF65-F5344CB8AC3E}">
        <p14:creationId xmlns:p14="http://schemas.microsoft.com/office/powerpoint/2010/main" val="197474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25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37" y="5294434"/>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104" name="Group 103"/>
          <p:cNvGrpSpPr/>
          <p:nvPr/>
        </p:nvGrpSpPr>
        <p:grpSpPr>
          <a:xfrm>
            <a:off x="9037637" y="4218619"/>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08" name="Group 107"/>
          <p:cNvGrpSpPr/>
          <p:nvPr/>
        </p:nvGrpSpPr>
        <p:grpSpPr>
          <a:xfrm>
            <a:off x="9037637" y="3142804"/>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53" name="Group 52"/>
          <p:cNvGrpSpPr/>
          <p:nvPr/>
        </p:nvGrpSpPr>
        <p:grpSpPr>
          <a:xfrm>
            <a:off x="9033144" y="2047874"/>
            <a:ext cx="1769687" cy="927414"/>
            <a:chOff x="1951037" y="4049747"/>
            <a:chExt cx="2689850" cy="1409630"/>
          </a:xfrm>
        </p:grpSpPr>
        <p:sp>
          <p:nvSpPr>
            <p:cNvPr id="54" name="Rectangle 5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KB123456</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5" name="Right Bracket 5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6" name="Left Bracket 5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67" name="Arrow: Right 66"/>
          <p:cNvSpPr/>
          <p:nvPr/>
        </p:nvSpPr>
        <p:spPr bwMode="auto">
          <a:xfrm>
            <a:off x="3550921" y="4310693"/>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Arrow: Right 69"/>
          <p:cNvSpPr/>
          <p:nvPr/>
        </p:nvSpPr>
        <p:spPr bwMode="auto">
          <a:xfrm>
            <a:off x="3550921" y="319087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Arrow: Right 72"/>
          <p:cNvSpPr/>
          <p:nvPr/>
        </p:nvSpPr>
        <p:spPr bwMode="auto">
          <a:xfrm>
            <a:off x="3550921" y="5386506"/>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TextBox 73"/>
          <p:cNvSpPr txBox="1"/>
          <p:nvPr/>
        </p:nvSpPr>
        <p:spPr>
          <a:xfrm>
            <a:off x="3557176" y="5513259"/>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sp>
        <p:nvSpPr>
          <p:cNvPr id="76" name="TextBox 75"/>
          <p:cNvSpPr txBox="1"/>
          <p:nvPr/>
        </p:nvSpPr>
        <p:spPr>
          <a:xfrm>
            <a:off x="3551237" y="4437445"/>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sp>
        <p:nvSpPr>
          <p:cNvPr id="77" name="TextBox 76"/>
          <p:cNvSpPr txBox="1"/>
          <p:nvPr/>
        </p:nvSpPr>
        <p:spPr>
          <a:xfrm>
            <a:off x="3551237" y="3311109"/>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spTree>
    <p:extLst>
      <p:ext uri="{BB962C8B-B14F-4D97-AF65-F5344CB8AC3E}">
        <p14:creationId xmlns:p14="http://schemas.microsoft.com/office/powerpoint/2010/main" val="229915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Controls</a:t>
            </a:r>
          </a:p>
        </p:txBody>
      </p:sp>
      <p:sp>
        <p:nvSpPr>
          <p:cNvPr id="3" name="Text Placeholder 2"/>
          <p:cNvSpPr>
            <a:spLocks noGrp="1"/>
          </p:cNvSpPr>
          <p:nvPr>
            <p:ph type="body" sz="quarter" idx="10"/>
          </p:nvPr>
        </p:nvSpPr>
        <p:spPr>
          <a:xfrm>
            <a:off x="274638" y="1212850"/>
            <a:ext cx="11887200" cy="4462760"/>
          </a:xfrm>
        </p:spPr>
        <p:txBody>
          <a:bodyPr/>
          <a:lstStyle/>
          <a:p>
            <a:r>
              <a:rPr lang="en-US" dirty="0"/>
              <a:t>CPU</a:t>
            </a:r>
          </a:p>
          <a:p>
            <a:pPr lvl="1"/>
            <a:r>
              <a:rPr lang="en-US" dirty="0"/>
              <a:t>Percent of host CPU container can consume</a:t>
            </a:r>
          </a:p>
          <a:p>
            <a:r>
              <a:rPr lang="en-US" dirty="0"/>
              <a:t>Memory</a:t>
            </a:r>
          </a:p>
          <a:p>
            <a:pPr lvl="1"/>
            <a:r>
              <a:rPr lang="en-US" dirty="0"/>
              <a:t>Maximum memory container can consume</a:t>
            </a:r>
          </a:p>
          <a:p>
            <a:r>
              <a:rPr lang="en-US" dirty="0"/>
              <a:t>Disk</a:t>
            </a:r>
          </a:p>
          <a:p>
            <a:pPr lvl="1"/>
            <a:r>
              <a:rPr lang="en-US" dirty="0"/>
              <a:t>Maximum IO bandwidth on the system drive</a:t>
            </a:r>
          </a:p>
          <a:p>
            <a:pPr lvl="1"/>
            <a:r>
              <a:rPr lang="en-US" dirty="0"/>
              <a:t>Maximum IOPs limit on the system drive</a:t>
            </a:r>
          </a:p>
          <a:p>
            <a:r>
              <a:rPr lang="en-US" dirty="0"/>
              <a:t>Network</a:t>
            </a:r>
          </a:p>
          <a:p>
            <a:pPr lvl="1"/>
            <a:r>
              <a:rPr lang="en-US" dirty="0"/>
              <a:t>Platform support for egress caps</a:t>
            </a:r>
          </a:p>
        </p:txBody>
      </p:sp>
    </p:spTree>
    <p:extLst>
      <p:ext uri="{BB962C8B-B14F-4D97-AF65-F5344CB8AC3E}">
        <p14:creationId xmlns:p14="http://schemas.microsoft.com/office/powerpoint/2010/main" val="4054820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
        <p:nvSpPr>
          <p:cNvPr id="4" name="Text Placeholder 3"/>
          <p:cNvSpPr>
            <a:spLocks noGrp="1"/>
          </p:cNvSpPr>
          <p:nvPr>
            <p:ph type="body" sz="quarter" idx="10"/>
          </p:nvPr>
        </p:nvSpPr>
        <p:spPr>
          <a:xfrm>
            <a:off x="274638" y="754062"/>
            <a:ext cx="11887200" cy="5637212"/>
          </a:xfrm>
        </p:spPr>
        <p:txBody>
          <a:bodyPr>
            <a:normAutofit/>
          </a:bodyPr>
          <a:lstStyle/>
          <a:p>
            <a:r>
              <a:rPr lang="en-US" dirty="0"/>
              <a:t>Fully Manageable with Docker</a:t>
            </a:r>
          </a:p>
          <a:p>
            <a:pPr lvl="1"/>
            <a:r>
              <a:rPr lang="en-US" dirty="0"/>
              <a:t>Network creation/enumeration</a:t>
            </a:r>
          </a:p>
          <a:p>
            <a:pPr lvl="1"/>
            <a:r>
              <a:rPr lang="en-US" dirty="0"/>
              <a:t>Service Discovery </a:t>
            </a:r>
          </a:p>
          <a:p>
            <a:endParaRPr lang="en-US" sz="1800" dirty="0"/>
          </a:p>
          <a:p>
            <a:pPr lvl="0"/>
            <a:r>
              <a:rPr lang="en-US" dirty="0"/>
              <a:t>Optimized for Microsoft Cloud Stack</a:t>
            </a:r>
          </a:p>
          <a:p>
            <a:pPr lvl="1"/>
            <a:r>
              <a:rPr lang="en-US" dirty="0"/>
              <a:t>Advanced network policy (ACLs, QoS) can be assigned per container endpoint </a:t>
            </a:r>
          </a:p>
          <a:p>
            <a:pPr lvl="1"/>
            <a:r>
              <a:rPr lang="en-US" dirty="0"/>
              <a:t>Load Balancing can be handled through the Microsoft Software Load Balancer (Coming Soon)</a:t>
            </a:r>
          </a:p>
          <a:p>
            <a:endParaRPr lang="en-US" sz="2400" dirty="0"/>
          </a:p>
          <a:p>
            <a:r>
              <a:rPr lang="en-US" dirty="0"/>
              <a:t>Area of Regular and Continuous Innovation</a:t>
            </a:r>
          </a:p>
          <a:p>
            <a:pPr lvl="1"/>
            <a:r>
              <a:rPr lang="en-US" dirty="0"/>
              <a:t>Docker tooling support (Compose) for networking (Limited Support at GA)</a:t>
            </a:r>
          </a:p>
          <a:p>
            <a:pPr lvl="1"/>
            <a:r>
              <a:rPr lang="en-US" dirty="0"/>
              <a:t>Integration with other Orchestrators (Kubernetes, Swarm, etc.)</a:t>
            </a:r>
          </a:p>
          <a:p>
            <a:pPr lvl="1"/>
            <a:r>
              <a:rPr lang="en-US" dirty="0"/>
              <a:t>Native Overlay network driver</a:t>
            </a:r>
          </a:p>
          <a:p>
            <a:pPr lvl="1"/>
            <a:r>
              <a:rPr lang="en-US" dirty="0"/>
              <a:t>Multiple networks (NAT and overlay) per host</a:t>
            </a:r>
          </a:p>
        </p:txBody>
      </p:sp>
    </p:spTree>
    <p:extLst>
      <p:ext uri="{BB962C8B-B14F-4D97-AF65-F5344CB8AC3E}">
        <p14:creationId xmlns:p14="http://schemas.microsoft.com/office/powerpoint/2010/main" val="3538553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fade">
                                      <p:cBhvr>
                                        <p:cTn id="41"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a:t>
            </a:r>
          </a:p>
        </p:txBody>
      </p:sp>
      <p:sp>
        <p:nvSpPr>
          <p:cNvPr id="2" name="Text Placeholder 1"/>
          <p:cNvSpPr>
            <a:spLocks noGrp="1"/>
          </p:cNvSpPr>
          <p:nvPr>
            <p:ph type="body" sz="quarter" idx="10"/>
          </p:nvPr>
        </p:nvSpPr>
        <p:spPr>
          <a:xfrm>
            <a:off x="274638" y="1058862"/>
            <a:ext cx="11887200" cy="5139869"/>
          </a:xfrm>
        </p:spPr>
        <p:txBody>
          <a:bodyPr/>
          <a:lstStyle/>
          <a:p>
            <a:pPr marL="0" indent="0">
              <a:buNone/>
            </a:pPr>
            <a:r>
              <a:rPr lang="en-US" dirty="0"/>
              <a:t>Container Image</a:t>
            </a:r>
          </a:p>
          <a:p>
            <a:pPr lvl="1"/>
            <a:r>
              <a:rPr lang="en-US" dirty="0"/>
              <a:t>Not designed for persistent data</a:t>
            </a:r>
          </a:p>
          <a:p>
            <a:pPr lvl="1"/>
            <a:r>
              <a:rPr lang="en-US" dirty="0"/>
              <a:t>Not designed for secrets</a:t>
            </a:r>
          </a:p>
          <a:p>
            <a:pPr marL="0" indent="0">
              <a:buNone/>
            </a:pPr>
            <a:r>
              <a:rPr lang="en-US" dirty="0"/>
              <a:t>“Volumes”</a:t>
            </a:r>
          </a:p>
          <a:p>
            <a:pPr lvl="1"/>
            <a:r>
              <a:rPr lang="en-US" dirty="0"/>
              <a:t>Enables storage persistence</a:t>
            </a:r>
          </a:p>
          <a:p>
            <a:pPr lvl="1"/>
            <a:r>
              <a:rPr lang="en-US" dirty="0"/>
              <a:t>Enables mapping of storage into containers</a:t>
            </a:r>
          </a:p>
          <a:p>
            <a:pPr lvl="1"/>
            <a:r>
              <a:rPr lang="en-US" dirty="0"/>
              <a:t>Read-Only or Read/Write</a:t>
            </a:r>
          </a:p>
          <a:p>
            <a:pPr lvl="1"/>
            <a:r>
              <a:rPr lang="en-US" dirty="0"/>
              <a:t>Multiple containers on the same host can access the same location</a:t>
            </a:r>
          </a:p>
          <a:p>
            <a:pPr lvl="1"/>
            <a:r>
              <a:rPr lang="en-US" dirty="0"/>
              <a:t>Plug-In Architecture</a:t>
            </a:r>
          </a:p>
          <a:p>
            <a:pPr marL="0" indent="0">
              <a:buNone/>
            </a:pPr>
            <a:r>
              <a:rPr lang="en-US" dirty="0"/>
              <a:t>Network Storage</a:t>
            </a:r>
          </a:p>
          <a:p>
            <a:pPr lvl="1"/>
            <a:r>
              <a:rPr lang="en-US" dirty="0"/>
              <a:t>Containers access SMB shares</a:t>
            </a:r>
          </a:p>
          <a:p>
            <a:pPr lvl="1"/>
            <a:r>
              <a:rPr lang="en-US" dirty="0"/>
              <a:t>Accessed though the containers network</a:t>
            </a:r>
          </a:p>
        </p:txBody>
      </p:sp>
    </p:spTree>
    <p:extLst>
      <p:ext uri="{BB962C8B-B14F-4D97-AF65-F5344CB8AC3E}">
        <p14:creationId xmlns:p14="http://schemas.microsoft.com/office/powerpoint/2010/main" val="47414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45761" y="1282331"/>
            <a:ext cx="9314500" cy="4555093"/>
          </a:xfrm>
          <a:prstGeom prst="rect">
            <a:avLst/>
          </a:prstGeom>
          <a:noFill/>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Streamlined provisioning of Apache </a:t>
            </a:r>
            <a:r>
              <a:rPr kumimoji="0" lang="en-US" sz="3200" b="0" i="0" u="none" strike="noStrike" kern="1200" cap="none" spc="0" normalizeH="0" baseline="0" noProof="0" dirty="0" err="1">
                <a:ln>
                  <a:noFill/>
                </a:ln>
                <a:solidFill>
                  <a:srgbClr val="002060"/>
                </a:solidFill>
                <a:effectLst/>
                <a:uLnTx/>
                <a:uFillTx/>
                <a:latin typeface="Segoe UI Light" panose="020B0502040204020203" pitchFamily="34" charset="0"/>
                <a:cs typeface="Segoe UI Light" panose="020B0502040204020203" pitchFamily="34" charset="0"/>
              </a:rPr>
              <a:t>Mesos</a:t>
            </a: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 Clusters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lang="en-US" sz="3200" dirty="0">
                <a:solidFill>
                  <a:srgbClr val="002060"/>
                </a:solidFill>
                <a:latin typeface="Segoe UI Light" panose="020B0502040204020203" pitchFamily="34" charset="0"/>
                <a:cs typeface="Segoe UI Light" panose="020B0502040204020203" pitchFamily="34" charset="0"/>
              </a:rPr>
              <a:t>VM Scale Sets</a:t>
            </a:r>
            <a:endPar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endParaRPr>
          </a:p>
          <a:p>
            <a:pPr marL="0" lvl="0" indent="0" defTabSz="932503">
              <a:lnSpc>
                <a:spcPct val="100000"/>
              </a:lnSpc>
              <a:spcBef>
                <a:spcPts val="0"/>
              </a:spcBef>
              <a:spcAft>
                <a:spcPts val="1200"/>
              </a:spcAft>
              <a:buClr>
                <a:srgbClr val="FFFFFF"/>
              </a:buClr>
              <a:buNone/>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Layered support of Swarm, Marathon, and </a:t>
            </a:r>
            <a:r>
              <a:rPr lang="en-US" sz="3200" dirty="0" err="1">
                <a:solidFill>
                  <a:srgbClr val="002060"/>
                </a:solidFill>
                <a:latin typeface="Segoe UI Light" panose="020B0502040204020203" pitchFamily="34" charset="0"/>
                <a:cs typeface="Segoe UI Light" panose="020B0502040204020203" pitchFamily="34" charset="0"/>
              </a:rPr>
              <a:t>Chronos</a:t>
            </a:r>
            <a:endParaRPr lang="en-US" sz="3200" dirty="0">
              <a:solidFill>
                <a:srgbClr val="002060"/>
              </a:solidFill>
              <a:latin typeface="Segoe UI Light" panose="020B0502040204020203" pitchFamily="34" charset="0"/>
              <a:cs typeface="Segoe UI Light" panose="020B0502040204020203" pitchFamily="34" charset="0"/>
            </a:endParaRPr>
          </a:p>
          <a:p>
            <a:pPr marL="0" lvl="0" indent="0" defTabSz="932503">
              <a:lnSpc>
                <a:spcPct val="100000"/>
              </a:lnSpc>
              <a:spcBef>
                <a:spcPts val="0"/>
              </a:spcBef>
              <a:spcAft>
                <a:spcPts val="1200"/>
              </a:spcAft>
              <a:buClr>
                <a:srgbClr val="FFFFFF"/>
              </a:buClr>
              <a:buNone/>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Docker tooling and API support</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Integrated app management and scaling</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Linux and Windows Server containers</a:t>
            </a:r>
          </a:p>
          <a:p>
            <a:pPr marL="0" marR="0" lvl="0" indent="0" algn="l" defTabSz="932503" rtl="0" eaLnBrk="1" fontAlgn="auto" latinLnBrk="0" hangingPunct="1">
              <a:lnSpc>
                <a:spcPct val="100000"/>
              </a:lnSpc>
              <a:spcBef>
                <a:spcPts val="0"/>
              </a:spcBef>
              <a:spcAft>
                <a:spcPts val="1200"/>
              </a:spcAft>
              <a:buClr>
                <a:srgbClr val="FFFFFF"/>
              </a:buClr>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Public and private cloud</a:t>
            </a:r>
          </a:p>
        </p:txBody>
      </p:sp>
      <p:sp>
        <p:nvSpPr>
          <p:cNvPr id="5" name="Title 1"/>
          <p:cNvSpPr txBox="1">
            <a:spLocks/>
          </p:cNvSpPr>
          <p:nvPr/>
        </p:nvSpPr>
        <p:spPr>
          <a:xfrm>
            <a:off x="274702" y="220662"/>
            <a:ext cx="6675437" cy="16414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4800" b="0" i="0" u="none" strike="noStrike" kern="1200" cap="none" spc="-102" normalizeH="0" baseline="0" noProof="0" dirty="0">
                <a:ln w="3175">
                  <a:noFill/>
                </a:ln>
                <a:solidFill>
                  <a:srgbClr val="002060"/>
                </a:solidFill>
                <a:effectLst/>
                <a:uLnTx/>
                <a:uFillTx/>
                <a:latin typeface="+mj-lt"/>
                <a:ea typeface="+mn-ea"/>
                <a:cs typeface="Segoe UI" pitchFamily="34" charset="0"/>
              </a:rPr>
              <a:t>Azure Container Service</a:t>
            </a:r>
          </a:p>
        </p:txBody>
      </p:sp>
      <p:grpSp>
        <p:nvGrpSpPr>
          <p:cNvPr id="2" name="Group 1"/>
          <p:cNvGrpSpPr/>
          <p:nvPr/>
        </p:nvGrpSpPr>
        <p:grpSpPr>
          <a:xfrm>
            <a:off x="9589202" y="78526"/>
            <a:ext cx="2699492" cy="1607249"/>
            <a:chOff x="6898665" y="1895475"/>
            <a:chExt cx="5338865" cy="2987657"/>
          </a:xfrm>
        </p:grpSpPr>
        <p:sp>
          <p:nvSpPr>
            <p:cNvPr id="108" name="Freeform 107"/>
            <p:cNvSpPr>
              <a:spLocks/>
            </p:cNvSpPr>
            <p:nvPr/>
          </p:nvSpPr>
          <p:spPr bwMode="auto">
            <a:xfrm>
              <a:off x="6898665" y="1895475"/>
              <a:ext cx="5338865" cy="298765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4">
                <a:lumMod val="9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Oval 115"/>
            <p:cNvSpPr/>
            <p:nvPr/>
          </p:nvSpPr>
          <p:spPr bwMode="auto">
            <a:xfrm>
              <a:off x="10722875" y="4010792"/>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Oval 114"/>
            <p:cNvSpPr/>
            <p:nvPr/>
          </p:nvSpPr>
          <p:spPr bwMode="auto">
            <a:xfrm>
              <a:off x="10225612" y="4010793"/>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9728349" y="4014549"/>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9231086" y="4010794"/>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Oval 111"/>
            <p:cNvSpPr/>
            <p:nvPr/>
          </p:nvSpPr>
          <p:spPr bwMode="auto">
            <a:xfrm>
              <a:off x="8735928" y="4010795"/>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8" name="Oval 87"/>
            <p:cNvSpPr/>
            <p:nvPr/>
          </p:nvSpPr>
          <p:spPr bwMode="auto">
            <a:xfrm>
              <a:off x="8240770" y="4010795"/>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40770" y="2686050"/>
              <a:ext cx="2884965" cy="888713"/>
            </a:xfrm>
            <a:prstGeom prst="rect">
              <a:avLst/>
            </a:prstGeom>
          </p:spPr>
        </p:pic>
        <p:pic>
          <p:nvPicPr>
            <p:cNvPr id="83" name="Picture 82"/>
            <p:cNvPicPr>
              <a:picLocks noChangeAspect="1"/>
            </p:cNvPicPr>
            <p:nvPr/>
          </p:nvPicPr>
          <p:blipFill>
            <a:blip r:embed="rId4"/>
            <a:stretch>
              <a:fillRect/>
            </a:stretch>
          </p:blipFill>
          <p:spPr>
            <a:xfrm>
              <a:off x="8292141" y="4073919"/>
              <a:ext cx="285641" cy="248212"/>
            </a:xfrm>
            <a:prstGeom prst="rect">
              <a:avLst/>
            </a:prstGeom>
          </p:spPr>
        </p:pic>
        <p:pic>
          <p:nvPicPr>
            <p:cNvPr id="102" name="Picture 101"/>
            <p:cNvPicPr>
              <a:picLocks noChangeAspect="1"/>
            </p:cNvPicPr>
            <p:nvPr/>
          </p:nvPicPr>
          <p:blipFill>
            <a:blip r:embed="rId4"/>
            <a:stretch>
              <a:fillRect/>
            </a:stretch>
          </p:blipFill>
          <p:spPr>
            <a:xfrm>
              <a:off x="8787299" y="4073919"/>
              <a:ext cx="285641" cy="248212"/>
            </a:xfrm>
            <a:prstGeom prst="rect">
              <a:avLst/>
            </a:prstGeom>
          </p:spPr>
        </p:pic>
        <p:pic>
          <p:nvPicPr>
            <p:cNvPr id="103" name="Picture 102"/>
            <p:cNvPicPr>
              <a:picLocks noChangeAspect="1"/>
            </p:cNvPicPr>
            <p:nvPr/>
          </p:nvPicPr>
          <p:blipFill>
            <a:blip r:embed="rId4"/>
            <a:stretch>
              <a:fillRect/>
            </a:stretch>
          </p:blipFill>
          <p:spPr>
            <a:xfrm>
              <a:off x="9282457" y="4073919"/>
              <a:ext cx="285641" cy="248212"/>
            </a:xfrm>
            <a:prstGeom prst="rect">
              <a:avLst/>
            </a:prstGeom>
          </p:spPr>
        </p:pic>
        <p:pic>
          <p:nvPicPr>
            <p:cNvPr id="104" name="Picture 103"/>
            <p:cNvPicPr>
              <a:picLocks noChangeAspect="1"/>
            </p:cNvPicPr>
            <p:nvPr/>
          </p:nvPicPr>
          <p:blipFill>
            <a:blip r:embed="rId4"/>
            <a:stretch>
              <a:fillRect/>
            </a:stretch>
          </p:blipFill>
          <p:spPr>
            <a:xfrm>
              <a:off x="10774246" y="4073919"/>
              <a:ext cx="285641" cy="248212"/>
            </a:xfrm>
            <a:prstGeom prst="rect">
              <a:avLst/>
            </a:prstGeom>
          </p:spPr>
        </p:pic>
        <p:pic>
          <p:nvPicPr>
            <p:cNvPr id="105" name="Picture 104"/>
            <p:cNvPicPr>
              <a:picLocks noChangeAspect="1"/>
            </p:cNvPicPr>
            <p:nvPr/>
          </p:nvPicPr>
          <p:blipFill>
            <a:blip r:embed="rId4"/>
            <a:stretch>
              <a:fillRect/>
            </a:stretch>
          </p:blipFill>
          <p:spPr>
            <a:xfrm>
              <a:off x="9779720" y="4073919"/>
              <a:ext cx="285641" cy="248212"/>
            </a:xfrm>
            <a:prstGeom prst="rect">
              <a:avLst/>
            </a:prstGeom>
          </p:spPr>
        </p:pic>
        <p:pic>
          <p:nvPicPr>
            <p:cNvPr id="106" name="Picture 105"/>
            <p:cNvPicPr>
              <a:picLocks noChangeAspect="1"/>
            </p:cNvPicPr>
            <p:nvPr/>
          </p:nvPicPr>
          <p:blipFill>
            <a:blip r:embed="rId4"/>
            <a:stretch>
              <a:fillRect/>
            </a:stretch>
          </p:blipFill>
          <p:spPr>
            <a:xfrm>
              <a:off x="10276983" y="4073919"/>
              <a:ext cx="285641" cy="248212"/>
            </a:xfrm>
            <a:prstGeom prst="rect">
              <a:avLst/>
            </a:prstGeom>
          </p:spPr>
        </p:pic>
        <p:cxnSp>
          <p:nvCxnSpPr>
            <p:cNvPr id="92" name="Straight Connector 91"/>
            <p:cNvCxnSpPr>
              <a:stCxn id="88" idx="0"/>
            </p:cNvCxnSpPr>
            <p:nvPr/>
          </p:nvCxnSpPr>
          <p:spPr>
            <a:xfrm flipH="1" flipV="1">
              <a:off x="8434960"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flipV="1">
              <a:off x="8928012"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9421063"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9914113" y="3637887"/>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10407162"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10900210"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8426533" y="3634133"/>
              <a:ext cx="2473677" cy="0"/>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613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txEl>
                                              <p:pRg st="5" end="5"/>
                                            </p:txEl>
                                          </p:spTgt>
                                        </p:tgtEl>
                                        <p:attrNameLst>
                                          <p:attrName>style.visibility</p:attrName>
                                        </p:attrNameLst>
                                      </p:cBhvr>
                                      <p:to>
                                        <p:strVal val="visible"/>
                                      </p:to>
                                    </p:set>
                                    <p:animEffect transition="in" filter="fade">
                                      <p:cBhvr>
                                        <p:cTn id="37" dur="500"/>
                                        <p:tgtEl>
                                          <p:spTgt spid="4">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Effect transition="in" filter="fade">
                                      <p:cBhvr>
                                        <p:cTn id="4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6" name="Rectangle 115"/>
          <p:cNvSpPr/>
          <p:nvPr/>
        </p:nvSpPr>
        <p:spPr>
          <a:xfrm>
            <a:off x="1391664" y="39499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4" name="Rectangle 113"/>
          <p:cNvSpPr/>
          <p:nvPr/>
        </p:nvSpPr>
        <p:spPr>
          <a:xfrm>
            <a:off x="989305" y="39499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7" name="Rectangle 116"/>
          <p:cNvSpPr/>
          <p:nvPr/>
        </p:nvSpPr>
        <p:spPr>
          <a:xfrm>
            <a:off x="1794023" y="39499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8" name="Rectangle 117"/>
          <p:cNvSpPr/>
          <p:nvPr/>
        </p:nvSpPr>
        <p:spPr>
          <a:xfrm>
            <a:off x="2196382" y="39499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8" name="Rectangle 177"/>
          <p:cNvSpPr/>
          <p:nvPr/>
        </p:nvSpPr>
        <p:spPr>
          <a:xfrm>
            <a:off x="393099" y="303233"/>
            <a:ext cx="7379271" cy="757130"/>
          </a:xfrm>
          <a:prstGeom prst="rect">
            <a:avLst/>
          </a:prstGeom>
        </p:spPr>
        <p:txBody>
          <a:bodyPr/>
          <a:lstStyle/>
          <a:p>
            <a:pPr>
              <a:lnSpc>
                <a:spcPct val="90000"/>
              </a:lnSpc>
              <a:spcBef>
                <a:spcPct val="0"/>
              </a:spcBef>
            </a:pPr>
            <a:r>
              <a:rPr lang="en-US" sz="2800" spc="-102" dirty="0">
                <a:ln w="3175">
                  <a:noFill/>
                </a:ln>
                <a:solidFill>
                  <a:schemeClr val="bg1"/>
                </a:solidFill>
                <a:latin typeface="+mj-lt"/>
                <a:cs typeface="Segoe UI" pitchFamily="34" charset="0"/>
              </a:rPr>
              <a:t>Cloud </a:t>
            </a:r>
            <a:r>
              <a:rPr lang="en-US" sz="2800" spc="-102" dirty="0">
                <a:ln w="3175">
                  <a:noFill/>
                </a:ln>
                <a:solidFill>
                  <a:schemeClr val="bg1"/>
                </a:solidFill>
                <a:latin typeface="+mj-lt"/>
                <a:cs typeface="Segoe UI" pitchFamily="34" charset="0"/>
                <a:sym typeface="Wingdings" panose="05000000000000000000" pitchFamily="2" charset="2"/>
              </a:rPr>
              <a:t> Containerization</a:t>
            </a:r>
            <a:endParaRPr lang="en-US" sz="2800" spc="-102" dirty="0">
              <a:ln w="3175">
                <a:noFill/>
              </a:ln>
              <a:solidFill>
                <a:schemeClr val="bg1"/>
              </a:solidFill>
              <a:latin typeface="+mj-lt"/>
              <a:cs typeface="Segoe UI" pitchFamily="34" charset="0"/>
            </a:endParaRPr>
          </a:p>
        </p:txBody>
      </p:sp>
      <p:sp>
        <p:nvSpPr>
          <p:cNvPr id="202" name="Rectangle 201"/>
          <p:cNvSpPr/>
          <p:nvPr/>
        </p:nvSpPr>
        <p:spPr>
          <a:xfrm>
            <a:off x="3609195"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3" name="Rectangle 202"/>
          <p:cNvSpPr/>
          <p:nvPr/>
        </p:nvSpPr>
        <p:spPr>
          <a:xfrm>
            <a:off x="4011554"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4" name="Rectangle 203"/>
          <p:cNvSpPr/>
          <p:nvPr/>
        </p:nvSpPr>
        <p:spPr>
          <a:xfrm>
            <a:off x="4413913"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1" name="Rectangle 210"/>
          <p:cNvSpPr/>
          <p:nvPr/>
        </p:nvSpPr>
        <p:spPr>
          <a:xfrm>
            <a:off x="5790052"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2" name="Rectangle 211"/>
          <p:cNvSpPr/>
          <p:nvPr/>
        </p:nvSpPr>
        <p:spPr>
          <a:xfrm>
            <a:off x="6192411"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3" name="Rectangle 212"/>
          <p:cNvSpPr/>
          <p:nvPr/>
        </p:nvSpPr>
        <p:spPr>
          <a:xfrm>
            <a:off x="6594770"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0" name="Rectangle 219"/>
          <p:cNvSpPr/>
          <p:nvPr/>
        </p:nvSpPr>
        <p:spPr>
          <a:xfrm>
            <a:off x="7980293" y="394440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1" name="Rectangle 220"/>
          <p:cNvSpPr/>
          <p:nvPr/>
        </p:nvSpPr>
        <p:spPr>
          <a:xfrm>
            <a:off x="8382652" y="394440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2" name="Rectangle 221"/>
          <p:cNvSpPr/>
          <p:nvPr/>
        </p:nvSpPr>
        <p:spPr>
          <a:xfrm>
            <a:off x="8785011" y="394440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9" name="Rectangle 228"/>
          <p:cNvSpPr/>
          <p:nvPr/>
        </p:nvSpPr>
        <p:spPr>
          <a:xfrm>
            <a:off x="10170534"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0" name="Rectangle 229"/>
          <p:cNvSpPr/>
          <p:nvPr/>
        </p:nvSpPr>
        <p:spPr>
          <a:xfrm>
            <a:off x="10572893"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1" name="Rectangle 230"/>
          <p:cNvSpPr/>
          <p:nvPr/>
        </p:nvSpPr>
        <p:spPr>
          <a:xfrm>
            <a:off x="10975252"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9" name="Rectangle 138"/>
          <p:cNvSpPr/>
          <p:nvPr/>
        </p:nvSpPr>
        <p:spPr>
          <a:xfrm>
            <a:off x="3206678"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0" name="Rectangle 139"/>
          <p:cNvSpPr/>
          <p:nvPr/>
        </p:nvSpPr>
        <p:spPr>
          <a:xfrm>
            <a:off x="5384974"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1" name="Rectangle 140"/>
          <p:cNvSpPr/>
          <p:nvPr/>
        </p:nvSpPr>
        <p:spPr>
          <a:xfrm>
            <a:off x="7577619" y="39456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4" name="Rectangle 143"/>
          <p:cNvSpPr/>
          <p:nvPr/>
        </p:nvSpPr>
        <p:spPr>
          <a:xfrm>
            <a:off x="9765584"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46" name="Group 145"/>
          <p:cNvGrpSpPr/>
          <p:nvPr/>
        </p:nvGrpSpPr>
        <p:grpSpPr>
          <a:xfrm>
            <a:off x="1073644" y="4423508"/>
            <a:ext cx="735495" cy="453124"/>
            <a:chOff x="1926169" y="1632181"/>
            <a:chExt cx="540854" cy="333210"/>
          </a:xfrm>
        </p:grpSpPr>
        <p:sp>
          <p:nvSpPr>
            <p:cNvPr id="148" name="Rectangle 14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 name="Rectangle 14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50" name="Group 149"/>
            <p:cNvGrpSpPr/>
            <p:nvPr/>
          </p:nvGrpSpPr>
          <p:grpSpPr>
            <a:xfrm>
              <a:off x="1989961" y="1665409"/>
              <a:ext cx="413499" cy="266755"/>
              <a:chOff x="1371600" y="2038342"/>
              <a:chExt cx="609600" cy="393263"/>
            </a:xfrm>
          </p:grpSpPr>
          <p:cxnSp>
            <p:nvCxnSpPr>
              <p:cNvPr id="156" name="Straight Connector 15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1" name="Rectangle 15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 name="Rectangle 15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3" name="Rectangle 15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85" name="Group 184"/>
          <p:cNvGrpSpPr/>
          <p:nvPr/>
        </p:nvGrpSpPr>
        <p:grpSpPr>
          <a:xfrm>
            <a:off x="1810858" y="4423508"/>
            <a:ext cx="735495" cy="453124"/>
            <a:chOff x="1926169" y="1632181"/>
            <a:chExt cx="540854" cy="333210"/>
          </a:xfrm>
        </p:grpSpPr>
        <p:sp>
          <p:nvSpPr>
            <p:cNvPr id="186" name="Rectangle 1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87" name="Rectangle 1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a:off x="1989961" y="1665409"/>
              <a:ext cx="413499" cy="266755"/>
              <a:chOff x="1371600" y="2038342"/>
              <a:chExt cx="609600" cy="393263"/>
            </a:xfrm>
          </p:grpSpPr>
          <p:cxnSp>
            <p:nvCxnSpPr>
              <p:cNvPr id="193" name="Straight Connector 19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89" name="Rectangle 1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90" name="Rectangle 1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92" name="Rectangle 19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286" name="Group 285"/>
          <p:cNvGrpSpPr/>
          <p:nvPr/>
        </p:nvGrpSpPr>
        <p:grpSpPr>
          <a:xfrm>
            <a:off x="1810858" y="4006004"/>
            <a:ext cx="735495" cy="453124"/>
            <a:chOff x="1926169" y="1632181"/>
            <a:chExt cx="540854" cy="333210"/>
          </a:xfrm>
        </p:grpSpPr>
        <p:sp>
          <p:nvSpPr>
            <p:cNvPr id="287" name="Rectangle 28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88" name="Rectangle 28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289" name="Group 288"/>
            <p:cNvGrpSpPr/>
            <p:nvPr/>
          </p:nvGrpSpPr>
          <p:grpSpPr>
            <a:xfrm>
              <a:off x="1989961" y="1665409"/>
              <a:ext cx="413499" cy="266755"/>
              <a:chOff x="1371600" y="2038342"/>
              <a:chExt cx="609600" cy="393263"/>
            </a:xfrm>
          </p:grpSpPr>
          <p:cxnSp>
            <p:nvCxnSpPr>
              <p:cNvPr id="293" name="Straight Connector 29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90" name="Rectangle 28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91" name="Rectangle 29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92" name="Rectangle 29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02" name="Group 301"/>
          <p:cNvGrpSpPr/>
          <p:nvPr/>
        </p:nvGrpSpPr>
        <p:grpSpPr>
          <a:xfrm>
            <a:off x="1073644" y="3588500"/>
            <a:ext cx="735495" cy="453124"/>
            <a:chOff x="1926169" y="1632181"/>
            <a:chExt cx="540854" cy="333210"/>
          </a:xfrm>
        </p:grpSpPr>
        <p:sp>
          <p:nvSpPr>
            <p:cNvPr id="303" name="Rectangle 30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04" name="Rectangle 30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05" name="Group 304"/>
            <p:cNvGrpSpPr/>
            <p:nvPr/>
          </p:nvGrpSpPr>
          <p:grpSpPr>
            <a:xfrm>
              <a:off x="1989961" y="1665409"/>
              <a:ext cx="413499" cy="266755"/>
              <a:chOff x="1371600" y="2038342"/>
              <a:chExt cx="609600" cy="393263"/>
            </a:xfrm>
          </p:grpSpPr>
          <p:cxnSp>
            <p:nvCxnSpPr>
              <p:cNvPr id="309" name="Straight Connector 30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06" name="Rectangle 30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07" name="Rectangle 30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08" name="Rectangle 30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18" name="Group 317"/>
          <p:cNvGrpSpPr/>
          <p:nvPr/>
        </p:nvGrpSpPr>
        <p:grpSpPr>
          <a:xfrm>
            <a:off x="1810858" y="3588500"/>
            <a:ext cx="735495" cy="453124"/>
            <a:chOff x="1926169" y="1632181"/>
            <a:chExt cx="540854" cy="333210"/>
          </a:xfrm>
        </p:grpSpPr>
        <p:sp>
          <p:nvSpPr>
            <p:cNvPr id="319" name="Rectangle 3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20" name="Rectangle 31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21" name="Group 320"/>
            <p:cNvGrpSpPr/>
            <p:nvPr/>
          </p:nvGrpSpPr>
          <p:grpSpPr>
            <a:xfrm>
              <a:off x="1989961" y="1665409"/>
              <a:ext cx="413499" cy="266755"/>
              <a:chOff x="1371600" y="2038342"/>
              <a:chExt cx="609600" cy="393263"/>
            </a:xfrm>
          </p:grpSpPr>
          <p:cxnSp>
            <p:nvCxnSpPr>
              <p:cNvPr id="325" name="Straight Connector 32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22" name="Rectangle 32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23" name="Rectangle 32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24" name="Rectangle 32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34" name="Group 333"/>
          <p:cNvGrpSpPr/>
          <p:nvPr/>
        </p:nvGrpSpPr>
        <p:grpSpPr>
          <a:xfrm>
            <a:off x="1073644" y="3170996"/>
            <a:ext cx="735495" cy="453124"/>
            <a:chOff x="1926169" y="1632181"/>
            <a:chExt cx="540854" cy="333210"/>
          </a:xfrm>
        </p:grpSpPr>
        <p:sp>
          <p:nvSpPr>
            <p:cNvPr id="335" name="Rectangle 33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36" name="Rectangle 33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37" name="Group 336"/>
            <p:cNvGrpSpPr/>
            <p:nvPr/>
          </p:nvGrpSpPr>
          <p:grpSpPr>
            <a:xfrm>
              <a:off x="1989961" y="1665409"/>
              <a:ext cx="413499" cy="266755"/>
              <a:chOff x="1371600" y="2038342"/>
              <a:chExt cx="609600" cy="393263"/>
            </a:xfrm>
          </p:grpSpPr>
          <p:cxnSp>
            <p:nvCxnSpPr>
              <p:cNvPr id="341" name="Straight Connector 34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38" name="Rectangle 33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39" name="Rectangle 33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40" name="Rectangle 33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50" name="Group 349"/>
          <p:cNvGrpSpPr/>
          <p:nvPr/>
        </p:nvGrpSpPr>
        <p:grpSpPr>
          <a:xfrm>
            <a:off x="1810858" y="3170996"/>
            <a:ext cx="735495" cy="453124"/>
            <a:chOff x="1926169" y="1632181"/>
            <a:chExt cx="540854" cy="333210"/>
          </a:xfrm>
        </p:grpSpPr>
        <p:sp>
          <p:nvSpPr>
            <p:cNvPr id="351" name="Rectangle 35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52" name="Rectangle 35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53" name="Group 352"/>
            <p:cNvGrpSpPr/>
            <p:nvPr/>
          </p:nvGrpSpPr>
          <p:grpSpPr>
            <a:xfrm>
              <a:off x="1989961" y="1665409"/>
              <a:ext cx="413499" cy="266755"/>
              <a:chOff x="1371600" y="2038342"/>
              <a:chExt cx="609600" cy="393263"/>
            </a:xfrm>
          </p:grpSpPr>
          <p:cxnSp>
            <p:nvCxnSpPr>
              <p:cNvPr id="357" name="Straight Connector 35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54" name="Rectangle 35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55" name="Rectangle 35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56" name="Rectangle 35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66" name="Group 365"/>
          <p:cNvGrpSpPr/>
          <p:nvPr/>
        </p:nvGrpSpPr>
        <p:grpSpPr>
          <a:xfrm>
            <a:off x="3298847" y="4423508"/>
            <a:ext cx="735495" cy="453124"/>
            <a:chOff x="1926169" y="1632181"/>
            <a:chExt cx="540854" cy="333210"/>
          </a:xfrm>
        </p:grpSpPr>
        <p:sp>
          <p:nvSpPr>
            <p:cNvPr id="367" name="Rectangle 3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68" name="Rectangle 3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69" name="Group 368"/>
            <p:cNvGrpSpPr/>
            <p:nvPr/>
          </p:nvGrpSpPr>
          <p:grpSpPr>
            <a:xfrm>
              <a:off x="1989961" y="1665409"/>
              <a:ext cx="413499" cy="266755"/>
              <a:chOff x="1371600" y="2038342"/>
              <a:chExt cx="609600" cy="393263"/>
            </a:xfrm>
          </p:grpSpPr>
          <p:cxnSp>
            <p:nvCxnSpPr>
              <p:cNvPr id="373" name="Straight Connector 3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70" name="Rectangle 3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71" name="Rectangle 3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72" name="Rectangle 3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82" name="Group 381"/>
          <p:cNvGrpSpPr/>
          <p:nvPr/>
        </p:nvGrpSpPr>
        <p:grpSpPr>
          <a:xfrm>
            <a:off x="4036061" y="4423508"/>
            <a:ext cx="735495" cy="453124"/>
            <a:chOff x="1926169" y="1632181"/>
            <a:chExt cx="540854" cy="333210"/>
          </a:xfrm>
        </p:grpSpPr>
        <p:sp>
          <p:nvSpPr>
            <p:cNvPr id="383" name="Rectangle 38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4" name="Rectangle 38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85" name="Group 384"/>
            <p:cNvGrpSpPr/>
            <p:nvPr/>
          </p:nvGrpSpPr>
          <p:grpSpPr>
            <a:xfrm>
              <a:off x="1989961" y="1665409"/>
              <a:ext cx="413499" cy="266755"/>
              <a:chOff x="1371600" y="2038342"/>
              <a:chExt cx="609600" cy="393263"/>
            </a:xfrm>
          </p:grpSpPr>
          <p:cxnSp>
            <p:nvCxnSpPr>
              <p:cNvPr id="389" name="Straight Connector 38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86" name="Rectangle 38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7" name="Rectangle 38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8" name="Rectangle 38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14" name="Group 413"/>
          <p:cNvGrpSpPr/>
          <p:nvPr/>
        </p:nvGrpSpPr>
        <p:grpSpPr>
          <a:xfrm>
            <a:off x="4036061" y="4006004"/>
            <a:ext cx="735495" cy="453124"/>
            <a:chOff x="1926169" y="1632181"/>
            <a:chExt cx="540854" cy="333210"/>
          </a:xfrm>
        </p:grpSpPr>
        <p:sp>
          <p:nvSpPr>
            <p:cNvPr id="415" name="Rectangle 41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16" name="Rectangle 41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17" name="Group 416"/>
            <p:cNvGrpSpPr/>
            <p:nvPr/>
          </p:nvGrpSpPr>
          <p:grpSpPr>
            <a:xfrm>
              <a:off x="1989961" y="1665409"/>
              <a:ext cx="413499" cy="266755"/>
              <a:chOff x="1371600" y="2038342"/>
              <a:chExt cx="609600" cy="393263"/>
            </a:xfrm>
          </p:grpSpPr>
          <p:cxnSp>
            <p:nvCxnSpPr>
              <p:cNvPr id="421" name="Straight Connector 42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18" name="Rectangle 41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19" name="Rectangle 41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20" name="Rectangle 41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30" name="Group 429"/>
          <p:cNvGrpSpPr/>
          <p:nvPr/>
        </p:nvGrpSpPr>
        <p:grpSpPr>
          <a:xfrm>
            <a:off x="3298847" y="3588500"/>
            <a:ext cx="735495" cy="453124"/>
            <a:chOff x="1926169" y="1632181"/>
            <a:chExt cx="540854" cy="333210"/>
          </a:xfrm>
        </p:grpSpPr>
        <p:sp>
          <p:nvSpPr>
            <p:cNvPr id="431" name="Rectangle 4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2" name="Rectangle 4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33" name="Group 432"/>
            <p:cNvGrpSpPr/>
            <p:nvPr/>
          </p:nvGrpSpPr>
          <p:grpSpPr>
            <a:xfrm>
              <a:off x="1989961" y="1665409"/>
              <a:ext cx="413499" cy="266755"/>
              <a:chOff x="1371600" y="2038342"/>
              <a:chExt cx="609600" cy="393263"/>
            </a:xfrm>
          </p:grpSpPr>
          <p:cxnSp>
            <p:nvCxnSpPr>
              <p:cNvPr id="437" name="Straight Connector 4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34" name="Rectangle 4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5" name="Rectangle 4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6" name="Rectangle 4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46" name="Group 445"/>
          <p:cNvGrpSpPr/>
          <p:nvPr/>
        </p:nvGrpSpPr>
        <p:grpSpPr>
          <a:xfrm>
            <a:off x="4036061" y="3588500"/>
            <a:ext cx="735495" cy="453124"/>
            <a:chOff x="1926169" y="1632181"/>
            <a:chExt cx="540854" cy="333210"/>
          </a:xfrm>
        </p:grpSpPr>
        <p:sp>
          <p:nvSpPr>
            <p:cNvPr id="447" name="Rectangle 4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48" name="Rectangle 4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49" name="Group 448"/>
            <p:cNvGrpSpPr/>
            <p:nvPr/>
          </p:nvGrpSpPr>
          <p:grpSpPr>
            <a:xfrm>
              <a:off x="1989961" y="1665409"/>
              <a:ext cx="413499" cy="266755"/>
              <a:chOff x="1371600" y="2038342"/>
              <a:chExt cx="609600" cy="393263"/>
            </a:xfrm>
          </p:grpSpPr>
          <p:cxnSp>
            <p:nvCxnSpPr>
              <p:cNvPr id="453" name="Straight Connector 4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50" name="Rectangle 4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1" name="Rectangle 4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2" name="Rectangle 4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62" name="Group 461"/>
          <p:cNvGrpSpPr/>
          <p:nvPr/>
        </p:nvGrpSpPr>
        <p:grpSpPr>
          <a:xfrm>
            <a:off x="3298847" y="3170996"/>
            <a:ext cx="735495" cy="453124"/>
            <a:chOff x="1926169" y="1632181"/>
            <a:chExt cx="540854" cy="333210"/>
          </a:xfrm>
        </p:grpSpPr>
        <p:sp>
          <p:nvSpPr>
            <p:cNvPr id="463" name="Rectangle 4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4" name="Rectangle 4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65" name="Group 464"/>
            <p:cNvGrpSpPr/>
            <p:nvPr/>
          </p:nvGrpSpPr>
          <p:grpSpPr>
            <a:xfrm>
              <a:off x="1989961" y="1665409"/>
              <a:ext cx="413499" cy="266755"/>
              <a:chOff x="1371600" y="2038342"/>
              <a:chExt cx="609600" cy="393263"/>
            </a:xfrm>
          </p:grpSpPr>
          <p:cxnSp>
            <p:nvCxnSpPr>
              <p:cNvPr id="469" name="Straight Connector 4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6" name="Rectangle 4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7" name="Rectangle 4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8" name="Rectangle 4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78" name="Group 477"/>
          <p:cNvGrpSpPr/>
          <p:nvPr/>
        </p:nvGrpSpPr>
        <p:grpSpPr>
          <a:xfrm>
            <a:off x="4036061" y="3170996"/>
            <a:ext cx="735495" cy="453124"/>
            <a:chOff x="1926169" y="1632181"/>
            <a:chExt cx="540854" cy="333210"/>
          </a:xfrm>
        </p:grpSpPr>
        <p:sp>
          <p:nvSpPr>
            <p:cNvPr id="479" name="Rectangle 47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80" name="Rectangle 47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81" name="Group 480"/>
            <p:cNvGrpSpPr/>
            <p:nvPr/>
          </p:nvGrpSpPr>
          <p:grpSpPr>
            <a:xfrm>
              <a:off x="1989961" y="1665409"/>
              <a:ext cx="413499" cy="266755"/>
              <a:chOff x="1371600" y="2038342"/>
              <a:chExt cx="609600" cy="393263"/>
            </a:xfrm>
          </p:grpSpPr>
          <p:cxnSp>
            <p:nvCxnSpPr>
              <p:cNvPr id="485" name="Straight Connector 48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2" name="Rectangle 48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83" name="Rectangle 48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84" name="Rectangle 48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94" name="Group 493"/>
          <p:cNvGrpSpPr/>
          <p:nvPr/>
        </p:nvGrpSpPr>
        <p:grpSpPr>
          <a:xfrm>
            <a:off x="5478105" y="4423508"/>
            <a:ext cx="735495" cy="453124"/>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10" name="Group 509"/>
          <p:cNvGrpSpPr/>
          <p:nvPr/>
        </p:nvGrpSpPr>
        <p:grpSpPr>
          <a:xfrm>
            <a:off x="6215319" y="4423508"/>
            <a:ext cx="735495" cy="453124"/>
            <a:chOff x="1926169" y="1632181"/>
            <a:chExt cx="540854" cy="333210"/>
          </a:xfrm>
        </p:grpSpPr>
        <p:sp>
          <p:nvSpPr>
            <p:cNvPr id="511" name="Rectangle 51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2" name="Rectangle 51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13" name="Group 512"/>
            <p:cNvGrpSpPr/>
            <p:nvPr/>
          </p:nvGrpSpPr>
          <p:grpSpPr>
            <a:xfrm>
              <a:off x="1989961" y="1665409"/>
              <a:ext cx="413499" cy="266755"/>
              <a:chOff x="1371600" y="2038342"/>
              <a:chExt cx="609600" cy="393263"/>
            </a:xfrm>
          </p:grpSpPr>
          <p:cxnSp>
            <p:nvCxnSpPr>
              <p:cNvPr id="517" name="Straight Connector 51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4" name="Rectangle 51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5" name="Rectangle 51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6" name="Rectangle 51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42" name="Group 541"/>
          <p:cNvGrpSpPr/>
          <p:nvPr/>
        </p:nvGrpSpPr>
        <p:grpSpPr>
          <a:xfrm>
            <a:off x="6215319" y="4006004"/>
            <a:ext cx="735495" cy="453124"/>
            <a:chOff x="1926169" y="1632181"/>
            <a:chExt cx="540854" cy="333210"/>
          </a:xfrm>
        </p:grpSpPr>
        <p:sp>
          <p:nvSpPr>
            <p:cNvPr id="543" name="Rectangle 54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44" name="Rectangle 54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45" name="Group 544"/>
            <p:cNvGrpSpPr/>
            <p:nvPr/>
          </p:nvGrpSpPr>
          <p:grpSpPr>
            <a:xfrm>
              <a:off x="1989961" y="1665409"/>
              <a:ext cx="413499" cy="266755"/>
              <a:chOff x="1371600" y="2038342"/>
              <a:chExt cx="609600" cy="393263"/>
            </a:xfrm>
          </p:grpSpPr>
          <p:cxnSp>
            <p:nvCxnSpPr>
              <p:cNvPr id="549" name="Straight Connector 54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46" name="Rectangle 54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47" name="Rectangle 54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48" name="Rectangle 54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58" name="Group 557"/>
          <p:cNvGrpSpPr/>
          <p:nvPr/>
        </p:nvGrpSpPr>
        <p:grpSpPr>
          <a:xfrm>
            <a:off x="5478105" y="3588500"/>
            <a:ext cx="735495" cy="453124"/>
            <a:chOff x="1926169" y="1632181"/>
            <a:chExt cx="540854" cy="333210"/>
          </a:xfrm>
        </p:grpSpPr>
        <p:sp>
          <p:nvSpPr>
            <p:cNvPr id="559" name="Rectangle 5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60" name="Rectangle 5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61" name="Group 560"/>
            <p:cNvGrpSpPr/>
            <p:nvPr/>
          </p:nvGrpSpPr>
          <p:grpSpPr>
            <a:xfrm>
              <a:off x="1989961" y="1665409"/>
              <a:ext cx="413499" cy="266755"/>
              <a:chOff x="1371600" y="2038342"/>
              <a:chExt cx="609600" cy="393263"/>
            </a:xfrm>
          </p:grpSpPr>
          <p:cxnSp>
            <p:nvCxnSpPr>
              <p:cNvPr id="565" name="Straight Connector 5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62" name="Rectangle 5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63" name="Rectangle 5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64" name="Rectangle 5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74" name="Group 573"/>
          <p:cNvGrpSpPr/>
          <p:nvPr/>
        </p:nvGrpSpPr>
        <p:grpSpPr>
          <a:xfrm>
            <a:off x="6215319" y="3588500"/>
            <a:ext cx="735495" cy="453124"/>
            <a:chOff x="1926169" y="1632181"/>
            <a:chExt cx="540854" cy="333210"/>
          </a:xfrm>
        </p:grpSpPr>
        <p:sp>
          <p:nvSpPr>
            <p:cNvPr id="575" name="Rectangle 5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76" name="Rectangle 5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77" name="Group 576"/>
            <p:cNvGrpSpPr/>
            <p:nvPr/>
          </p:nvGrpSpPr>
          <p:grpSpPr>
            <a:xfrm>
              <a:off x="1989961" y="1665409"/>
              <a:ext cx="413499" cy="266755"/>
              <a:chOff x="1371600" y="2038342"/>
              <a:chExt cx="609600" cy="393263"/>
            </a:xfrm>
          </p:grpSpPr>
          <p:cxnSp>
            <p:nvCxnSpPr>
              <p:cNvPr id="581" name="Straight Connector 5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8" name="Rectangle 5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79" name="Rectangle 5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80" name="Rectangle 5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90" name="Group 589"/>
          <p:cNvGrpSpPr/>
          <p:nvPr/>
        </p:nvGrpSpPr>
        <p:grpSpPr>
          <a:xfrm>
            <a:off x="5478105" y="3170996"/>
            <a:ext cx="735495" cy="453124"/>
            <a:chOff x="1926169" y="1632181"/>
            <a:chExt cx="540854" cy="333210"/>
          </a:xfrm>
        </p:grpSpPr>
        <p:sp>
          <p:nvSpPr>
            <p:cNvPr id="591" name="Rectangle 59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2" name="Rectangle 59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93" name="Group 592"/>
            <p:cNvGrpSpPr/>
            <p:nvPr/>
          </p:nvGrpSpPr>
          <p:grpSpPr>
            <a:xfrm>
              <a:off x="1989961" y="1665409"/>
              <a:ext cx="413499" cy="266755"/>
              <a:chOff x="1371600" y="2038342"/>
              <a:chExt cx="609600" cy="393263"/>
            </a:xfrm>
          </p:grpSpPr>
          <p:cxnSp>
            <p:nvCxnSpPr>
              <p:cNvPr id="597" name="Straight Connector 59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1" name="Straight Connector 60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4" name="Straight Connector 60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94" name="Rectangle 59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5" name="Rectangle 59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6" name="Rectangle 59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06" name="Group 605"/>
          <p:cNvGrpSpPr/>
          <p:nvPr/>
        </p:nvGrpSpPr>
        <p:grpSpPr>
          <a:xfrm>
            <a:off x="6215319" y="3170996"/>
            <a:ext cx="735495" cy="453124"/>
            <a:chOff x="1926169" y="1632181"/>
            <a:chExt cx="540854" cy="333210"/>
          </a:xfrm>
        </p:grpSpPr>
        <p:sp>
          <p:nvSpPr>
            <p:cNvPr id="607" name="Rectangle 60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08" name="Rectangle 60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09" name="Group 608"/>
            <p:cNvGrpSpPr/>
            <p:nvPr/>
          </p:nvGrpSpPr>
          <p:grpSpPr>
            <a:xfrm>
              <a:off x="1989961" y="1665409"/>
              <a:ext cx="413499" cy="266755"/>
              <a:chOff x="1371600" y="2038342"/>
              <a:chExt cx="609600" cy="393263"/>
            </a:xfrm>
          </p:grpSpPr>
          <p:cxnSp>
            <p:nvCxnSpPr>
              <p:cNvPr id="613" name="Straight Connector 61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11" name="Rectangle 61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12" name="Rectangle 61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22" name="Group 621"/>
          <p:cNvGrpSpPr/>
          <p:nvPr/>
        </p:nvGrpSpPr>
        <p:grpSpPr>
          <a:xfrm>
            <a:off x="7666037" y="4423508"/>
            <a:ext cx="735495" cy="453124"/>
            <a:chOff x="1926169" y="1632181"/>
            <a:chExt cx="540854" cy="333210"/>
          </a:xfrm>
        </p:grpSpPr>
        <p:sp>
          <p:nvSpPr>
            <p:cNvPr id="623" name="Rectangle 6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24" name="Rectangle 6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25" name="Group 624"/>
            <p:cNvGrpSpPr/>
            <p:nvPr/>
          </p:nvGrpSpPr>
          <p:grpSpPr>
            <a:xfrm>
              <a:off x="1989961" y="1665409"/>
              <a:ext cx="413499" cy="266755"/>
              <a:chOff x="1371600" y="2038342"/>
              <a:chExt cx="609600" cy="393263"/>
            </a:xfrm>
          </p:grpSpPr>
          <p:cxnSp>
            <p:nvCxnSpPr>
              <p:cNvPr id="629" name="Straight Connector 6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26" name="Rectangle 6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27" name="Rectangle 6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28" name="Rectangle 6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38" name="Group 637"/>
          <p:cNvGrpSpPr/>
          <p:nvPr/>
        </p:nvGrpSpPr>
        <p:grpSpPr>
          <a:xfrm>
            <a:off x="8403251" y="4423508"/>
            <a:ext cx="735495" cy="453124"/>
            <a:chOff x="1926169" y="1632181"/>
            <a:chExt cx="540854" cy="333210"/>
          </a:xfrm>
        </p:grpSpPr>
        <p:sp>
          <p:nvSpPr>
            <p:cNvPr id="639" name="Rectangle 63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40" name="Rectangle 63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41" name="Group 640"/>
            <p:cNvGrpSpPr/>
            <p:nvPr/>
          </p:nvGrpSpPr>
          <p:grpSpPr>
            <a:xfrm>
              <a:off x="1989961" y="1665409"/>
              <a:ext cx="413499" cy="266755"/>
              <a:chOff x="1371600" y="2038342"/>
              <a:chExt cx="609600" cy="393263"/>
            </a:xfrm>
          </p:grpSpPr>
          <p:cxnSp>
            <p:nvCxnSpPr>
              <p:cNvPr id="645" name="Straight Connector 64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42" name="Rectangle 64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43" name="Rectangle 64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44" name="Rectangle 64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70" name="Group 669"/>
          <p:cNvGrpSpPr/>
          <p:nvPr/>
        </p:nvGrpSpPr>
        <p:grpSpPr>
          <a:xfrm>
            <a:off x="8403251" y="4006004"/>
            <a:ext cx="735495" cy="453124"/>
            <a:chOff x="1926169" y="1632181"/>
            <a:chExt cx="540854" cy="333210"/>
          </a:xfrm>
        </p:grpSpPr>
        <p:sp>
          <p:nvSpPr>
            <p:cNvPr id="671" name="Rectangle 67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72" name="Rectangle 67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73" name="Group 672"/>
            <p:cNvGrpSpPr/>
            <p:nvPr/>
          </p:nvGrpSpPr>
          <p:grpSpPr>
            <a:xfrm>
              <a:off x="1989961" y="1665409"/>
              <a:ext cx="413499" cy="266755"/>
              <a:chOff x="1371600" y="2038342"/>
              <a:chExt cx="609600" cy="393263"/>
            </a:xfrm>
          </p:grpSpPr>
          <p:cxnSp>
            <p:nvCxnSpPr>
              <p:cNvPr id="677" name="Straight Connector 67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74" name="Rectangle 67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75" name="Rectangle 67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76" name="Rectangle 67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86" name="Group 685"/>
          <p:cNvGrpSpPr/>
          <p:nvPr/>
        </p:nvGrpSpPr>
        <p:grpSpPr>
          <a:xfrm>
            <a:off x="7666037" y="3588500"/>
            <a:ext cx="735495" cy="453124"/>
            <a:chOff x="1926169" y="1632181"/>
            <a:chExt cx="540854" cy="333210"/>
          </a:xfrm>
        </p:grpSpPr>
        <p:sp>
          <p:nvSpPr>
            <p:cNvPr id="687" name="Rectangle 68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88" name="Rectangle 68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89" name="Group 688"/>
            <p:cNvGrpSpPr/>
            <p:nvPr/>
          </p:nvGrpSpPr>
          <p:grpSpPr>
            <a:xfrm>
              <a:off x="1989961" y="1665409"/>
              <a:ext cx="413499" cy="266755"/>
              <a:chOff x="1371600" y="2038342"/>
              <a:chExt cx="609600" cy="393263"/>
            </a:xfrm>
          </p:grpSpPr>
          <p:cxnSp>
            <p:nvCxnSpPr>
              <p:cNvPr id="693" name="Straight Connector 69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90" name="Rectangle 68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91" name="Rectangle 69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92" name="Rectangle 69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02" name="Group 701"/>
          <p:cNvGrpSpPr/>
          <p:nvPr/>
        </p:nvGrpSpPr>
        <p:grpSpPr>
          <a:xfrm>
            <a:off x="8403251" y="3588500"/>
            <a:ext cx="735495" cy="453124"/>
            <a:chOff x="1926169" y="1632181"/>
            <a:chExt cx="540854" cy="333210"/>
          </a:xfrm>
        </p:grpSpPr>
        <p:sp>
          <p:nvSpPr>
            <p:cNvPr id="703" name="Rectangle 70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04" name="Rectangle 70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05" name="Group 704"/>
            <p:cNvGrpSpPr/>
            <p:nvPr/>
          </p:nvGrpSpPr>
          <p:grpSpPr>
            <a:xfrm>
              <a:off x="1989961" y="1665409"/>
              <a:ext cx="413499" cy="266755"/>
              <a:chOff x="1371600" y="2038342"/>
              <a:chExt cx="609600" cy="393263"/>
            </a:xfrm>
          </p:grpSpPr>
          <p:cxnSp>
            <p:nvCxnSpPr>
              <p:cNvPr id="709" name="Straight Connector 70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5" name="Straight Connector 71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6" name="Straight Connector 71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06" name="Rectangle 70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07" name="Rectangle 70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08" name="Rectangle 70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18" name="Group 717"/>
          <p:cNvGrpSpPr/>
          <p:nvPr/>
        </p:nvGrpSpPr>
        <p:grpSpPr>
          <a:xfrm>
            <a:off x="7666037" y="3170996"/>
            <a:ext cx="735495" cy="453124"/>
            <a:chOff x="1926169" y="1632181"/>
            <a:chExt cx="540854" cy="333210"/>
          </a:xfrm>
        </p:grpSpPr>
        <p:sp>
          <p:nvSpPr>
            <p:cNvPr id="719" name="Rectangle 7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20" name="Rectangle 71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21" name="Group 720"/>
            <p:cNvGrpSpPr/>
            <p:nvPr/>
          </p:nvGrpSpPr>
          <p:grpSpPr>
            <a:xfrm>
              <a:off x="1989961" y="1665409"/>
              <a:ext cx="413499" cy="266755"/>
              <a:chOff x="1371600" y="2038342"/>
              <a:chExt cx="609600" cy="393263"/>
            </a:xfrm>
          </p:grpSpPr>
          <p:cxnSp>
            <p:nvCxnSpPr>
              <p:cNvPr id="725" name="Straight Connector 72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7" name="Straight Connector 72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0" name="Straight Connector 72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2" name="Straight Connector 73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3" name="Straight Connector 73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22" name="Rectangle 72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23" name="Rectangle 72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24" name="Rectangle 72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34" name="Group 733"/>
          <p:cNvGrpSpPr/>
          <p:nvPr/>
        </p:nvGrpSpPr>
        <p:grpSpPr>
          <a:xfrm>
            <a:off x="8403251" y="3170996"/>
            <a:ext cx="735495" cy="453124"/>
            <a:chOff x="1926169" y="1632181"/>
            <a:chExt cx="540854" cy="333210"/>
          </a:xfrm>
        </p:grpSpPr>
        <p:sp>
          <p:nvSpPr>
            <p:cNvPr id="735" name="Rectangle 73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36" name="Rectangle 73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37" name="Group 736"/>
            <p:cNvGrpSpPr/>
            <p:nvPr/>
          </p:nvGrpSpPr>
          <p:grpSpPr>
            <a:xfrm>
              <a:off x="1989961" y="1665409"/>
              <a:ext cx="413499" cy="266755"/>
              <a:chOff x="1371600" y="2038342"/>
              <a:chExt cx="609600" cy="393263"/>
            </a:xfrm>
          </p:grpSpPr>
          <p:cxnSp>
            <p:nvCxnSpPr>
              <p:cNvPr id="741" name="Straight Connector 74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8" name="Rectangle 73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39" name="Rectangle 73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40" name="Rectangle 73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50" name="Group 749"/>
          <p:cNvGrpSpPr/>
          <p:nvPr/>
        </p:nvGrpSpPr>
        <p:grpSpPr>
          <a:xfrm>
            <a:off x="9853969" y="4423508"/>
            <a:ext cx="735495" cy="453124"/>
            <a:chOff x="1926169" y="1632181"/>
            <a:chExt cx="540854" cy="333210"/>
          </a:xfrm>
        </p:grpSpPr>
        <p:sp>
          <p:nvSpPr>
            <p:cNvPr id="751" name="Rectangle 75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2" name="Rectangle 75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53" name="Group 752"/>
            <p:cNvGrpSpPr/>
            <p:nvPr/>
          </p:nvGrpSpPr>
          <p:grpSpPr>
            <a:xfrm>
              <a:off x="1989961" y="1665409"/>
              <a:ext cx="413499" cy="266755"/>
              <a:chOff x="1371600" y="2038342"/>
              <a:chExt cx="609600" cy="393263"/>
            </a:xfrm>
          </p:grpSpPr>
          <p:cxnSp>
            <p:nvCxnSpPr>
              <p:cNvPr id="757" name="Straight Connector 75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0" name="Straight Connector 75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1" name="Straight Connector 76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4" name="Rectangle 75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5" name="Rectangle 75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6" name="Rectangle 75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66" name="Group 765"/>
          <p:cNvGrpSpPr/>
          <p:nvPr/>
        </p:nvGrpSpPr>
        <p:grpSpPr>
          <a:xfrm>
            <a:off x="10591183" y="4423508"/>
            <a:ext cx="735495" cy="453124"/>
            <a:chOff x="1926169" y="1632181"/>
            <a:chExt cx="540854" cy="333210"/>
          </a:xfrm>
        </p:grpSpPr>
        <p:sp>
          <p:nvSpPr>
            <p:cNvPr id="767" name="Rectangle 7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68" name="Rectangle 7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69" name="Group 768"/>
            <p:cNvGrpSpPr/>
            <p:nvPr/>
          </p:nvGrpSpPr>
          <p:grpSpPr>
            <a:xfrm>
              <a:off x="1989961" y="1665409"/>
              <a:ext cx="413499" cy="266755"/>
              <a:chOff x="1371600" y="2038342"/>
              <a:chExt cx="609600" cy="393263"/>
            </a:xfrm>
          </p:grpSpPr>
          <p:cxnSp>
            <p:nvCxnSpPr>
              <p:cNvPr id="773" name="Straight Connector 7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70" name="Rectangle 7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71" name="Rectangle 7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72" name="Rectangle 7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98" name="Group 797"/>
          <p:cNvGrpSpPr/>
          <p:nvPr/>
        </p:nvGrpSpPr>
        <p:grpSpPr>
          <a:xfrm>
            <a:off x="10591183" y="4006004"/>
            <a:ext cx="735495" cy="453124"/>
            <a:chOff x="1926169" y="1632181"/>
            <a:chExt cx="540854" cy="333210"/>
          </a:xfrm>
        </p:grpSpPr>
        <p:sp>
          <p:nvSpPr>
            <p:cNvPr id="799" name="Rectangle 79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0" name="Rectangle 79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01" name="Group 800"/>
            <p:cNvGrpSpPr/>
            <p:nvPr/>
          </p:nvGrpSpPr>
          <p:grpSpPr>
            <a:xfrm>
              <a:off x="1989961" y="1665409"/>
              <a:ext cx="413499" cy="266755"/>
              <a:chOff x="1371600" y="2038342"/>
              <a:chExt cx="609600" cy="393263"/>
            </a:xfrm>
          </p:grpSpPr>
          <p:cxnSp>
            <p:nvCxnSpPr>
              <p:cNvPr id="805" name="Straight Connector 80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2" name="Rectangle 80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3" name="Rectangle 80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4" name="Rectangle 80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14" name="Group 813"/>
          <p:cNvGrpSpPr/>
          <p:nvPr/>
        </p:nvGrpSpPr>
        <p:grpSpPr>
          <a:xfrm>
            <a:off x="9853969" y="3588500"/>
            <a:ext cx="735495" cy="453124"/>
            <a:chOff x="1926169" y="1632181"/>
            <a:chExt cx="540854" cy="333210"/>
          </a:xfrm>
        </p:grpSpPr>
        <p:sp>
          <p:nvSpPr>
            <p:cNvPr id="815" name="Rectangle 81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16" name="Rectangle 81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17" name="Group 816"/>
            <p:cNvGrpSpPr/>
            <p:nvPr/>
          </p:nvGrpSpPr>
          <p:grpSpPr>
            <a:xfrm>
              <a:off x="1989961" y="1665409"/>
              <a:ext cx="413499" cy="266755"/>
              <a:chOff x="1371600" y="2038342"/>
              <a:chExt cx="609600" cy="393263"/>
            </a:xfrm>
          </p:grpSpPr>
          <p:cxnSp>
            <p:nvCxnSpPr>
              <p:cNvPr id="821" name="Straight Connector 82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18" name="Rectangle 81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19" name="Rectangle 81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20" name="Rectangle 81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30" name="Group 829"/>
          <p:cNvGrpSpPr/>
          <p:nvPr/>
        </p:nvGrpSpPr>
        <p:grpSpPr>
          <a:xfrm>
            <a:off x="10591183" y="3588500"/>
            <a:ext cx="735495" cy="453124"/>
            <a:chOff x="1926169" y="1632181"/>
            <a:chExt cx="540854" cy="333210"/>
          </a:xfrm>
        </p:grpSpPr>
        <p:sp>
          <p:nvSpPr>
            <p:cNvPr id="831" name="Rectangle 8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32" name="Rectangle 8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33" name="Group 832"/>
            <p:cNvGrpSpPr/>
            <p:nvPr/>
          </p:nvGrpSpPr>
          <p:grpSpPr>
            <a:xfrm>
              <a:off x="1989961" y="1665409"/>
              <a:ext cx="413499" cy="266755"/>
              <a:chOff x="1371600" y="2038342"/>
              <a:chExt cx="609600" cy="393263"/>
            </a:xfrm>
          </p:grpSpPr>
          <p:cxnSp>
            <p:nvCxnSpPr>
              <p:cNvPr id="837" name="Straight Connector 8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4" name="Rectangle 8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35" name="Rectangle 8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36" name="Rectangle 8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46" name="Group 845"/>
          <p:cNvGrpSpPr/>
          <p:nvPr/>
        </p:nvGrpSpPr>
        <p:grpSpPr>
          <a:xfrm>
            <a:off x="9853969" y="3170996"/>
            <a:ext cx="735495" cy="453124"/>
            <a:chOff x="1926169" y="1632181"/>
            <a:chExt cx="540854" cy="333210"/>
          </a:xfrm>
        </p:grpSpPr>
        <p:sp>
          <p:nvSpPr>
            <p:cNvPr id="847" name="Rectangle 8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48" name="Rectangle 8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49" name="Group 848"/>
            <p:cNvGrpSpPr/>
            <p:nvPr/>
          </p:nvGrpSpPr>
          <p:grpSpPr>
            <a:xfrm>
              <a:off x="1989961" y="1665409"/>
              <a:ext cx="413499" cy="266755"/>
              <a:chOff x="1371600" y="2038342"/>
              <a:chExt cx="609600" cy="393263"/>
            </a:xfrm>
          </p:grpSpPr>
          <p:cxnSp>
            <p:nvCxnSpPr>
              <p:cNvPr id="853" name="Straight Connector 8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4" name="Straight Connector 8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5" name="Straight Connector 8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6" name="Straight Connector 8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7" name="Straight Connector 8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8" name="Straight Connector 8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9" name="Straight Connector 8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0" name="Straight Connector 8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1" name="Straight Connector 8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0" name="Rectangle 8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51" name="Rectangle 8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52" name="Rectangle 8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62" name="Group 861"/>
          <p:cNvGrpSpPr/>
          <p:nvPr/>
        </p:nvGrpSpPr>
        <p:grpSpPr>
          <a:xfrm>
            <a:off x="10591183" y="3170996"/>
            <a:ext cx="735495" cy="453124"/>
            <a:chOff x="1926169" y="1632181"/>
            <a:chExt cx="540854" cy="333210"/>
          </a:xfrm>
        </p:grpSpPr>
        <p:sp>
          <p:nvSpPr>
            <p:cNvPr id="863" name="Rectangle 8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64" name="Rectangle 8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65" name="Group 864"/>
            <p:cNvGrpSpPr/>
            <p:nvPr/>
          </p:nvGrpSpPr>
          <p:grpSpPr>
            <a:xfrm>
              <a:off x="1989961" y="1665409"/>
              <a:ext cx="413499" cy="266755"/>
              <a:chOff x="1371600" y="2038342"/>
              <a:chExt cx="609600" cy="393263"/>
            </a:xfrm>
          </p:grpSpPr>
          <p:cxnSp>
            <p:nvCxnSpPr>
              <p:cNvPr id="869" name="Straight Connector 8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2" name="Straight Connector 8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4" name="Straight Connector 8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6" name="Straight Connector 8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66" name="Rectangle 8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67" name="Rectangle 8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68" name="Rectangle 8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97" name="Group 896"/>
          <p:cNvGrpSpPr/>
          <p:nvPr/>
        </p:nvGrpSpPr>
        <p:grpSpPr>
          <a:xfrm>
            <a:off x="1088626" y="2311374"/>
            <a:ext cx="735495" cy="453124"/>
            <a:chOff x="1926169" y="1632181"/>
            <a:chExt cx="540854" cy="333210"/>
          </a:xfrm>
        </p:grpSpPr>
        <p:sp>
          <p:nvSpPr>
            <p:cNvPr id="898" name="Rectangle 8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99" name="Rectangle 8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00" name="Group 899"/>
            <p:cNvGrpSpPr/>
            <p:nvPr/>
          </p:nvGrpSpPr>
          <p:grpSpPr>
            <a:xfrm>
              <a:off x="1989961" y="1665409"/>
              <a:ext cx="413499" cy="266755"/>
              <a:chOff x="1371600" y="2038342"/>
              <a:chExt cx="609600" cy="393263"/>
            </a:xfrm>
          </p:grpSpPr>
          <p:cxnSp>
            <p:nvCxnSpPr>
              <p:cNvPr id="904" name="Straight Connector 9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9" name="Straight Connector 9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0" name="Straight Connector 9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1" name="Straight Connector 9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2" name="Straight Connector 9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01" name="Rectangle 9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02" name="Rectangle 9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03" name="Rectangle 9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13" name="Group 912"/>
          <p:cNvGrpSpPr/>
          <p:nvPr/>
        </p:nvGrpSpPr>
        <p:grpSpPr>
          <a:xfrm>
            <a:off x="1825840" y="2311374"/>
            <a:ext cx="735495" cy="453124"/>
            <a:chOff x="1926169" y="1632181"/>
            <a:chExt cx="540854" cy="333210"/>
          </a:xfrm>
        </p:grpSpPr>
        <p:sp>
          <p:nvSpPr>
            <p:cNvPr id="914" name="Rectangle 91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5" name="Rectangle 91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16" name="Group 915"/>
            <p:cNvGrpSpPr/>
            <p:nvPr/>
          </p:nvGrpSpPr>
          <p:grpSpPr>
            <a:xfrm>
              <a:off x="1989961" y="1665409"/>
              <a:ext cx="413499" cy="266755"/>
              <a:chOff x="1371600" y="2038342"/>
              <a:chExt cx="609600" cy="393263"/>
            </a:xfrm>
          </p:grpSpPr>
          <p:cxnSp>
            <p:nvCxnSpPr>
              <p:cNvPr id="920" name="Straight Connector 91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7" name="Rectangle 91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8" name="Rectangle 91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9" name="Rectangle 91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29" name="Group 928"/>
          <p:cNvGrpSpPr/>
          <p:nvPr/>
        </p:nvGrpSpPr>
        <p:grpSpPr>
          <a:xfrm>
            <a:off x="1088626" y="1893870"/>
            <a:ext cx="735495" cy="453124"/>
            <a:chOff x="1926169" y="1632181"/>
            <a:chExt cx="540854" cy="333210"/>
          </a:xfrm>
        </p:grpSpPr>
        <p:sp>
          <p:nvSpPr>
            <p:cNvPr id="930" name="Rectangle 9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31" name="Rectangle 9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32" name="Group 931"/>
            <p:cNvGrpSpPr/>
            <p:nvPr/>
          </p:nvGrpSpPr>
          <p:grpSpPr>
            <a:xfrm>
              <a:off x="1989961" y="1665409"/>
              <a:ext cx="413499" cy="266755"/>
              <a:chOff x="1371600" y="2038342"/>
              <a:chExt cx="609600" cy="393263"/>
            </a:xfrm>
          </p:grpSpPr>
          <p:cxnSp>
            <p:nvCxnSpPr>
              <p:cNvPr id="936" name="Straight Connector 9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3" name="Straight Connector 9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4" name="Straight Connector 9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3" name="Rectangle 9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34" name="Rectangle 9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35" name="Rectangle 9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45" name="Group 944"/>
          <p:cNvGrpSpPr/>
          <p:nvPr/>
        </p:nvGrpSpPr>
        <p:grpSpPr>
          <a:xfrm>
            <a:off x="1825840" y="1893870"/>
            <a:ext cx="735495" cy="453124"/>
            <a:chOff x="1926169" y="1632181"/>
            <a:chExt cx="540854" cy="333210"/>
          </a:xfrm>
        </p:grpSpPr>
        <p:sp>
          <p:nvSpPr>
            <p:cNvPr id="946" name="Rectangle 94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47" name="Rectangle 94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48" name="Group 947"/>
            <p:cNvGrpSpPr/>
            <p:nvPr/>
          </p:nvGrpSpPr>
          <p:grpSpPr>
            <a:xfrm>
              <a:off x="1989961" y="1665409"/>
              <a:ext cx="413499" cy="266755"/>
              <a:chOff x="1371600" y="2038342"/>
              <a:chExt cx="609600" cy="393263"/>
            </a:xfrm>
          </p:grpSpPr>
          <p:cxnSp>
            <p:nvCxnSpPr>
              <p:cNvPr id="952" name="Straight Connector 95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49" name="Rectangle 94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50" name="Rectangle 94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51" name="Rectangle 95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61" name="Group 960"/>
          <p:cNvGrpSpPr/>
          <p:nvPr/>
        </p:nvGrpSpPr>
        <p:grpSpPr>
          <a:xfrm>
            <a:off x="1088626" y="1476366"/>
            <a:ext cx="735495" cy="453124"/>
            <a:chOff x="1926169" y="1632181"/>
            <a:chExt cx="540854" cy="333210"/>
          </a:xfrm>
        </p:grpSpPr>
        <p:sp>
          <p:nvSpPr>
            <p:cNvPr id="962" name="Rectangle 9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3" name="Rectangle 9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64" name="Group 963"/>
            <p:cNvGrpSpPr/>
            <p:nvPr/>
          </p:nvGrpSpPr>
          <p:grpSpPr>
            <a:xfrm>
              <a:off x="1989961" y="1665409"/>
              <a:ext cx="413499" cy="266755"/>
              <a:chOff x="1371600" y="2038342"/>
              <a:chExt cx="609600" cy="393263"/>
            </a:xfrm>
          </p:grpSpPr>
          <p:cxnSp>
            <p:nvCxnSpPr>
              <p:cNvPr id="968" name="Straight Connector 9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0" name="Straight Connector 9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1" name="Straight Connector 9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2" name="Straight Connector 9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5" name="Rectangle 9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6" name="Rectangle 9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7" name="Rectangle 9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77" name="Group 976"/>
          <p:cNvGrpSpPr/>
          <p:nvPr/>
        </p:nvGrpSpPr>
        <p:grpSpPr>
          <a:xfrm>
            <a:off x="1825840" y="1476366"/>
            <a:ext cx="735495" cy="453124"/>
            <a:chOff x="1926169" y="1632181"/>
            <a:chExt cx="540854" cy="333210"/>
          </a:xfrm>
        </p:grpSpPr>
        <p:sp>
          <p:nvSpPr>
            <p:cNvPr id="978" name="Rectangle 97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79" name="Rectangle 97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80" name="Group 979"/>
            <p:cNvGrpSpPr/>
            <p:nvPr/>
          </p:nvGrpSpPr>
          <p:grpSpPr>
            <a:xfrm>
              <a:off x="1989961" y="1665409"/>
              <a:ext cx="413499" cy="266755"/>
              <a:chOff x="1371600" y="2038342"/>
              <a:chExt cx="609600" cy="393263"/>
            </a:xfrm>
          </p:grpSpPr>
          <p:cxnSp>
            <p:nvCxnSpPr>
              <p:cNvPr id="984" name="Straight Connector 98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0" name="Straight Connector 98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2" name="Straight Connector 99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81" name="Rectangle 98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82" name="Rectangle 98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83" name="Rectangle 98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93" name="Group 992"/>
          <p:cNvGrpSpPr/>
          <p:nvPr/>
        </p:nvGrpSpPr>
        <p:grpSpPr>
          <a:xfrm>
            <a:off x="1088626" y="1058862"/>
            <a:ext cx="735495" cy="453124"/>
            <a:chOff x="1926169" y="1632181"/>
            <a:chExt cx="540854" cy="333210"/>
          </a:xfrm>
        </p:grpSpPr>
        <p:sp>
          <p:nvSpPr>
            <p:cNvPr id="994" name="Rectangle 99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5" name="Rectangle 99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96" name="Group 995"/>
            <p:cNvGrpSpPr/>
            <p:nvPr/>
          </p:nvGrpSpPr>
          <p:grpSpPr>
            <a:xfrm>
              <a:off x="1989961" y="1665409"/>
              <a:ext cx="413499" cy="266755"/>
              <a:chOff x="1371600" y="2038342"/>
              <a:chExt cx="609600" cy="393263"/>
            </a:xfrm>
          </p:grpSpPr>
          <p:cxnSp>
            <p:nvCxnSpPr>
              <p:cNvPr id="1000" name="Straight Connector 99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97" name="Rectangle 99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8" name="Rectangle 99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9" name="Rectangle 99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09" name="Group 1008"/>
          <p:cNvGrpSpPr/>
          <p:nvPr/>
        </p:nvGrpSpPr>
        <p:grpSpPr>
          <a:xfrm>
            <a:off x="1825840" y="1058862"/>
            <a:ext cx="735495" cy="453124"/>
            <a:chOff x="1926169" y="1632181"/>
            <a:chExt cx="540854" cy="333210"/>
          </a:xfrm>
        </p:grpSpPr>
        <p:sp>
          <p:nvSpPr>
            <p:cNvPr id="1010" name="Rectangle 10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11" name="Rectangle 10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12" name="Group 1011"/>
            <p:cNvGrpSpPr/>
            <p:nvPr/>
          </p:nvGrpSpPr>
          <p:grpSpPr>
            <a:xfrm>
              <a:off x="1989961" y="1665409"/>
              <a:ext cx="413499" cy="266755"/>
              <a:chOff x="1371600" y="2038342"/>
              <a:chExt cx="609600" cy="393263"/>
            </a:xfrm>
          </p:grpSpPr>
          <p:cxnSp>
            <p:nvCxnSpPr>
              <p:cNvPr id="1016" name="Straight Connector 10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7" name="Straight Connector 10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8" name="Straight Connector 10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9" name="Straight Connector 10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0" name="Straight Connector 10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1" name="Straight Connector 10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2" name="Straight Connector 10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3" name="Straight Connector 10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3" name="Rectangle 10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14" name="Rectangle 10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15" name="Rectangle 10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25" name="Group 1024"/>
          <p:cNvGrpSpPr/>
          <p:nvPr/>
        </p:nvGrpSpPr>
        <p:grpSpPr>
          <a:xfrm>
            <a:off x="3313829" y="2311374"/>
            <a:ext cx="735495" cy="453124"/>
            <a:chOff x="1926169" y="1632181"/>
            <a:chExt cx="540854" cy="333210"/>
          </a:xfrm>
        </p:grpSpPr>
        <p:sp>
          <p:nvSpPr>
            <p:cNvPr id="1026" name="Rectangle 102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27" name="Rectangle 102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28" name="Group 1027"/>
            <p:cNvGrpSpPr/>
            <p:nvPr/>
          </p:nvGrpSpPr>
          <p:grpSpPr>
            <a:xfrm>
              <a:off x="1989961" y="1665409"/>
              <a:ext cx="413499" cy="266755"/>
              <a:chOff x="1371600" y="2038342"/>
              <a:chExt cx="609600" cy="393263"/>
            </a:xfrm>
          </p:grpSpPr>
          <p:cxnSp>
            <p:nvCxnSpPr>
              <p:cNvPr id="1032" name="Straight Connector 103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29" name="Rectangle 102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30" name="Rectangle 102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31" name="Rectangle 103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41" name="Group 1040"/>
          <p:cNvGrpSpPr/>
          <p:nvPr/>
        </p:nvGrpSpPr>
        <p:grpSpPr>
          <a:xfrm>
            <a:off x="4051043" y="2311374"/>
            <a:ext cx="735495" cy="453124"/>
            <a:chOff x="1926169" y="1632181"/>
            <a:chExt cx="540854" cy="333210"/>
          </a:xfrm>
        </p:grpSpPr>
        <p:sp>
          <p:nvSpPr>
            <p:cNvPr id="1042" name="Rectangle 104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43" name="Rectangle 104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44" name="Group 1043"/>
            <p:cNvGrpSpPr/>
            <p:nvPr/>
          </p:nvGrpSpPr>
          <p:grpSpPr>
            <a:xfrm>
              <a:off x="1989961" y="1665409"/>
              <a:ext cx="413499" cy="266755"/>
              <a:chOff x="1371600" y="2038342"/>
              <a:chExt cx="609600" cy="393263"/>
            </a:xfrm>
          </p:grpSpPr>
          <p:cxnSp>
            <p:nvCxnSpPr>
              <p:cNvPr id="1048" name="Straight Connector 1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2" name="Straight Connector 105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45" name="Rectangle 104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46" name="Rectangle 104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47" name="Rectangle 104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57" name="Group 1056"/>
          <p:cNvGrpSpPr/>
          <p:nvPr/>
        </p:nvGrpSpPr>
        <p:grpSpPr>
          <a:xfrm>
            <a:off x="3313829" y="1893870"/>
            <a:ext cx="735495" cy="453124"/>
            <a:chOff x="1926169" y="1632181"/>
            <a:chExt cx="540854" cy="333210"/>
          </a:xfrm>
        </p:grpSpPr>
        <p:sp>
          <p:nvSpPr>
            <p:cNvPr id="1058" name="Rectangle 105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59" name="Rectangle 105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60" name="Group 1059"/>
            <p:cNvGrpSpPr/>
            <p:nvPr/>
          </p:nvGrpSpPr>
          <p:grpSpPr>
            <a:xfrm>
              <a:off x="1989961" y="1665409"/>
              <a:ext cx="413499" cy="266755"/>
              <a:chOff x="1371600" y="2038342"/>
              <a:chExt cx="609600" cy="393263"/>
            </a:xfrm>
          </p:grpSpPr>
          <p:cxnSp>
            <p:nvCxnSpPr>
              <p:cNvPr id="1064" name="Straight Connector 106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2" name="Straight Connector 107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61" name="Rectangle 106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62" name="Rectangle 106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63" name="Rectangle 106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73" name="Group 1072"/>
          <p:cNvGrpSpPr/>
          <p:nvPr/>
        </p:nvGrpSpPr>
        <p:grpSpPr>
          <a:xfrm>
            <a:off x="4051043" y="1893870"/>
            <a:ext cx="735495" cy="453124"/>
            <a:chOff x="1926169" y="1632181"/>
            <a:chExt cx="540854" cy="333210"/>
          </a:xfrm>
        </p:grpSpPr>
        <p:sp>
          <p:nvSpPr>
            <p:cNvPr id="1074" name="Rectangle 10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75" name="Rectangle 10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76" name="Group 1075"/>
            <p:cNvGrpSpPr/>
            <p:nvPr/>
          </p:nvGrpSpPr>
          <p:grpSpPr>
            <a:xfrm>
              <a:off x="1989961" y="1665409"/>
              <a:ext cx="413499" cy="266755"/>
              <a:chOff x="1371600" y="2038342"/>
              <a:chExt cx="609600" cy="393263"/>
            </a:xfrm>
          </p:grpSpPr>
          <p:cxnSp>
            <p:nvCxnSpPr>
              <p:cNvPr id="1080" name="Straight Connector 10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77" name="Rectangle 10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78" name="Rectangle 10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79" name="Rectangle 10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89" name="Group 1088"/>
          <p:cNvGrpSpPr/>
          <p:nvPr/>
        </p:nvGrpSpPr>
        <p:grpSpPr>
          <a:xfrm>
            <a:off x="3313829" y="1476366"/>
            <a:ext cx="735495" cy="453124"/>
            <a:chOff x="1926169" y="1632181"/>
            <a:chExt cx="540854" cy="333210"/>
          </a:xfrm>
        </p:grpSpPr>
        <p:sp>
          <p:nvSpPr>
            <p:cNvPr id="1090" name="Rectangle 108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91" name="Rectangle 109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92" name="Group 1091"/>
            <p:cNvGrpSpPr/>
            <p:nvPr/>
          </p:nvGrpSpPr>
          <p:grpSpPr>
            <a:xfrm>
              <a:off x="1989961" y="1665409"/>
              <a:ext cx="413499" cy="266755"/>
              <a:chOff x="1371600" y="2038342"/>
              <a:chExt cx="609600" cy="393263"/>
            </a:xfrm>
          </p:grpSpPr>
          <p:cxnSp>
            <p:nvCxnSpPr>
              <p:cNvPr id="1096" name="Straight Connector 109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93" name="Rectangle 109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94" name="Rectangle 109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95" name="Rectangle 109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05" name="Group 1104"/>
          <p:cNvGrpSpPr/>
          <p:nvPr/>
        </p:nvGrpSpPr>
        <p:grpSpPr>
          <a:xfrm>
            <a:off x="4051043" y="1476366"/>
            <a:ext cx="735495" cy="453124"/>
            <a:chOff x="1926169" y="1632181"/>
            <a:chExt cx="540854" cy="333210"/>
          </a:xfrm>
        </p:grpSpPr>
        <p:sp>
          <p:nvSpPr>
            <p:cNvPr id="1106" name="Rectangle 11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07" name="Rectangle 11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08" name="Group 1107"/>
            <p:cNvGrpSpPr/>
            <p:nvPr/>
          </p:nvGrpSpPr>
          <p:grpSpPr>
            <a:xfrm>
              <a:off x="1989961" y="1665409"/>
              <a:ext cx="413499" cy="266755"/>
              <a:chOff x="1371600" y="2038342"/>
              <a:chExt cx="609600" cy="393263"/>
            </a:xfrm>
          </p:grpSpPr>
          <p:cxnSp>
            <p:nvCxnSpPr>
              <p:cNvPr id="1112" name="Straight Connector 11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09" name="Rectangle 11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10" name="Rectangle 11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11" name="Rectangle 11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21" name="Group 1120"/>
          <p:cNvGrpSpPr/>
          <p:nvPr/>
        </p:nvGrpSpPr>
        <p:grpSpPr>
          <a:xfrm>
            <a:off x="3313829" y="1058862"/>
            <a:ext cx="735495" cy="453124"/>
            <a:chOff x="1926169" y="1632181"/>
            <a:chExt cx="540854" cy="333210"/>
          </a:xfrm>
        </p:grpSpPr>
        <p:sp>
          <p:nvSpPr>
            <p:cNvPr id="1122" name="Rectangle 11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23" name="Rectangle 11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24" name="Group 1123"/>
            <p:cNvGrpSpPr/>
            <p:nvPr/>
          </p:nvGrpSpPr>
          <p:grpSpPr>
            <a:xfrm>
              <a:off x="1989961" y="1665409"/>
              <a:ext cx="413499" cy="266755"/>
              <a:chOff x="1371600" y="2038342"/>
              <a:chExt cx="609600" cy="393263"/>
            </a:xfrm>
          </p:grpSpPr>
          <p:cxnSp>
            <p:nvCxnSpPr>
              <p:cNvPr id="1128" name="Straight Connector 11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25" name="Rectangle 11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26" name="Rectangle 11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27" name="Rectangle 11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37" name="Group 1136"/>
          <p:cNvGrpSpPr/>
          <p:nvPr/>
        </p:nvGrpSpPr>
        <p:grpSpPr>
          <a:xfrm>
            <a:off x="4051043" y="1058862"/>
            <a:ext cx="735495" cy="453124"/>
            <a:chOff x="1926169" y="1632181"/>
            <a:chExt cx="540854" cy="333210"/>
          </a:xfrm>
        </p:grpSpPr>
        <p:sp>
          <p:nvSpPr>
            <p:cNvPr id="1138" name="Rectangle 11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39" name="Rectangle 11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40" name="Group 1139"/>
            <p:cNvGrpSpPr/>
            <p:nvPr/>
          </p:nvGrpSpPr>
          <p:grpSpPr>
            <a:xfrm>
              <a:off x="1989961" y="1665409"/>
              <a:ext cx="413499" cy="266755"/>
              <a:chOff x="1371600" y="2038342"/>
              <a:chExt cx="609600" cy="393263"/>
            </a:xfrm>
          </p:grpSpPr>
          <p:cxnSp>
            <p:nvCxnSpPr>
              <p:cNvPr id="1144" name="Straight Connector 11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41" name="Rectangle 11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42" name="Rectangle 11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43" name="Rectangle 11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53" name="Group 1152"/>
          <p:cNvGrpSpPr/>
          <p:nvPr/>
        </p:nvGrpSpPr>
        <p:grpSpPr>
          <a:xfrm>
            <a:off x="5493087" y="2311374"/>
            <a:ext cx="735495" cy="453124"/>
            <a:chOff x="1926169" y="1632181"/>
            <a:chExt cx="540854" cy="333210"/>
          </a:xfrm>
        </p:grpSpPr>
        <p:sp>
          <p:nvSpPr>
            <p:cNvPr id="1154" name="Rectangle 115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55" name="Rectangle 115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56" name="Group 1155"/>
            <p:cNvGrpSpPr/>
            <p:nvPr/>
          </p:nvGrpSpPr>
          <p:grpSpPr>
            <a:xfrm>
              <a:off x="1989961" y="1665409"/>
              <a:ext cx="413499" cy="266755"/>
              <a:chOff x="1371600" y="2038342"/>
              <a:chExt cx="609600" cy="393263"/>
            </a:xfrm>
          </p:grpSpPr>
          <p:cxnSp>
            <p:nvCxnSpPr>
              <p:cNvPr id="1160" name="Straight Connector 115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8" name="Straight Connector 116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57" name="Rectangle 115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58" name="Rectangle 115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59" name="Rectangle 115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69" name="Group 1168"/>
          <p:cNvGrpSpPr/>
          <p:nvPr/>
        </p:nvGrpSpPr>
        <p:grpSpPr>
          <a:xfrm>
            <a:off x="6230301" y="2311374"/>
            <a:ext cx="735495" cy="453124"/>
            <a:chOff x="1926169" y="1632181"/>
            <a:chExt cx="540854" cy="333210"/>
          </a:xfrm>
        </p:grpSpPr>
        <p:sp>
          <p:nvSpPr>
            <p:cNvPr id="1170" name="Rectangle 1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71" name="Rectangle 1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72" name="Group 1171"/>
            <p:cNvGrpSpPr/>
            <p:nvPr/>
          </p:nvGrpSpPr>
          <p:grpSpPr>
            <a:xfrm>
              <a:off x="1989961" y="1665409"/>
              <a:ext cx="413499" cy="266755"/>
              <a:chOff x="1371600" y="2038342"/>
              <a:chExt cx="609600" cy="393263"/>
            </a:xfrm>
          </p:grpSpPr>
          <p:cxnSp>
            <p:nvCxnSpPr>
              <p:cNvPr id="1176" name="Straight Connector 1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4" name="Straight Connector 1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73" name="Rectangle 1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74" name="Rectangle 1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75" name="Rectangle 1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85" name="Group 1184"/>
          <p:cNvGrpSpPr/>
          <p:nvPr/>
        </p:nvGrpSpPr>
        <p:grpSpPr>
          <a:xfrm>
            <a:off x="5493087" y="1893870"/>
            <a:ext cx="735495" cy="453124"/>
            <a:chOff x="1926169" y="1632181"/>
            <a:chExt cx="540854" cy="333210"/>
          </a:xfrm>
        </p:grpSpPr>
        <p:sp>
          <p:nvSpPr>
            <p:cNvPr id="1186" name="Rectangle 11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87" name="Rectangle 11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88" name="Group 1187"/>
            <p:cNvGrpSpPr/>
            <p:nvPr/>
          </p:nvGrpSpPr>
          <p:grpSpPr>
            <a:xfrm>
              <a:off x="1989961" y="1665409"/>
              <a:ext cx="413499" cy="266755"/>
              <a:chOff x="1371600" y="2038342"/>
              <a:chExt cx="609600" cy="393263"/>
            </a:xfrm>
          </p:grpSpPr>
          <p:cxnSp>
            <p:nvCxnSpPr>
              <p:cNvPr id="1192" name="Straight Connector 11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3" name="Straight Connector 11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4" name="Straight Connector 11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5" name="Straight Connector 11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89" name="Rectangle 11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90" name="Rectangle 11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91" name="Rectangle 11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01" name="Group 1200"/>
          <p:cNvGrpSpPr/>
          <p:nvPr/>
        </p:nvGrpSpPr>
        <p:grpSpPr>
          <a:xfrm>
            <a:off x="6230301" y="1893870"/>
            <a:ext cx="735495" cy="453124"/>
            <a:chOff x="1926169" y="1632181"/>
            <a:chExt cx="540854" cy="333210"/>
          </a:xfrm>
        </p:grpSpPr>
        <p:sp>
          <p:nvSpPr>
            <p:cNvPr id="1202" name="Rectangle 12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3" name="Rectangle 12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04" name="Group 1203"/>
            <p:cNvGrpSpPr/>
            <p:nvPr/>
          </p:nvGrpSpPr>
          <p:grpSpPr>
            <a:xfrm>
              <a:off x="1989961" y="1665409"/>
              <a:ext cx="413499" cy="266755"/>
              <a:chOff x="1371600" y="2038342"/>
              <a:chExt cx="609600" cy="393263"/>
            </a:xfrm>
          </p:grpSpPr>
          <p:cxnSp>
            <p:nvCxnSpPr>
              <p:cNvPr id="1208" name="Straight Connector 12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9" name="Straight Connector 12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0" name="Straight Connector 12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1" name="Straight Connector 12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2" name="Straight Connector 12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3" name="Straight Connector 12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4" name="Straight Connector 12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5" name="Straight Connector 12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6" name="Straight Connector 12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05" name="Rectangle 12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6" name="Rectangle 12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7" name="Rectangle 12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17" name="Group 1216"/>
          <p:cNvGrpSpPr/>
          <p:nvPr/>
        </p:nvGrpSpPr>
        <p:grpSpPr>
          <a:xfrm>
            <a:off x="5493087" y="1476366"/>
            <a:ext cx="735495" cy="453124"/>
            <a:chOff x="1926169" y="1632181"/>
            <a:chExt cx="540854" cy="333210"/>
          </a:xfrm>
        </p:grpSpPr>
        <p:sp>
          <p:nvSpPr>
            <p:cNvPr id="1218" name="Rectangle 121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19" name="Rectangle 121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20" name="Group 1219"/>
            <p:cNvGrpSpPr/>
            <p:nvPr/>
          </p:nvGrpSpPr>
          <p:grpSpPr>
            <a:xfrm>
              <a:off x="1989961" y="1665409"/>
              <a:ext cx="413499" cy="266755"/>
              <a:chOff x="1371600" y="2038342"/>
              <a:chExt cx="609600" cy="393263"/>
            </a:xfrm>
          </p:grpSpPr>
          <p:cxnSp>
            <p:nvCxnSpPr>
              <p:cNvPr id="1224" name="Straight Connector 122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5" name="Straight Connector 122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9" name="Straight Connector 122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0" name="Straight Connector 122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1" name="Straight Connector 123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21" name="Rectangle 122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22" name="Rectangle 122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23" name="Rectangle 122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33" name="Group 1232"/>
          <p:cNvGrpSpPr/>
          <p:nvPr/>
        </p:nvGrpSpPr>
        <p:grpSpPr>
          <a:xfrm>
            <a:off x="6230301" y="1476366"/>
            <a:ext cx="735495" cy="453124"/>
            <a:chOff x="1926169" y="1632181"/>
            <a:chExt cx="540854" cy="333210"/>
          </a:xfrm>
        </p:grpSpPr>
        <p:sp>
          <p:nvSpPr>
            <p:cNvPr id="1234" name="Rectangle 12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35" name="Rectangle 12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36" name="Group 1235"/>
            <p:cNvGrpSpPr/>
            <p:nvPr/>
          </p:nvGrpSpPr>
          <p:grpSpPr>
            <a:xfrm>
              <a:off x="1989961" y="1665409"/>
              <a:ext cx="413499" cy="266755"/>
              <a:chOff x="1371600" y="2038342"/>
              <a:chExt cx="609600" cy="393263"/>
            </a:xfrm>
          </p:grpSpPr>
          <p:cxnSp>
            <p:nvCxnSpPr>
              <p:cNvPr id="1240" name="Straight Connector 12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1" name="Straight Connector 12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3" name="Straight Connector 12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4" name="Straight Connector 12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5" name="Straight Connector 12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6" name="Straight Connector 12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7" name="Straight Connector 12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8" name="Straight Connector 12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37" name="Rectangle 12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38" name="Rectangle 12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39" name="Rectangle 12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49" name="Group 1248"/>
          <p:cNvGrpSpPr/>
          <p:nvPr/>
        </p:nvGrpSpPr>
        <p:grpSpPr>
          <a:xfrm>
            <a:off x="5493087" y="1058862"/>
            <a:ext cx="735495" cy="453124"/>
            <a:chOff x="1926169" y="1632181"/>
            <a:chExt cx="540854" cy="333210"/>
          </a:xfrm>
        </p:grpSpPr>
        <p:sp>
          <p:nvSpPr>
            <p:cNvPr id="1250" name="Rectangle 124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51" name="Rectangle 125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52" name="Group 1251"/>
            <p:cNvGrpSpPr/>
            <p:nvPr/>
          </p:nvGrpSpPr>
          <p:grpSpPr>
            <a:xfrm>
              <a:off x="1989961" y="1665409"/>
              <a:ext cx="413499" cy="266755"/>
              <a:chOff x="1371600" y="2038342"/>
              <a:chExt cx="609600" cy="393263"/>
            </a:xfrm>
          </p:grpSpPr>
          <p:cxnSp>
            <p:nvCxnSpPr>
              <p:cNvPr id="1256" name="Straight Connector 125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3" name="Straight Connector 126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4" name="Straight Connector 126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53" name="Rectangle 12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54" name="Rectangle 125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55" name="Rectangle 125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65" name="Group 1264"/>
          <p:cNvGrpSpPr/>
          <p:nvPr/>
        </p:nvGrpSpPr>
        <p:grpSpPr>
          <a:xfrm>
            <a:off x="6230301" y="1058862"/>
            <a:ext cx="735495" cy="453124"/>
            <a:chOff x="1926169" y="1632181"/>
            <a:chExt cx="540854" cy="333210"/>
          </a:xfrm>
        </p:grpSpPr>
        <p:sp>
          <p:nvSpPr>
            <p:cNvPr id="1266" name="Rectangle 12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67" name="Rectangle 12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68" name="Group 1267"/>
            <p:cNvGrpSpPr/>
            <p:nvPr/>
          </p:nvGrpSpPr>
          <p:grpSpPr>
            <a:xfrm>
              <a:off x="1989961" y="1665409"/>
              <a:ext cx="413499" cy="266755"/>
              <a:chOff x="1371600" y="2038342"/>
              <a:chExt cx="609600" cy="393263"/>
            </a:xfrm>
          </p:grpSpPr>
          <p:cxnSp>
            <p:nvCxnSpPr>
              <p:cNvPr id="1272" name="Straight Connector 12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3" name="Straight Connector 12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4" name="Straight Connector 12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5" name="Straight Connector 12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0" name="Straight Connector 12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69" name="Rectangle 12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70" name="Rectangle 12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71" name="Rectangle 12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81" name="Group 1280"/>
          <p:cNvGrpSpPr/>
          <p:nvPr/>
        </p:nvGrpSpPr>
        <p:grpSpPr>
          <a:xfrm>
            <a:off x="7681019" y="2311374"/>
            <a:ext cx="735495" cy="453124"/>
            <a:chOff x="1926169" y="1632181"/>
            <a:chExt cx="540854" cy="333210"/>
          </a:xfrm>
        </p:grpSpPr>
        <p:sp>
          <p:nvSpPr>
            <p:cNvPr id="1282" name="Rectangle 128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83" name="Rectangle 128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84" name="Group 1283"/>
            <p:cNvGrpSpPr/>
            <p:nvPr/>
          </p:nvGrpSpPr>
          <p:grpSpPr>
            <a:xfrm>
              <a:off x="1989961" y="1665409"/>
              <a:ext cx="413499" cy="266755"/>
              <a:chOff x="1371600" y="2038342"/>
              <a:chExt cx="609600" cy="393263"/>
            </a:xfrm>
          </p:grpSpPr>
          <p:cxnSp>
            <p:nvCxnSpPr>
              <p:cNvPr id="1288" name="Straight Connector 128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9" name="Straight Connector 128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0" name="Straight Connector 128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1" name="Straight Connector 129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5" name="Straight Connector 129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6" name="Straight Connector 129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85" name="Rectangle 128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86" name="Rectangle 128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87" name="Rectangle 128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97" name="Group 1296"/>
          <p:cNvGrpSpPr/>
          <p:nvPr/>
        </p:nvGrpSpPr>
        <p:grpSpPr>
          <a:xfrm>
            <a:off x="8418233" y="2311374"/>
            <a:ext cx="735495" cy="453124"/>
            <a:chOff x="1926169" y="1632181"/>
            <a:chExt cx="540854" cy="333210"/>
          </a:xfrm>
        </p:grpSpPr>
        <p:sp>
          <p:nvSpPr>
            <p:cNvPr id="1298" name="Rectangle 12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99" name="Rectangle 12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00" name="Group 1299"/>
            <p:cNvGrpSpPr/>
            <p:nvPr/>
          </p:nvGrpSpPr>
          <p:grpSpPr>
            <a:xfrm>
              <a:off x="1989961" y="1665409"/>
              <a:ext cx="413499" cy="266755"/>
              <a:chOff x="1371600" y="2038342"/>
              <a:chExt cx="609600" cy="393263"/>
            </a:xfrm>
          </p:grpSpPr>
          <p:cxnSp>
            <p:nvCxnSpPr>
              <p:cNvPr id="1304" name="Straight Connector 13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5" name="Straight Connector 13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6" name="Straight Connector 13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7" name="Straight Connector 13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8" name="Straight Connector 13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9" name="Straight Connector 13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0" name="Straight Connector 13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1" name="Straight Connector 13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2" name="Straight Connector 13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01" name="Rectangle 13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02" name="Rectangle 13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03" name="Rectangle 13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13" name="Group 1312"/>
          <p:cNvGrpSpPr/>
          <p:nvPr/>
        </p:nvGrpSpPr>
        <p:grpSpPr>
          <a:xfrm>
            <a:off x="7681019" y="1893870"/>
            <a:ext cx="735495" cy="453124"/>
            <a:chOff x="1926169" y="1632181"/>
            <a:chExt cx="540854" cy="333210"/>
          </a:xfrm>
        </p:grpSpPr>
        <p:sp>
          <p:nvSpPr>
            <p:cNvPr id="1314" name="Rectangle 131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5" name="Rectangle 131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16" name="Group 1315"/>
            <p:cNvGrpSpPr/>
            <p:nvPr/>
          </p:nvGrpSpPr>
          <p:grpSpPr>
            <a:xfrm>
              <a:off x="1989961" y="1665409"/>
              <a:ext cx="413499" cy="266755"/>
              <a:chOff x="1371600" y="2038342"/>
              <a:chExt cx="609600" cy="393263"/>
            </a:xfrm>
          </p:grpSpPr>
          <p:cxnSp>
            <p:nvCxnSpPr>
              <p:cNvPr id="1320" name="Straight Connector 131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1" name="Straight Connector 132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2" name="Straight Connector 132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3" name="Straight Connector 132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4" name="Straight Connector 132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5" name="Straight Connector 132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6" name="Straight Connector 132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7" name="Straight Connector 132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8" name="Straight Connector 132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17" name="Rectangle 131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8" name="Rectangle 131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9" name="Rectangle 131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29" name="Group 1328"/>
          <p:cNvGrpSpPr/>
          <p:nvPr/>
        </p:nvGrpSpPr>
        <p:grpSpPr>
          <a:xfrm>
            <a:off x="8418233" y="1893870"/>
            <a:ext cx="735495" cy="453124"/>
            <a:chOff x="1926169" y="1632181"/>
            <a:chExt cx="540854" cy="333210"/>
          </a:xfrm>
        </p:grpSpPr>
        <p:sp>
          <p:nvSpPr>
            <p:cNvPr id="1330" name="Rectangle 13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1" name="Rectangle 13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32" name="Group 1331"/>
            <p:cNvGrpSpPr/>
            <p:nvPr/>
          </p:nvGrpSpPr>
          <p:grpSpPr>
            <a:xfrm>
              <a:off x="1989961" y="1665409"/>
              <a:ext cx="413499" cy="266755"/>
              <a:chOff x="1371600" y="2038342"/>
              <a:chExt cx="609600" cy="393263"/>
            </a:xfrm>
          </p:grpSpPr>
          <p:cxnSp>
            <p:nvCxnSpPr>
              <p:cNvPr id="1336" name="Straight Connector 13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7" name="Straight Connector 13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8" name="Straight Connector 13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9" name="Straight Connector 13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0" name="Straight Connector 13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1" name="Straight Connector 13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33" name="Rectangle 13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4" name="Rectangle 13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5" name="Rectangle 13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45" name="Group 1344"/>
          <p:cNvGrpSpPr/>
          <p:nvPr/>
        </p:nvGrpSpPr>
        <p:grpSpPr>
          <a:xfrm>
            <a:off x="7681019" y="1476366"/>
            <a:ext cx="735495" cy="453124"/>
            <a:chOff x="1926169" y="1632181"/>
            <a:chExt cx="540854" cy="333210"/>
          </a:xfrm>
        </p:grpSpPr>
        <p:sp>
          <p:nvSpPr>
            <p:cNvPr id="1346" name="Rectangle 134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47" name="Rectangle 134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48" name="Group 1347"/>
            <p:cNvGrpSpPr/>
            <p:nvPr/>
          </p:nvGrpSpPr>
          <p:grpSpPr>
            <a:xfrm>
              <a:off x="1989961" y="1665409"/>
              <a:ext cx="413499" cy="266755"/>
              <a:chOff x="1371600" y="2038342"/>
              <a:chExt cx="609600" cy="393263"/>
            </a:xfrm>
          </p:grpSpPr>
          <p:cxnSp>
            <p:nvCxnSpPr>
              <p:cNvPr id="1352" name="Straight Connector 135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4" name="Straight Connector 135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5" name="Straight Connector 135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6" name="Straight Connector 135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7" name="Straight Connector 135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8" name="Straight Connector 135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9" name="Straight Connector 135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0" name="Straight Connector 135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49" name="Rectangle 134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50" name="Rectangle 134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51" name="Rectangle 135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61" name="Group 1360"/>
          <p:cNvGrpSpPr/>
          <p:nvPr/>
        </p:nvGrpSpPr>
        <p:grpSpPr>
          <a:xfrm>
            <a:off x="8418233" y="1476366"/>
            <a:ext cx="735495" cy="453124"/>
            <a:chOff x="1926169" y="1632181"/>
            <a:chExt cx="540854" cy="333210"/>
          </a:xfrm>
        </p:grpSpPr>
        <p:sp>
          <p:nvSpPr>
            <p:cNvPr id="1362" name="Rectangle 13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63" name="Rectangle 13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64" name="Group 1363"/>
            <p:cNvGrpSpPr/>
            <p:nvPr/>
          </p:nvGrpSpPr>
          <p:grpSpPr>
            <a:xfrm>
              <a:off x="1989961" y="1665409"/>
              <a:ext cx="413499" cy="266755"/>
              <a:chOff x="1371600" y="2038342"/>
              <a:chExt cx="609600" cy="393263"/>
            </a:xfrm>
          </p:grpSpPr>
          <p:cxnSp>
            <p:nvCxnSpPr>
              <p:cNvPr id="1368" name="Straight Connector 13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9" name="Straight Connector 13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0" name="Straight Connector 13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1" name="Straight Connector 13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2" name="Straight Connector 13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65" name="Rectangle 13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66" name="Rectangle 13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67" name="Rectangle 13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77" name="Group 1376"/>
          <p:cNvGrpSpPr/>
          <p:nvPr/>
        </p:nvGrpSpPr>
        <p:grpSpPr>
          <a:xfrm>
            <a:off x="7681019" y="1058862"/>
            <a:ext cx="735495" cy="453124"/>
            <a:chOff x="1926169" y="1632181"/>
            <a:chExt cx="540854" cy="333210"/>
          </a:xfrm>
        </p:grpSpPr>
        <p:sp>
          <p:nvSpPr>
            <p:cNvPr id="1378" name="Rectangle 137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79" name="Rectangle 137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80" name="Group 1379"/>
            <p:cNvGrpSpPr/>
            <p:nvPr/>
          </p:nvGrpSpPr>
          <p:grpSpPr>
            <a:xfrm>
              <a:off x="1989961" y="1665409"/>
              <a:ext cx="413499" cy="266755"/>
              <a:chOff x="1371600" y="2038342"/>
              <a:chExt cx="609600" cy="393263"/>
            </a:xfrm>
          </p:grpSpPr>
          <p:cxnSp>
            <p:nvCxnSpPr>
              <p:cNvPr id="1384" name="Straight Connector 138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81" name="Rectangle 138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82" name="Rectangle 138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83" name="Rectangle 138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93" name="Group 1392"/>
          <p:cNvGrpSpPr/>
          <p:nvPr/>
        </p:nvGrpSpPr>
        <p:grpSpPr>
          <a:xfrm>
            <a:off x="8418233" y="1058862"/>
            <a:ext cx="735495" cy="453124"/>
            <a:chOff x="1926169" y="1632181"/>
            <a:chExt cx="540854" cy="333210"/>
          </a:xfrm>
        </p:grpSpPr>
        <p:sp>
          <p:nvSpPr>
            <p:cNvPr id="1394" name="Rectangle 139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95" name="Rectangle 139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96" name="Group 1395"/>
            <p:cNvGrpSpPr/>
            <p:nvPr/>
          </p:nvGrpSpPr>
          <p:grpSpPr>
            <a:xfrm>
              <a:off x="1989961" y="1665409"/>
              <a:ext cx="413499" cy="266755"/>
              <a:chOff x="1371600" y="2038342"/>
              <a:chExt cx="609600" cy="393263"/>
            </a:xfrm>
          </p:grpSpPr>
          <p:cxnSp>
            <p:nvCxnSpPr>
              <p:cNvPr id="1400" name="Straight Connector 139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1" name="Straight Connector 140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2" name="Straight Connector 140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3" name="Straight Connector 140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4" name="Straight Connector 140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5" name="Straight Connector 140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6" name="Straight Connector 140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7" name="Straight Connector 140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8" name="Straight Connector 140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7" name="Rectangle 139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98" name="Rectangle 139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99" name="Rectangle 139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09" name="Group 1408"/>
          <p:cNvGrpSpPr/>
          <p:nvPr/>
        </p:nvGrpSpPr>
        <p:grpSpPr>
          <a:xfrm>
            <a:off x="9868951" y="2311374"/>
            <a:ext cx="735495" cy="453124"/>
            <a:chOff x="1926169" y="1632181"/>
            <a:chExt cx="540854" cy="333210"/>
          </a:xfrm>
        </p:grpSpPr>
        <p:sp>
          <p:nvSpPr>
            <p:cNvPr id="1410" name="Rectangle 14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1" name="Rectangle 14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12" name="Group 1411"/>
            <p:cNvGrpSpPr/>
            <p:nvPr/>
          </p:nvGrpSpPr>
          <p:grpSpPr>
            <a:xfrm>
              <a:off x="1989961" y="1665409"/>
              <a:ext cx="413499" cy="266755"/>
              <a:chOff x="1371600" y="2038342"/>
              <a:chExt cx="609600" cy="393263"/>
            </a:xfrm>
          </p:grpSpPr>
          <p:cxnSp>
            <p:nvCxnSpPr>
              <p:cNvPr id="1416" name="Straight Connector 14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8" name="Straight Connector 14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9" name="Straight Connector 14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0" name="Straight Connector 14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1" name="Straight Connector 14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2" name="Straight Connector 14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3" name="Straight Connector 14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4" name="Straight Connector 14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13" name="Rectangle 14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4" name="Rectangle 14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5" name="Rectangle 14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25" name="Group 1424"/>
          <p:cNvGrpSpPr/>
          <p:nvPr/>
        </p:nvGrpSpPr>
        <p:grpSpPr>
          <a:xfrm>
            <a:off x="10606165" y="2311374"/>
            <a:ext cx="735495" cy="453124"/>
            <a:chOff x="1926169" y="1632181"/>
            <a:chExt cx="540854" cy="333210"/>
          </a:xfrm>
        </p:grpSpPr>
        <p:sp>
          <p:nvSpPr>
            <p:cNvPr id="1426" name="Rectangle 142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27" name="Rectangle 142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28" name="Group 1427"/>
            <p:cNvGrpSpPr/>
            <p:nvPr/>
          </p:nvGrpSpPr>
          <p:grpSpPr>
            <a:xfrm>
              <a:off x="1989961" y="1665409"/>
              <a:ext cx="413499" cy="266755"/>
              <a:chOff x="1371600" y="2038342"/>
              <a:chExt cx="609600" cy="393263"/>
            </a:xfrm>
          </p:grpSpPr>
          <p:cxnSp>
            <p:nvCxnSpPr>
              <p:cNvPr id="1432" name="Straight Connector 143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3" name="Straight Connector 143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4" name="Straight Connector 143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5" name="Straight Connector 143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6" name="Straight Connector 143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7" name="Straight Connector 143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8" name="Straight Connector 143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29" name="Rectangle 142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30" name="Rectangle 142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31" name="Rectangle 143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41" name="Group 1440"/>
          <p:cNvGrpSpPr/>
          <p:nvPr/>
        </p:nvGrpSpPr>
        <p:grpSpPr>
          <a:xfrm>
            <a:off x="9868951" y="1893870"/>
            <a:ext cx="735495" cy="453124"/>
            <a:chOff x="1926169" y="1632181"/>
            <a:chExt cx="540854" cy="333210"/>
          </a:xfrm>
        </p:grpSpPr>
        <p:sp>
          <p:nvSpPr>
            <p:cNvPr id="1442" name="Rectangle 144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43" name="Rectangle 144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44" name="Group 1443"/>
            <p:cNvGrpSpPr/>
            <p:nvPr/>
          </p:nvGrpSpPr>
          <p:grpSpPr>
            <a:xfrm>
              <a:off x="1989961" y="1665409"/>
              <a:ext cx="413499" cy="266755"/>
              <a:chOff x="1371600" y="2038342"/>
              <a:chExt cx="609600" cy="393263"/>
            </a:xfrm>
          </p:grpSpPr>
          <p:cxnSp>
            <p:nvCxnSpPr>
              <p:cNvPr id="1448" name="Straight Connector 14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5" name="Straight Connector 145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6" name="Straight Connector 145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45" name="Rectangle 144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46" name="Rectangle 144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47" name="Rectangle 144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57" name="Group 1456"/>
          <p:cNvGrpSpPr/>
          <p:nvPr/>
        </p:nvGrpSpPr>
        <p:grpSpPr>
          <a:xfrm>
            <a:off x="10606165" y="1893870"/>
            <a:ext cx="735495" cy="453124"/>
            <a:chOff x="1926169" y="1632181"/>
            <a:chExt cx="540854" cy="333210"/>
          </a:xfrm>
        </p:grpSpPr>
        <p:sp>
          <p:nvSpPr>
            <p:cNvPr id="1458" name="Rectangle 145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59" name="Rectangle 145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60" name="Group 1459"/>
            <p:cNvGrpSpPr/>
            <p:nvPr/>
          </p:nvGrpSpPr>
          <p:grpSpPr>
            <a:xfrm>
              <a:off x="1989961" y="1665409"/>
              <a:ext cx="413499" cy="266755"/>
              <a:chOff x="1371600" y="2038342"/>
              <a:chExt cx="609600" cy="393263"/>
            </a:xfrm>
          </p:grpSpPr>
          <p:cxnSp>
            <p:nvCxnSpPr>
              <p:cNvPr id="1464" name="Straight Connector 146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5" name="Straight Connector 146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6" name="Straight Connector 146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7" name="Straight Connector 146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8" name="Straight Connector 146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9" name="Straight Connector 146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0" name="Straight Connector 146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1" name="Straight Connector 147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2" name="Straight Connector 147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61" name="Rectangle 146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62" name="Rectangle 146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63" name="Rectangle 146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73" name="Group 1472"/>
          <p:cNvGrpSpPr/>
          <p:nvPr/>
        </p:nvGrpSpPr>
        <p:grpSpPr>
          <a:xfrm>
            <a:off x="9868951" y="1476366"/>
            <a:ext cx="735495" cy="453124"/>
            <a:chOff x="1926169" y="1632181"/>
            <a:chExt cx="540854" cy="333210"/>
          </a:xfrm>
        </p:grpSpPr>
        <p:sp>
          <p:nvSpPr>
            <p:cNvPr id="1474" name="Rectangle 14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75" name="Rectangle 14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76" name="Group 1475"/>
            <p:cNvGrpSpPr/>
            <p:nvPr/>
          </p:nvGrpSpPr>
          <p:grpSpPr>
            <a:xfrm>
              <a:off x="1989961" y="1665409"/>
              <a:ext cx="413499" cy="266755"/>
              <a:chOff x="1371600" y="2038342"/>
              <a:chExt cx="609600" cy="393263"/>
            </a:xfrm>
          </p:grpSpPr>
          <p:cxnSp>
            <p:nvCxnSpPr>
              <p:cNvPr id="1480" name="Straight Connector 14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1" name="Straight Connector 14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2" name="Straight Connector 14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3" name="Straight Connector 14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4" name="Straight Connector 14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5" name="Straight Connector 14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6" name="Straight Connector 14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7" name="Straight Connector 14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8" name="Straight Connector 14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77" name="Rectangle 14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78" name="Rectangle 14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79" name="Rectangle 14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89" name="Group 1488"/>
          <p:cNvGrpSpPr/>
          <p:nvPr/>
        </p:nvGrpSpPr>
        <p:grpSpPr>
          <a:xfrm>
            <a:off x="10606165" y="1476366"/>
            <a:ext cx="735495" cy="453124"/>
            <a:chOff x="1926169" y="1632181"/>
            <a:chExt cx="540854" cy="333210"/>
          </a:xfrm>
        </p:grpSpPr>
        <p:sp>
          <p:nvSpPr>
            <p:cNvPr id="1490" name="Rectangle 148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1" name="Rectangle 149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92" name="Group 1491"/>
            <p:cNvGrpSpPr/>
            <p:nvPr/>
          </p:nvGrpSpPr>
          <p:grpSpPr>
            <a:xfrm>
              <a:off x="1989961" y="1665409"/>
              <a:ext cx="413499" cy="266755"/>
              <a:chOff x="1371600" y="2038342"/>
              <a:chExt cx="609600" cy="393263"/>
            </a:xfrm>
          </p:grpSpPr>
          <p:cxnSp>
            <p:nvCxnSpPr>
              <p:cNvPr id="1496" name="Straight Connector 149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7" name="Straight Connector 149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8" name="Straight Connector 149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9" name="Straight Connector 149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0" name="Straight Connector 149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1" name="Straight Connector 150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2" name="Straight Connector 150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3" name="Straight Connector 150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4" name="Straight Connector 150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93" name="Rectangle 149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4" name="Rectangle 149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5" name="Rectangle 149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505" name="Group 1504"/>
          <p:cNvGrpSpPr/>
          <p:nvPr/>
        </p:nvGrpSpPr>
        <p:grpSpPr>
          <a:xfrm>
            <a:off x="9868951" y="1058862"/>
            <a:ext cx="735495" cy="453124"/>
            <a:chOff x="1926169" y="1632181"/>
            <a:chExt cx="540854" cy="333210"/>
          </a:xfrm>
        </p:grpSpPr>
        <p:sp>
          <p:nvSpPr>
            <p:cNvPr id="1506" name="Rectangle 15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07" name="Rectangle 15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508" name="Group 1507"/>
            <p:cNvGrpSpPr/>
            <p:nvPr/>
          </p:nvGrpSpPr>
          <p:grpSpPr>
            <a:xfrm>
              <a:off x="1989961" y="1665409"/>
              <a:ext cx="413499" cy="266755"/>
              <a:chOff x="1371600" y="2038342"/>
              <a:chExt cx="609600" cy="393263"/>
            </a:xfrm>
          </p:grpSpPr>
          <p:cxnSp>
            <p:nvCxnSpPr>
              <p:cNvPr id="1512" name="Straight Connector 15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3" name="Straight Connector 15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4" name="Straight Connector 15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5" name="Straight Connector 15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6" name="Straight Connector 15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7" name="Straight Connector 15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8" name="Straight Connector 15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9" name="Straight Connector 15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0" name="Straight Connector 15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09" name="Rectangle 15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10" name="Rectangle 15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11" name="Rectangle 15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521" name="Group 1520"/>
          <p:cNvGrpSpPr/>
          <p:nvPr/>
        </p:nvGrpSpPr>
        <p:grpSpPr>
          <a:xfrm>
            <a:off x="10606165" y="1058862"/>
            <a:ext cx="735495" cy="453124"/>
            <a:chOff x="1926169" y="1632181"/>
            <a:chExt cx="540854" cy="333210"/>
          </a:xfrm>
        </p:grpSpPr>
        <p:sp>
          <p:nvSpPr>
            <p:cNvPr id="1522" name="Rectangle 15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3" name="Rectangle 15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524" name="Group 1523"/>
            <p:cNvGrpSpPr/>
            <p:nvPr/>
          </p:nvGrpSpPr>
          <p:grpSpPr>
            <a:xfrm>
              <a:off x="1989961" y="1665409"/>
              <a:ext cx="413499" cy="266755"/>
              <a:chOff x="1371600" y="2038342"/>
              <a:chExt cx="609600" cy="393263"/>
            </a:xfrm>
          </p:grpSpPr>
          <p:cxnSp>
            <p:nvCxnSpPr>
              <p:cNvPr id="1528" name="Straight Connector 15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9" name="Straight Connector 15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0" name="Straight Connector 15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1" name="Straight Connector 15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2" name="Straight Connector 15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4" name="Straight Connector 15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5" name="Straight Connector 15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6" name="Straight Connector 15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25" name="Rectangle 15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6" name="Rectangle 15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7" name="Rectangle 15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537" name="Rectangle 1536"/>
          <p:cNvSpPr/>
          <p:nvPr/>
        </p:nvSpPr>
        <p:spPr>
          <a:xfrm rot="5400000">
            <a:off x="1621009" y="230684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38" name="Rectangle 1537"/>
          <p:cNvSpPr/>
          <p:nvPr/>
        </p:nvSpPr>
        <p:spPr>
          <a:xfrm rot="5400000">
            <a:off x="3855390" y="230878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39" name="Rectangle 1538"/>
          <p:cNvSpPr/>
          <p:nvPr/>
        </p:nvSpPr>
        <p:spPr>
          <a:xfrm rot="5400000">
            <a:off x="6045239" y="231072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0" name="Rectangle 1539"/>
          <p:cNvSpPr/>
          <p:nvPr/>
        </p:nvSpPr>
        <p:spPr>
          <a:xfrm rot="5400000">
            <a:off x="8235088" y="231266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1" name="Rectangle 1540"/>
          <p:cNvSpPr/>
          <p:nvPr/>
        </p:nvSpPr>
        <p:spPr>
          <a:xfrm rot="5400000">
            <a:off x="10424937" y="2314608"/>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782" name="Group 781"/>
          <p:cNvGrpSpPr/>
          <p:nvPr/>
        </p:nvGrpSpPr>
        <p:grpSpPr>
          <a:xfrm>
            <a:off x="9853969" y="4006004"/>
            <a:ext cx="735495" cy="453124"/>
            <a:chOff x="1926169" y="1632181"/>
            <a:chExt cx="540854" cy="333210"/>
          </a:xfrm>
        </p:grpSpPr>
        <p:sp>
          <p:nvSpPr>
            <p:cNvPr id="783" name="Rectangle 78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4" name="Rectangle 78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85" name="Group 784"/>
            <p:cNvGrpSpPr/>
            <p:nvPr/>
          </p:nvGrpSpPr>
          <p:grpSpPr>
            <a:xfrm>
              <a:off x="1989961" y="1665409"/>
              <a:ext cx="413499" cy="266755"/>
              <a:chOff x="1371600" y="2038342"/>
              <a:chExt cx="609600" cy="393263"/>
            </a:xfrm>
          </p:grpSpPr>
          <p:cxnSp>
            <p:nvCxnSpPr>
              <p:cNvPr id="789" name="Straight Connector 78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6" name="Rectangle 78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7" name="Rectangle 78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8" name="Rectangle 78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26" name="Group 525"/>
          <p:cNvGrpSpPr/>
          <p:nvPr/>
        </p:nvGrpSpPr>
        <p:grpSpPr>
          <a:xfrm>
            <a:off x="5478105" y="4006004"/>
            <a:ext cx="735495" cy="453124"/>
            <a:chOff x="1926169" y="1632181"/>
            <a:chExt cx="540854" cy="333210"/>
          </a:xfrm>
        </p:grpSpPr>
        <p:sp>
          <p:nvSpPr>
            <p:cNvPr id="527" name="Rectangle 52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8" name="Rectangle 52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29" name="Group 528"/>
            <p:cNvGrpSpPr/>
            <p:nvPr/>
          </p:nvGrpSpPr>
          <p:grpSpPr>
            <a:xfrm>
              <a:off x="1989961" y="1665409"/>
              <a:ext cx="413499" cy="266755"/>
              <a:chOff x="1371600" y="2038342"/>
              <a:chExt cx="609600" cy="393263"/>
            </a:xfrm>
          </p:grpSpPr>
          <p:cxnSp>
            <p:nvCxnSpPr>
              <p:cNvPr id="533" name="Straight Connector 53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0" name="Rectangle 52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1" name="Rectangle 53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2" name="Rectangle 53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54" name="Group 653"/>
          <p:cNvGrpSpPr/>
          <p:nvPr/>
        </p:nvGrpSpPr>
        <p:grpSpPr>
          <a:xfrm>
            <a:off x="7666037" y="4006004"/>
            <a:ext cx="735495" cy="453124"/>
            <a:chOff x="1926169" y="1632181"/>
            <a:chExt cx="540854" cy="333210"/>
          </a:xfrm>
        </p:grpSpPr>
        <p:sp>
          <p:nvSpPr>
            <p:cNvPr id="655" name="Rectangle 65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6" name="Rectangle 65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57" name="Group 656"/>
            <p:cNvGrpSpPr/>
            <p:nvPr/>
          </p:nvGrpSpPr>
          <p:grpSpPr>
            <a:xfrm>
              <a:off x="1989961" y="1665409"/>
              <a:ext cx="413499" cy="266755"/>
              <a:chOff x="1371600" y="2038342"/>
              <a:chExt cx="609600" cy="393263"/>
            </a:xfrm>
          </p:grpSpPr>
          <p:cxnSp>
            <p:nvCxnSpPr>
              <p:cNvPr id="661" name="Straight Connector 66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8" name="Rectangle 65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9" name="Rectangle 65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60" name="Rectangle 65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270" name="Group 269"/>
          <p:cNvGrpSpPr/>
          <p:nvPr/>
        </p:nvGrpSpPr>
        <p:grpSpPr>
          <a:xfrm>
            <a:off x="1073644" y="4006004"/>
            <a:ext cx="735495" cy="453124"/>
            <a:chOff x="1926169" y="1632181"/>
            <a:chExt cx="540854" cy="333210"/>
          </a:xfrm>
        </p:grpSpPr>
        <p:sp>
          <p:nvSpPr>
            <p:cNvPr id="271" name="Rectangle 27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72" name="Rectangle 27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273" name="Group 272"/>
            <p:cNvGrpSpPr/>
            <p:nvPr/>
          </p:nvGrpSpPr>
          <p:grpSpPr>
            <a:xfrm>
              <a:off x="1989961" y="1665409"/>
              <a:ext cx="413499" cy="266755"/>
              <a:chOff x="1371600" y="2038342"/>
              <a:chExt cx="609600" cy="393263"/>
            </a:xfrm>
          </p:grpSpPr>
          <p:cxnSp>
            <p:nvCxnSpPr>
              <p:cNvPr id="277" name="Straight Connector 27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4" name="Rectangle 27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75" name="Rectangle 27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76" name="Rectangle 27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98" name="Group 397"/>
          <p:cNvGrpSpPr/>
          <p:nvPr/>
        </p:nvGrpSpPr>
        <p:grpSpPr>
          <a:xfrm>
            <a:off x="3298847" y="4006004"/>
            <a:ext cx="735495" cy="453124"/>
            <a:chOff x="1926169" y="1632181"/>
            <a:chExt cx="540854" cy="333210"/>
          </a:xfrm>
        </p:grpSpPr>
        <p:sp>
          <p:nvSpPr>
            <p:cNvPr id="399" name="Rectangle 39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0" name="Rectangle 39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01" name="Group 400"/>
            <p:cNvGrpSpPr/>
            <p:nvPr/>
          </p:nvGrpSpPr>
          <p:grpSpPr>
            <a:xfrm>
              <a:off x="1989961" y="1665409"/>
              <a:ext cx="413499" cy="266755"/>
              <a:chOff x="1371600" y="2038342"/>
              <a:chExt cx="609600" cy="393263"/>
            </a:xfrm>
          </p:grpSpPr>
          <p:cxnSp>
            <p:nvCxnSpPr>
              <p:cNvPr id="405" name="Straight Connector 40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2" name="Rectangle 40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3" name="Rectangle 40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4" name="Rectangle 40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548" name="TextBox 1547"/>
          <p:cNvSpPr txBox="1"/>
          <p:nvPr/>
        </p:nvSpPr>
        <p:spPr>
          <a:xfrm>
            <a:off x="2335202" y="277064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49" name="TextBox 1548"/>
          <p:cNvSpPr txBox="1"/>
          <p:nvPr/>
        </p:nvSpPr>
        <p:spPr>
          <a:xfrm>
            <a:off x="4564034" y="2754722"/>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50" name="TextBox 1549"/>
          <p:cNvSpPr txBox="1"/>
          <p:nvPr/>
        </p:nvSpPr>
        <p:spPr>
          <a:xfrm>
            <a:off x="6749327" y="276296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51" name="TextBox 1550"/>
          <p:cNvSpPr txBox="1"/>
          <p:nvPr/>
        </p:nvSpPr>
        <p:spPr>
          <a:xfrm>
            <a:off x="8942025" y="277064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52" name="TextBox 1551"/>
          <p:cNvSpPr txBox="1"/>
          <p:nvPr/>
        </p:nvSpPr>
        <p:spPr>
          <a:xfrm>
            <a:off x="11134723" y="2778316"/>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58" name="Thought Bubble: Cloud 1557"/>
          <p:cNvSpPr/>
          <p:nvPr/>
        </p:nvSpPr>
        <p:spPr bwMode="auto">
          <a:xfrm>
            <a:off x="562428" y="5300636"/>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59" name="Thought Bubble: Cloud 1558"/>
          <p:cNvSpPr/>
          <p:nvPr/>
        </p:nvSpPr>
        <p:spPr bwMode="auto">
          <a:xfrm>
            <a:off x="2860292" y="5301697"/>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60" name="Thought Bubble: Cloud 1559"/>
          <p:cNvSpPr/>
          <p:nvPr/>
        </p:nvSpPr>
        <p:spPr bwMode="auto">
          <a:xfrm>
            <a:off x="5158156" y="5302758"/>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61" name="Thought Bubble: Cloud 1560"/>
          <p:cNvSpPr/>
          <p:nvPr/>
        </p:nvSpPr>
        <p:spPr bwMode="auto">
          <a:xfrm>
            <a:off x="7456020" y="5303819"/>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62" name="Thought Bubble: Cloud 1561"/>
          <p:cNvSpPr/>
          <p:nvPr/>
        </p:nvSpPr>
        <p:spPr bwMode="auto">
          <a:xfrm>
            <a:off x="9753884" y="5304880"/>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94" name="Rectangle 893"/>
          <p:cNvSpPr/>
          <p:nvPr/>
        </p:nvSpPr>
        <p:spPr>
          <a:xfrm>
            <a:off x="5387693" y="5244720"/>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5" name="Rectangle 894"/>
          <p:cNvSpPr/>
          <p:nvPr/>
        </p:nvSpPr>
        <p:spPr>
          <a:xfrm>
            <a:off x="7577934" y="5252022"/>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6" name="Rectangle 895"/>
          <p:cNvSpPr/>
          <p:nvPr/>
        </p:nvSpPr>
        <p:spPr>
          <a:xfrm>
            <a:off x="9768175" y="5244720"/>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3" name="Rectangle 892"/>
          <p:cNvSpPr/>
          <p:nvPr/>
        </p:nvSpPr>
        <p:spPr>
          <a:xfrm>
            <a:off x="3206836" y="5244720"/>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2" name="Rectangle 891"/>
          <p:cNvSpPr/>
          <p:nvPr/>
        </p:nvSpPr>
        <p:spPr>
          <a:xfrm>
            <a:off x="989305" y="5257592"/>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Tree>
    <p:extLst>
      <p:ext uri="{BB962C8B-B14F-4D97-AF65-F5344CB8AC3E}">
        <p14:creationId xmlns:p14="http://schemas.microsoft.com/office/powerpoint/2010/main" val="408804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16"/>
                                        </p:tgtEl>
                                      </p:cBhvr>
                                    </p:animEffect>
                                    <p:set>
                                      <p:cBhvr>
                                        <p:cTn id="7" dur="1" fill="hold">
                                          <p:stCondLst>
                                            <p:cond delay="499"/>
                                          </p:stCondLst>
                                        </p:cTn>
                                        <p:tgtEl>
                                          <p:spTgt spid="1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7"/>
                                        </p:tgtEl>
                                      </p:cBhvr>
                                    </p:animEffect>
                                    <p:set>
                                      <p:cBhvr>
                                        <p:cTn id="10" dur="1" fill="hold">
                                          <p:stCondLst>
                                            <p:cond delay="499"/>
                                          </p:stCondLst>
                                        </p:cTn>
                                        <p:tgtEl>
                                          <p:spTgt spid="1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8"/>
                                        </p:tgtEl>
                                      </p:cBhvr>
                                    </p:animEffect>
                                    <p:set>
                                      <p:cBhvr>
                                        <p:cTn id="13" dur="1" fill="hold">
                                          <p:stCondLst>
                                            <p:cond delay="499"/>
                                          </p:stCondLst>
                                        </p:cTn>
                                        <p:tgtEl>
                                          <p:spTgt spid="11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2"/>
                                        </p:tgtEl>
                                      </p:cBhvr>
                                    </p:animEffect>
                                    <p:set>
                                      <p:cBhvr>
                                        <p:cTn id="16" dur="1" fill="hold">
                                          <p:stCondLst>
                                            <p:cond delay="499"/>
                                          </p:stCondLst>
                                        </p:cTn>
                                        <p:tgtEl>
                                          <p:spTgt spid="20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3"/>
                                        </p:tgtEl>
                                      </p:cBhvr>
                                    </p:animEffect>
                                    <p:set>
                                      <p:cBhvr>
                                        <p:cTn id="19" dur="1" fill="hold">
                                          <p:stCondLst>
                                            <p:cond delay="499"/>
                                          </p:stCondLst>
                                        </p:cTn>
                                        <p:tgtEl>
                                          <p:spTgt spid="20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04"/>
                                        </p:tgtEl>
                                      </p:cBhvr>
                                    </p:animEffect>
                                    <p:set>
                                      <p:cBhvr>
                                        <p:cTn id="22" dur="1" fill="hold">
                                          <p:stCondLst>
                                            <p:cond delay="499"/>
                                          </p:stCondLst>
                                        </p:cTn>
                                        <p:tgtEl>
                                          <p:spTgt spid="204"/>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1"/>
                                        </p:tgtEl>
                                      </p:cBhvr>
                                    </p:animEffect>
                                    <p:set>
                                      <p:cBhvr>
                                        <p:cTn id="25" dur="1" fill="hold">
                                          <p:stCondLst>
                                            <p:cond delay="499"/>
                                          </p:stCondLst>
                                        </p:cTn>
                                        <p:tgtEl>
                                          <p:spTgt spid="21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2"/>
                                        </p:tgtEl>
                                      </p:cBhvr>
                                    </p:animEffect>
                                    <p:set>
                                      <p:cBhvr>
                                        <p:cTn id="28" dur="1" fill="hold">
                                          <p:stCondLst>
                                            <p:cond delay="499"/>
                                          </p:stCondLst>
                                        </p:cTn>
                                        <p:tgtEl>
                                          <p:spTgt spid="21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3"/>
                                        </p:tgtEl>
                                      </p:cBhvr>
                                    </p:animEffect>
                                    <p:set>
                                      <p:cBhvr>
                                        <p:cTn id="31" dur="1" fill="hold">
                                          <p:stCondLst>
                                            <p:cond delay="499"/>
                                          </p:stCondLst>
                                        </p:cTn>
                                        <p:tgtEl>
                                          <p:spTgt spid="21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20"/>
                                        </p:tgtEl>
                                      </p:cBhvr>
                                    </p:animEffect>
                                    <p:set>
                                      <p:cBhvr>
                                        <p:cTn id="34" dur="1" fill="hold">
                                          <p:stCondLst>
                                            <p:cond delay="499"/>
                                          </p:stCondLst>
                                        </p:cTn>
                                        <p:tgtEl>
                                          <p:spTgt spid="22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21"/>
                                        </p:tgtEl>
                                      </p:cBhvr>
                                    </p:animEffect>
                                    <p:set>
                                      <p:cBhvr>
                                        <p:cTn id="37" dur="1" fill="hold">
                                          <p:stCondLst>
                                            <p:cond delay="499"/>
                                          </p:stCondLst>
                                        </p:cTn>
                                        <p:tgtEl>
                                          <p:spTgt spid="221"/>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22"/>
                                        </p:tgtEl>
                                      </p:cBhvr>
                                    </p:animEffect>
                                    <p:set>
                                      <p:cBhvr>
                                        <p:cTn id="40" dur="1" fill="hold">
                                          <p:stCondLst>
                                            <p:cond delay="499"/>
                                          </p:stCondLst>
                                        </p:cTn>
                                        <p:tgtEl>
                                          <p:spTgt spid="222"/>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29"/>
                                        </p:tgtEl>
                                      </p:cBhvr>
                                    </p:animEffect>
                                    <p:set>
                                      <p:cBhvr>
                                        <p:cTn id="43" dur="1" fill="hold">
                                          <p:stCondLst>
                                            <p:cond delay="499"/>
                                          </p:stCondLst>
                                        </p:cTn>
                                        <p:tgtEl>
                                          <p:spTgt spid="229"/>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30"/>
                                        </p:tgtEl>
                                      </p:cBhvr>
                                    </p:animEffect>
                                    <p:set>
                                      <p:cBhvr>
                                        <p:cTn id="46" dur="1" fill="hold">
                                          <p:stCondLst>
                                            <p:cond delay="499"/>
                                          </p:stCondLst>
                                        </p:cTn>
                                        <p:tgtEl>
                                          <p:spTgt spid="23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31"/>
                                        </p:tgtEl>
                                      </p:cBhvr>
                                    </p:animEffect>
                                    <p:set>
                                      <p:cBhvr>
                                        <p:cTn id="49" dur="1" fill="hold">
                                          <p:stCondLst>
                                            <p:cond delay="499"/>
                                          </p:stCondLst>
                                        </p:cTn>
                                        <p:tgtEl>
                                          <p:spTgt spid="231"/>
                                        </p:tgtEl>
                                        <p:attrNameLst>
                                          <p:attrName>style.visibility</p:attrName>
                                        </p:attrNameLst>
                                      </p:cBhvr>
                                      <p:to>
                                        <p:strVal val="hidden"/>
                                      </p:to>
                                    </p:set>
                                  </p:childTnLst>
                                </p:cTn>
                              </p:par>
                            </p:childTnLst>
                          </p:cTn>
                        </p:par>
                        <p:par>
                          <p:cTn id="50" fill="hold">
                            <p:stCondLst>
                              <p:cond delay="500"/>
                            </p:stCondLst>
                            <p:childTnLst>
                              <p:par>
                                <p:cTn id="51" presetID="8" presetClass="emph" presetSubtype="0" fill="hold" grpId="0" nodeType="afterEffect">
                                  <p:stCondLst>
                                    <p:cond delay="0"/>
                                  </p:stCondLst>
                                  <p:childTnLst>
                                    <p:animRot by="5400000">
                                      <p:cBhvr>
                                        <p:cTn id="52" dur="2000" fill="hold"/>
                                        <p:tgtEl>
                                          <p:spTgt spid="114"/>
                                        </p:tgtEl>
                                        <p:attrNameLst>
                                          <p:attrName>r</p:attrName>
                                        </p:attrNameLst>
                                      </p:cBhvr>
                                    </p:animRot>
                                  </p:childTnLst>
                                </p:cTn>
                              </p:par>
                              <p:par>
                                <p:cTn id="53" presetID="42" presetClass="path" presetSubtype="0" accel="50000" decel="50000" fill="hold" grpId="1" nodeType="withEffect">
                                  <p:stCondLst>
                                    <p:cond delay="0"/>
                                  </p:stCondLst>
                                  <p:childTnLst>
                                    <p:animMotion origin="layout" path="M 3.46694E-6 2.70086E-6 L 0.0485 0.05742 " pathEditMode="relative" rAng="0" ptsTypes="AA">
                                      <p:cBhvr>
                                        <p:cTn id="54" dur="2000" fill="hold"/>
                                        <p:tgtEl>
                                          <p:spTgt spid="114"/>
                                        </p:tgtEl>
                                        <p:attrNameLst>
                                          <p:attrName>ppt_x</p:attrName>
                                          <p:attrName>ppt_y</p:attrName>
                                        </p:attrNameLst>
                                      </p:cBhvr>
                                      <p:rCtr x="2425" y="2860"/>
                                    </p:animMotion>
                                  </p:childTnLst>
                                </p:cTn>
                              </p:par>
                              <p:par>
                                <p:cTn id="55" presetID="8" presetClass="emph" presetSubtype="0" fill="hold" grpId="0" nodeType="withEffect">
                                  <p:stCondLst>
                                    <p:cond delay="0"/>
                                  </p:stCondLst>
                                  <p:childTnLst>
                                    <p:animRot by="5400000">
                                      <p:cBhvr>
                                        <p:cTn id="56" dur="2000" fill="hold"/>
                                        <p:tgtEl>
                                          <p:spTgt spid="139"/>
                                        </p:tgtEl>
                                        <p:attrNameLst>
                                          <p:attrName>r</p:attrName>
                                        </p:attrNameLst>
                                      </p:cBhvr>
                                    </p:animRot>
                                  </p:childTnLst>
                                </p:cTn>
                              </p:par>
                              <p:par>
                                <p:cTn id="57" presetID="42" presetClass="path" presetSubtype="0" accel="50000" decel="50000" fill="hold" grpId="1" nodeType="withEffect">
                                  <p:stCondLst>
                                    <p:cond delay="0"/>
                                  </p:stCondLst>
                                  <p:childTnLst>
                                    <p:animMotion origin="layout" path="M -1.78198E-6 -1.59328E-6 L 0.04851 0.05742 " pathEditMode="relative" rAng="0" ptsTypes="AA">
                                      <p:cBhvr>
                                        <p:cTn id="58" dur="2000" fill="hold"/>
                                        <p:tgtEl>
                                          <p:spTgt spid="139"/>
                                        </p:tgtEl>
                                        <p:attrNameLst>
                                          <p:attrName>ppt_x</p:attrName>
                                          <p:attrName>ppt_y</p:attrName>
                                        </p:attrNameLst>
                                      </p:cBhvr>
                                      <p:rCtr x="2425" y="2860"/>
                                    </p:animMotion>
                                  </p:childTnLst>
                                </p:cTn>
                              </p:par>
                              <p:par>
                                <p:cTn id="59" presetID="8" presetClass="emph" presetSubtype="0" fill="hold" grpId="0" nodeType="withEffect">
                                  <p:stCondLst>
                                    <p:cond delay="0"/>
                                  </p:stCondLst>
                                  <p:childTnLst>
                                    <p:animRot by="5400000">
                                      <p:cBhvr>
                                        <p:cTn id="60" dur="2000" fill="hold"/>
                                        <p:tgtEl>
                                          <p:spTgt spid="140"/>
                                        </p:tgtEl>
                                        <p:attrNameLst>
                                          <p:attrName>r</p:attrName>
                                        </p:attrNameLst>
                                      </p:cBhvr>
                                    </p:animRot>
                                  </p:childTnLst>
                                </p:cTn>
                              </p:par>
                              <p:par>
                                <p:cTn id="61" presetID="42" presetClass="path" presetSubtype="0" accel="50000" decel="50000" fill="hold" grpId="1" nodeType="withEffect">
                                  <p:stCondLst>
                                    <p:cond delay="0"/>
                                  </p:stCondLst>
                                  <p:childTnLst>
                                    <p:animMotion origin="layout" path="M 4.18688E-6 -1.59328E-6 L 0.0485 0.05742 " pathEditMode="relative" rAng="0" ptsTypes="AA">
                                      <p:cBhvr>
                                        <p:cTn id="62" dur="2000" fill="hold"/>
                                        <p:tgtEl>
                                          <p:spTgt spid="140"/>
                                        </p:tgtEl>
                                        <p:attrNameLst>
                                          <p:attrName>ppt_x</p:attrName>
                                          <p:attrName>ppt_y</p:attrName>
                                        </p:attrNameLst>
                                      </p:cBhvr>
                                      <p:rCtr x="2425" y="2860"/>
                                    </p:animMotion>
                                  </p:childTnLst>
                                </p:cTn>
                              </p:par>
                              <p:par>
                                <p:cTn id="63" presetID="8" presetClass="emph" presetSubtype="0" fill="hold" grpId="0" nodeType="withEffect">
                                  <p:stCondLst>
                                    <p:cond delay="0"/>
                                  </p:stCondLst>
                                  <p:childTnLst>
                                    <p:animRot by="5400000">
                                      <p:cBhvr>
                                        <p:cTn id="64" dur="2000" fill="hold"/>
                                        <p:tgtEl>
                                          <p:spTgt spid="141"/>
                                        </p:tgtEl>
                                        <p:attrNameLst>
                                          <p:attrName>r</p:attrName>
                                        </p:attrNameLst>
                                      </p:cBhvr>
                                    </p:animRot>
                                  </p:childTnLst>
                                </p:cTn>
                              </p:par>
                              <p:par>
                                <p:cTn id="65" presetID="42" presetClass="path" presetSubtype="0" accel="50000" decel="50000" fill="hold" grpId="1" nodeType="withEffect">
                                  <p:stCondLst>
                                    <p:cond delay="0"/>
                                  </p:stCondLst>
                                  <p:childTnLst>
                                    <p:animMotion origin="layout" path="M 1.31733E-6 3.59056E-6 L 0.04851 0.05742 " pathEditMode="relative" rAng="0" ptsTypes="AA">
                                      <p:cBhvr>
                                        <p:cTn id="66" dur="2000" fill="hold"/>
                                        <p:tgtEl>
                                          <p:spTgt spid="141"/>
                                        </p:tgtEl>
                                        <p:attrNameLst>
                                          <p:attrName>ppt_x</p:attrName>
                                          <p:attrName>ppt_y</p:attrName>
                                        </p:attrNameLst>
                                      </p:cBhvr>
                                      <p:rCtr x="2425" y="2860"/>
                                    </p:animMotion>
                                  </p:childTnLst>
                                </p:cTn>
                              </p:par>
                              <p:par>
                                <p:cTn id="67" presetID="8" presetClass="emph" presetSubtype="0" fill="hold" grpId="0" nodeType="withEffect">
                                  <p:stCondLst>
                                    <p:cond delay="0"/>
                                  </p:stCondLst>
                                  <p:childTnLst>
                                    <p:animRot by="5400000">
                                      <p:cBhvr>
                                        <p:cTn id="68" dur="2000" fill="hold"/>
                                        <p:tgtEl>
                                          <p:spTgt spid="144"/>
                                        </p:tgtEl>
                                        <p:attrNameLst>
                                          <p:attrName>r</p:attrName>
                                        </p:attrNameLst>
                                      </p:cBhvr>
                                    </p:animRot>
                                  </p:childTnLst>
                                </p:cTn>
                              </p:par>
                              <p:par>
                                <p:cTn id="69" presetID="42" presetClass="path" presetSubtype="0" accel="50000" decel="50000" fill="hold" grpId="1" nodeType="withEffect">
                                  <p:stCondLst>
                                    <p:cond delay="0"/>
                                  </p:stCondLst>
                                  <p:childTnLst>
                                    <p:animMotion origin="layout" path="M 1.39392E-6 -1.59328E-6 L 0.04851 0.05742 " pathEditMode="relative" rAng="0" ptsTypes="AA">
                                      <p:cBhvr>
                                        <p:cTn id="70" dur="2000" fill="hold"/>
                                        <p:tgtEl>
                                          <p:spTgt spid="144"/>
                                        </p:tgtEl>
                                        <p:attrNameLst>
                                          <p:attrName>ppt_x</p:attrName>
                                          <p:attrName>ppt_y</p:attrName>
                                        </p:attrNameLst>
                                      </p:cBhvr>
                                      <p:rCtr x="2425" y="2860"/>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6"/>
                                        </p:tgtEl>
                                        <p:attrNameLst>
                                          <p:attrName>style.visibility</p:attrName>
                                        </p:attrNameLst>
                                      </p:cBhvr>
                                      <p:to>
                                        <p:strVal val="visible"/>
                                      </p:to>
                                    </p:set>
                                    <p:animEffect transition="in" filter="fade">
                                      <p:cBhvr>
                                        <p:cTn id="75" dur="500"/>
                                        <p:tgtEl>
                                          <p:spTgt spid="14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85"/>
                                        </p:tgtEl>
                                        <p:attrNameLst>
                                          <p:attrName>style.visibility</p:attrName>
                                        </p:attrNameLst>
                                      </p:cBhvr>
                                      <p:to>
                                        <p:strVal val="visible"/>
                                      </p:to>
                                    </p:set>
                                    <p:animEffect transition="in" filter="fade">
                                      <p:cBhvr>
                                        <p:cTn id="79" dur="500"/>
                                        <p:tgtEl>
                                          <p:spTgt spid="185"/>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270"/>
                                        </p:tgtEl>
                                        <p:attrNameLst>
                                          <p:attrName>style.visibility</p:attrName>
                                        </p:attrNameLst>
                                      </p:cBhvr>
                                      <p:to>
                                        <p:strVal val="visible"/>
                                      </p:to>
                                    </p:set>
                                    <p:animEffect transition="in" filter="fade">
                                      <p:cBhvr>
                                        <p:cTn id="83" dur="500"/>
                                        <p:tgtEl>
                                          <p:spTgt spid="270"/>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286"/>
                                        </p:tgtEl>
                                        <p:attrNameLst>
                                          <p:attrName>style.visibility</p:attrName>
                                        </p:attrNameLst>
                                      </p:cBhvr>
                                      <p:to>
                                        <p:strVal val="visible"/>
                                      </p:to>
                                    </p:set>
                                    <p:animEffect transition="in" filter="fade">
                                      <p:cBhvr>
                                        <p:cTn id="87" dur="500"/>
                                        <p:tgtEl>
                                          <p:spTgt spid="286"/>
                                        </p:tgtEl>
                                      </p:cBhvr>
                                    </p:animEffect>
                                  </p:childTnLst>
                                </p:cTn>
                              </p:par>
                            </p:childTnLst>
                          </p:cTn>
                        </p:par>
                        <p:par>
                          <p:cTn id="88" fill="hold">
                            <p:stCondLst>
                              <p:cond delay="2000"/>
                            </p:stCondLst>
                            <p:childTnLst>
                              <p:par>
                                <p:cTn id="89" presetID="10" presetClass="entr" presetSubtype="0" fill="hold" nodeType="afterEffect">
                                  <p:stCondLst>
                                    <p:cond delay="0"/>
                                  </p:stCondLst>
                                  <p:childTnLst>
                                    <p:set>
                                      <p:cBhvr>
                                        <p:cTn id="90" dur="1" fill="hold">
                                          <p:stCondLst>
                                            <p:cond delay="0"/>
                                          </p:stCondLst>
                                        </p:cTn>
                                        <p:tgtEl>
                                          <p:spTgt spid="302"/>
                                        </p:tgtEl>
                                        <p:attrNameLst>
                                          <p:attrName>style.visibility</p:attrName>
                                        </p:attrNameLst>
                                      </p:cBhvr>
                                      <p:to>
                                        <p:strVal val="visible"/>
                                      </p:to>
                                    </p:set>
                                    <p:animEffect transition="in" filter="fade">
                                      <p:cBhvr>
                                        <p:cTn id="91" dur="400"/>
                                        <p:tgtEl>
                                          <p:spTgt spid="302"/>
                                        </p:tgtEl>
                                      </p:cBhvr>
                                    </p:animEffect>
                                  </p:childTnLst>
                                </p:cTn>
                              </p:par>
                            </p:childTnLst>
                          </p:cTn>
                        </p:par>
                        <p:par>
                          <p:cTn id="92" fill="hold">
                            <p:stCondLst>
                              <p:cond delay="2400"/>
                            </p:stCondLst>
                            <p:childTnLst>
                              <p:par>
                                <p:cTn id="93" presetID="10" presetClass="entr" presetSubtype="0" fill="hold" nodeType="afterEffect">
                                  <p:stCondLst>
                                    <p:cond delay="0"/>
                                  </p:stCondLst>
                                  <p:childTnLst>
                                    <p:set>
                                      <p:cBhvr>
                                        <p:cTn id="94" dur="1" fill="hold">
                                          <p:stCondLst>
                                            <p:cond delay="0"/>
                                          </p:stCondLst>
                                        </p:cTn>
                                        <p:tgtEl>
                                          <p:spTgt spid="318"/>
                                        </p:tgtEl>
                                        <p:attrNameLst>
                                          <p:attrName>style.visibility</p:attrName>
                                        </p:attrNameLst>
                                      </p:cBhvr>
                                      <p:to>
                                        <p:strVal val="visible"/>
                                      </p:to>
                                    </p:set>
                                    <p:animEffect transition="in" filter="fade">
                                      <p:cBhvr>
                                        <p:cTn id="95" dur="400"/>
                                        <p:tgtEl>
                                          <p:spTgt spid="318"/>
                                        </p:tgtEl>
                                      </p:cBhvr>
                                    </p:animEffect>
                                  </p:childTnLst>
                                </p:cTn>
                              </p:par>
                            </p:childTnLst>
                          </p:cTn>
                        </p:par>
                        <p:par>
                          <p:cTn id="96" fill="hold">
                            <p:stCondLst>
                              <p:cond delay="2800"/>
                            </p:stCondLst>
                            <p:childTnLst>
                              <p:par>
                                <p:cTn id="97" presetID="10" presetClass="entr" presetSubtype="0" fill="hold" nodeType="afterEffect">
                                  <p:stCondLst>
                                    <p:cond delay="0"/>
                                  </p:stCondLst>
                                  <p:childTnLst>
                                    <p:set>
                                      <p:cBhvr>
                                        <p:cTn id="98" dur="1" fill="hold">
                                          <p:stCondLst>
                                            <p:cond delay="0"/>
                                          </p:stCondLst>
                                        </p:cTn>
                                        <p:tgtEl>
                                          <p:spTgt spid="334"/>
                                        </p:tgtEl>
                                        <p:attrNameLst>
                                          <p:attrName>style.visibility</p:attrName>
                                        </p:attrNameLst>
                                      </p:cBhvr>
                                      <p:to>
                                        <p:strVal val="visible"/>
                                      </p:to>
                                    </p:set>
                                    <p:animEffect transition="in" filter="fade">
                                      <p:cBhvr>
                                        <p:cTn id="99" dur="400"/>
                                        <p:tgtEl>
                                          <p:spTgt spid="334"/>
                                        </p:tgtEl>
                                      </p:cBhvr>
                                    </p:animEffect>
                                  </p:childTnLst>
                                </p:cTn>
                              </p:par>
                            </p:childTnLst>
                          </p:cTn>
                        </p:par>
                        <p:par>
                          <p:cTn id="100" fill="hold">
                            <p:stCondLst>
                              <p:cond delay="3200"/>
                            </p:stCondLst>
                            <p:childTnLst>
                              <p:par>
                                <p:cTn id="101" presetID="10" presetClass="entr" presetSubtype="0" fill="hold" nodeType="afterEffect">
                                  <p:stCondLst>
                                    <p:cond delay="0"/>
                                  </p:stCondLst>
                                  <p:childTnLst>
                                    <p:set>
                                      <p:cBhvr>
                                        <p:cTn id="102" dur="1" fill="hold">
                                          <p:stCondLst>
                                            <p:cond delay="0"/>
                                          </p:stCondLst>
                                        </p:cTn>
                                        <p:tgtEl>
                                          <p:spTgt spid="350"/>
                                        </p:tgtEl>
                                        <p:attrNameLst>
                                          <p:attrName>style.visibility</p:attrName>
                                        </p:attrNameLst>
                                      </p:cBhvr>
                                      <p:to>
                                        <p:strVal val="visible"/>
                                      </p:to>
                                    </p:set>
                                    <p:animEffect transition="in" filter="fade">
                                      <p:cBhvr>
                                        <p:cTn id="103" dur="400"/>
                                        <p:tgtEl>
                                          <p:spTgt spid="350"/>
                                        </p:tgtEl>
                                      </p:cBhvr>
                                    </p:animEffect>
                                  </p:childTnLst>
                                </p:cTn>
                              </p:par>
                            </p:childTnLst>
                          </p:cTn>
                        </p:par>
                        <p:par>
                          <p:cTn id="104" fill="hold">
                            <p:stCondLst>
                              <p:cond delay="3600"/>
                            </p:stCondLst>
                            <p:childTnLst>
                              <p:par>
                                <p:cTn id="105" presetID="10" presetClass="entr" presetSubtype="0" fill="hold" nodeType="afterEffect">
                                  <p:stCondLst>
                                    <p:cond delay="0"/>
                                  </p:stCondLst>
                                  <p:childTnLst>
                                    <p:set>
                                      <p:cBhvr>
                                        <p:cTn id="106" dur="1" fill="hold">
                                          <p:stCondLst>
                                            <p:cond delay="0"/>
                                          </p:stCondLst>
                                        </p:cTn>
                                        <p:tgtEl>
                                          <p:spTgt spid="366"/>
                                        </p:tgtEl>
                                        <p:attrNameLst>
                                          <p:attrName>style.visibility</p:attrName>
                                        </p:attrNameLst>
                                      </p:cBhvr>
                                      <p:to>
                                        <p:strVal val="visible"/>
                                      </p:to>
                                    </p:set>
                                    <p:animEffect transition="in" filter="fade">
                                      <p:cBhvr>
                                        <p:cTn id="107" dur="250"/>
                                        <p:tgtEl>
                                          <p:spTgt spid="366"/>
                                        </p:tgtEl>
                                      </p:cBhvr>
                                    </p:animEffect>
                                  </p:childTnLst>
                                </p:cTn>
                              </p:par>
                            </p:childTnLst>
                          </p:cTn>
                        </p:par>
                        <p:par>
                          <p:cTn id="108" fill="hold">
                            <p:stCondLst>
                              <p:cond delay="3850"/>
                            </p:stCondLst>
                            <p:childTnLst>
                              <p:par>
                                <p:cTn id="109" presetID="10" presetClass="entr" presetSubtype="0" fill="hold" nodeType="afterEffect">
                                  <p:stCondLst>
                                    <p:cond delay="0"/>
                                  </p:stCondLst>
                                  <p:childTnLst>
                                    <p:set>
                                      <p:cBhvr>
                                        <p:cTn id="110" dur="1" fill="hold">
                                          <p:stCondLst>
                                            <p:cond delay="0"/>
                                          </p:stCondLst>
                                        </p:cTn>
                                        <p:tgtEl>
                                          <p:spTgt spid="382"/>
                                        </p:tgtEl>
                                        <p:attrNameLst>
                                          <p:attrName>style.visibility</p:attrName>
                                        </p:attrNameLst>
                                      </p:cBhvr>
                                      <p:to>
                                        <p:strVal val="visible"/>
                                      </p:to>
                                    </p:set>
                                    <p:animEffect transition="in" filter="fade">
                                      <p:cBhvr>
                                        <p:cTn id="111" dur="250"/>
                                        <p:tgtEl>
                                          <p:spTgt spid="382"/>
                                        </p:tgtEl>
                                      </p:cBhvr>
                                    </p:animEffect>
                                  </p:childTnLst>
                                </p:cTn>
                              </p:par>
                            </p:childTnLst>
                          </p:cTn>
                        </p:par>
                        <p:par>
                          <p:cTn id="112" fill="hold">
                            <p:stCondLst>
                              <p:cond delay="4100"/>
                            </p:stCondLst>
                            <p:childTnLst>
                              <p:par>
                                <p:cTn id="113" presetID="10" presetClass="entr" presetSubtype="0" fill="hold" nodeType="afterEffect">
                                  <p:stCondLst>
                                    <p:cond delay="0"/>
                                  </p:stCondLst>
                                  <p:childTnLst>
                                    <p:set>
                                      <p:cBhvr>
                                        <p:cTn id="114" dur="1" fill="hold">
                                          <p:stCondLst>
                                            <p:cond delay="0"/>
                                          </p:stCondLst>
                                        </p:cTn>
                                        <p:tgtEl>
                                          <p:spTgt spid="398"/>
                                        </p:tgtEl>
                                        <p:attrNameLst>
                                          <p:attrName>style.visibility</p:attrName>
                                        </p:attrNameLst>
                                      </p:cBhvr>
                                      <p:to>
                                        <p:strVal val="visible"/>
                                      </p:to>
                                    </p:set>
                                    <p:animEffect transition="in" filter="fade">
                                      <p:cBhvr>
                                        <p:cTn id="115" dur="250"/>
                                        <p:tgtEl>
                                          <p:spTgt spid="398"/>
                                        </p:tgtEl>
                                      </p:cBhvr>
                                    </p:animEffect>
                                  </p:childTnLst>
                                </p:cTn>
                              </p:par>
                            </p:childTnLst>
                          </p:cTn>
                        </p:par>
                        <p:par>
                          <p:cTn id="116" fill="hold">
                            <p:stCondLst>
                              <p:cond delay="4350"/>
                            </p:stCondLst>
                            <p:childTnLst>
                              <p:par>
                                <p:cTn id="117" presetID="10" presetClass="entr" presetSubtype="0" fill="hold" nodeType="afterEffect">
                                  <p:stCondLst>
                                    <p:cond delay="0"/>
                                  </p:stCondLst>
                                  <p:childTnLst>
                                    <p:set>
                                      <p:cBhvr>
                                        <p:cTn id="118" dur="1" fill="hold">
                                          <p:stCondLst>
                                            <p:cond delay="0"/>
                                          </p:stCondLst>
                                        </p:cTn>
                                        <p:tgtEl>
                                          <p:spTgt spid="414"/>
                                        </p:tgtEl>
                                        <p:attrNameLst>
                                          <p:attrName>style.visibility</p:attrName>
                                        </p:attrNameLst>
                                      </p:cBhvr>
                                      <p:to>
                                        <p:strVal val="visible"/>
                                      </p:to>
                                    </p:set>
                                    <p:animEffect transition="in" filter="fade">
                                      <p:cBhvr>
                                        <p:cTn id="119" dur="250"/>
                                        <p:tgtEl>
                                          <p:spTgt spid="414"/>
                                        </p:tgtEl>
                                      </p:cBhvr>
                                    </p:animEffect>
                                  </p:childTnLst>
                                </p:cTn>
                              </p:par>
                            </p:childTnLst>
                          </p:cTn>
                        </p:par>
                        <p:par>
                          <p:cTn id="120" fill="hold">
                            <p:stCondLst>
                              <p:cond delay="4600"/>
                            </p:stCondLst>
                            <p:childTnLst>
                              <p:par>
                                <p:cTn id="121" presetID="10" presetClass="entr" presetSubtype="0" fill="hold" nodeType="afterEffect">
                                  <p:stCondLst>
                                    <p:cond delay="0"/>
                                  </p:stCondLst>
                                  <p:childTnLst>
                                    <p:set>
                                      <p:cBhvr>
                                        <p:cTn id="122" dur="1" fill="hold">
                                          <p:stCondLst>
                                            <p:cond delay="0"/>
                                          </p:stCondLst>
                                        </p:cTn>
                                        <p:tgtEl>
                                          <p:spTgt spid="430"/>
                                        </p:tgtEl>
                                        <p:attrNameLst>
                                          <p:attrName>style.visibility</p:attrName>
                                        </p:attrNameLst>
                                      </p:cBhvr>
                                      <p:to>
                                        <p:strVal val="visible"/>
                                      </p:to>
                                    </p:set>
                                    <p:animEffect transition="in" filter="fade">
                                      <p:cBhvr>
                                        <p:cTn id="123" dur="250"/>
                                        <p:tgtEl>
                                          <p:spTgt spid="430"/>
                                        </p:tgtEl>
                                      </p:cBhvr>
                                    </p:animEffect>
                                  </p:childTnLst>
                                </p:cTn>
                              </p:par>
                            </p:childTnLst>
                          </p:cTn>
                        </p:par>
                        <p:par>
                          <p:cTn id="124" fill="hold">
                            <p:stCondLst>
                              <p:cond delay="4850"/>
                            </p:stCondLst>
                            <p:childTnLst>
                              <p:par>
                                <p:cTn id="125" presetID="10" presetClass="entr" presetSubtype="0" fill="hold" nodeType="afterEffect">
                                  <p:stCondLst>
                                    <p:cond delay="0"/>
                                  </p:stCondLst>
                                  <p:childTnLst>
                                    <p:set>
                                      <p:cBhvr>
                                        <p:cTn id="126" dur="1" fill="hold">
                                          <p:stCondLst>
                                            <p:cond delay="0"/>
                                          </p:stCondLst>
                                        </p:cTn>
                                        <p:tgtEl>
                                          <p:spTgt spid="446"/>
                                        </p:tgtEl>
                                        <p:attrNameLst>
                                          <p:attrName>style.visibility</p:attrName>
                                        </p:attrNameLst>
                                      </p:cBhvr>
                                      <p:to>
                                        <p:strVal val="visible"/>
                                      </p:to>
                                    </p:set>
                                    <p:animEffect transition="in" filter="fade">
                                      <p:cBhvr>
                                        <p:cTn id="127" dur="250"/>
                                        <p:tgtEl>
                                          <p:spTgt spid="446"/>
                                        </p:tgtEl>
                                      </p:cBhvr>
                                    </p:animEffect>
                                  </p:childTnLst>
                                </p:cTn>
                              </p:par>
                            </p:childTnLst>
                          </p:cTn>
                        </p:par>
                        <p:par>
                          <p:cTn id="128" fill="hold">
                            <p:stCondLst>
                              <p:cond delay="5100"/>
                            </p:stCondLst>
                            <p:childTnLst>
                              <p:par>
                                <p:cTn id="129" presetID="10" presetClass="entr" presetSubtype="0" fill="hold" nodeType="afterEffect">
                                  <p:stCondLst>
                                    <p:cond delay="0"/>
                                  </p:stCondLst>
                                  <p:childTnLst>
                                    <p:set>
                                      <p:cBhvr>
                                        <p:cTn id="130" dur="1" fill="hold">
                                          <p:stCondLst>
                                            <p:cond delay="0"/>
                                          </p:stCondLst>
                                        </p:cTn>
                                        <p:tgtEl>
                                          <p:spTgt spid="462"/>
                                        </p:tgtEl>
                                        <p:attrNameLst>
                                          <p:attrName>style.visibility</p:attrName>
                                        </p:attrNameLst>
                                      </p:cBhvr>
                                      <p:to>
                                        <p:strVal val="visible"/>
                                      </p:to>
                                    </p:set>
                                    <p:animEffect transition="in" filter="fade">
                                      <p:cBhvr>
                                        <p:cTn id="131" dur="250"/>
                                        <p:tgtEl>
                                          <p:spTgt spid="462"/>
                                        </p:tgtEl>
                                      </p:cBhvr>
                                    </p:animEffect>
                                  </p:childTnLst>
                                </p:cTn>
                              </p:par>
                            </p:childTnLst>
                          </p:cTn>
                        </p:par>
                        <p:par>
                          <p:cTn id="132" fill="hold">
                            <p:stCondLst>
                              <p:cond delay="5350"/>
                            </p:stCondLst>
                            <p:childTnLst>
                              <p:par>
                                <p:cTn id="133" presetID="10" presetClass="entr" presetSubtype="0" fill="hold" nodeType="afterEffect">
                                  <p:stCondLst>
                                    <p:cond delay="0"/>
                                  </p:stCondLst>
                                  <p:childTnLst>
                                    <p:set>
                                      <p:cBhvr>
                                        <p:cTn id="134" dur="1" fill="hold">
                                          <p:stCondLst>
                                            <p:cond delay="0"/>
                                          </p:stCondLst>
                                        </p:cTn>
                                        <p:tgtEl>
                                          <p:spTgt spid="478"/>
                                        </p:tgtEl>
                                        <p:attrNameLst>
                                          <p:attrName>style.visibility</p:attrName>
                                        </p:attrNameLst>
                                      </p:cBhvr>
                                      <p:to>
                                        <p:strVal val="visible"/>
                                      </p:to>
                                    </p:set>
                                    <p:animEffect transition="in" filter="fade">
                                      <p:cBhvr>
                                        <p:cTn id="135" dur="250"/>
                                        <p:tgtEl>
                                          <p:spTgt spid="478"/>
                                        </p:tgtEl>
                                      </p:cBhvr>
                                    </p:animEffect>
                                  </p:childTnLst>
                                </p:cTn>
                              </p:par>
                            </p:childTnLst>
                          </p:cTn>
                        </p:par>
                        <p:par>
                          <p:cTn id="136" fill="hold">
                            <p:stCondLst>
                              <p:cond delay="5600"/>
                            </p:stCondLst>
                            <p:childTnLst>
                              <p:par>
                                <p:cTn id="137" presetID="10" presetClass="entr" presetSubtype="0" fill="hold" nodeType="afterEffect">
                                  <p:stCondLst>
                                    <p:cond delay="0"/>
                                  </p:stCondLst>
                                  <p:childTnLst>
                                    <p:set>
                                      <p:cBhvr>
                                        <p:cTn id="138" dur="1" fill="hold">
                                          <p:stCondLst>
                                            <p:cond delay="0"/>
                                          </p:stCondLst>
                                        </p:cTn>
                                        <p:tgtEl>
                                          <p:spTgt spid="494"/>
                                        </p:tgtEl>
                                        <p:attrNameLst>
                                          <p:attrName>style.visibility</p:attrName>
                                        </p:attrNameLst>
                                      </p:cBhvr>
                                      <p:to>
                                        <p:strVal val="visible"/>
                                      </p:to>
                                    </p:set>
                                    <p:animEffect transition="in" filter="fade">
                                      <p:cBhvr>
                                        <p:cTn id="139" dur="180"/>
                                        <p:tgtEl>
                                          <p:spTgt spid="494"/>
                                        </p:tgtEl>
                                      </p:cBhvr>
                                    </p:animEffect>
                                  </p:childTnLst>
                                </p:cTn>
                              </p:par>
                            </p:childTnLst>
                          </p:cTn>
                        </p:par>
                        <p:par>
                          <p:cTn id="140" fill="hold">
                            <p:stCondLst>
                              <p:cond delay="5780"/>
                            </p:stCondLst>
                            <p:childTnLst>
                              <p:par>
                                <p:cTn id="141" presetID="10" presetClass="entr" presetSubtype="0" fill="hold" nodeType="afterEffect">
                                  <p:stCondLst>
                                    <p:cond delay="0"/>
                                  </p:stCondLst>
                                  <p:childTnLst>
                                    <p:set>
                                      <p:cBhvr>
                                        <p:cTn id="142" dur="1" fill="hold">
                                          <p:stCondLst>
                                            <p:cond delay="0"/>
                                          </p:stCondLst>
                                        </p:cTn>
                                        <p:tgtEl>
                                          <p:spTgt spid="510"/>
                                        </p:tgtEl>
                                        <p:attrNameLst>
                                          <p:attrName>style.visibility</p:attrName>
                                        </p:attrNameLst>
                                      </p:cBhvr>
                                      <p:to>
                                        <p:strVal val="visible"/>
                                      </p:to>
                                    </p:set>
                                    <p:animEffect transition="in" filter="fade">
                                      <p:cBhvr>
                                        <p:cTn id="143" dur="180"/>
                                        <p:tgtEl>
                                          <p:spTgt spid="510"/>
                                        </p:tgtEl>
                                      </p:cBhvr>
                                    </p:animEffect>
                                  </p:childTnLst>
                                </p:cTn>
                              </p:par>
                            </p:childTnLst>
                          </p:cTn>
                        </p:par>
                        <p:par>
                          <p:cTn id="144" fill="hold">
                            <p:stCondLst>
                              <p:cond delay="5960"/>
                            </p:stCondLst>
                            <p:childTnLst>
                              <p:par>
                                <p:cTn id="145" presetID="10" presetClass="entr" presetSubtype="0" fill="hold" nodeType="afterEffect">
                                  <p:stCondLst>
                                    <p:cond delay="0"/>
                                  </p:stCondLst>
                                  <p:childTnLst>
                                    <p:set>
                                      <p:cBhvr>
                                        <p:cTn id="146" dur="1" fill="hold">
                                          <p:stCondLst>
                                            <p:cond delay="0"/>
                                          </p:stCondLst>
                                        </p:cTn>
                                        <p:tgtEl>
                                          <p:spTgt spid="526"/>
                                        </p:tgtEl>
                                        <p:attrNameLst>
                                          <p:attrName>style.visibility</p:attrName>
                                        </p:attrNameLst>
                                      </p:cBhvr>
                                      <p:to>
                                        <p:strVal val="visible"/>
                                      </p:to>
                                    </p:set>
                                    <p:animEffect transition="in" filter="fade">
                                      <p:cBhvr>
                                        <p:cTn id="147" dur="180"/>
                                        <p:tgtEl>
                                          <p:spTgt spid="526"/>
                                        </p:tgtEl>
                                      </p:cBhvr>
                                    </p:animEffect>
                                  </p:childTnLst>
                                </p:cTn>
                              </p:par>
                            </p:childTnLst>
                          </p:cTn>
                        </p:par>
                        <p:par>
                          <p:cTn id="148" fill="hold">
                            <p:stCondLst>
                              <p:cond delay="6140"/>
                            </p:stCondLst>
                            <p:childTnLst>
                              <p:par>
                                <p:cTn id="149" presetID="10" presetClass="entr" presetSubtype="0" fill="hold" nodeType="afterEffect">
                                  <p:stCondLst>
                                    <p:cond delay="0"/>
                                  </p:stCondLst>
                                  <p:childTnLst>
                                    <p:set>
                                      <p:cBhvr>
                                        <p:cTn id="150" dur="1" fill="hold">
                                          <p:stCondLst>
                                            <p:cond delay="0"/>
                                          </p:stCondLst>
                                        </p:cTn>
                                        <p:tgtEl>
                                          <p:spTgt spid="542"/>
                                        </p:tgtEl>
                                        <p:attrNameLst>
                                          <p:attrName>style.visibility</p:attrName>
                                        </p:attrNameLst>
                                      </p:cBhvr>
                                      <p:to>
                                        <p:strVal val="visible"/>
                                      </p:to>
                                    </p:set>
                                    <p:animEffect transition="in" filter="fade">
                                      <p:cBhvr>
                                        <p:cTn id="151" dur="180"/>
                                        <p:tgtEl>
                                          <p:spTgt spid="542"/>
                                        </p:tgtEl>
                                      </p:cBhvr>
                                    </p:animEffect>
                                  </p:childTnLst>
                                </p:cTn>
                              </p:par>
                            </p:childTnLst>
                          </p:cTn>
                        </p:par>
                        <p:par>
                          <p:cTn id="152" fill="hold">
                            <p:stCondLst>
                              <p:cond delay="6320"/>
                            </p:stCondLst>
                            <p:childTnLst>
                              <p:par>
                                <p:cTn id="153" presetID="10" presetClass="entr" presetSubtype="0" fill="hold" nodeType="afterEffect">
                                  <p:stCondLst>
                                    <p:cond delay="0"/>
                                  </p:stCondLst>
                                  <p:childTnLst>
                                    <p:set>
                                      <p:cBhvr>
                                        <p:cTn id="154" dur="1" fill="hold">
                                          <p:stCondLst>
                                            <p:cond delay="0"/>
                                          </p:stCondLst>
                                        </p:cTn>
                                        <p:tgtEl>
                                          <p:spTgt spid="558"/>
                                        </p:tgtEl>
                                        <p:attrNameLst>
                                          <p:attrName>style.visibility</p:attrName>
                                        </p:attrNameLst>
                                      </p:cBhvr>
                                      <p:to>
                                        <p:strVal val="visible"/>
                                      </p:to>
                                    </p:set>
                                    <p:animEffect transition="in" filter="fade">
                                      <p:cBhvr>
                                        <p:cTn id="155" dur="180"/>
                                        <p:tgtEl>
                                          <p:spTgt spid="558"/>
                                        </p:tgtEl>
                                      </p:cBhvr>
                                    </p:animEffect>
                                  </p:childTnLst>
                                </p:cTn>
                              </p:par>
                            </p:childTnLst>
                          </p:cTn>
                        </p:par>
                        <p:par>
                          <p:cTn id="156" fill="hold">
                            <p:stCondLst>
                              <p:cond delay="6500"/>
                            </p:stCondLst>
                            <p:childTnLst>
                              <p:par>
                                <p:cTn id="157" presetID="10" presetClass="entr" presetSubtype="0" fill="hold" nodeType="afterEffect">
                                  <p:stCondLst>
                                    <p:cond delay="0"/>
                                  </p:stCondLst>
                                  <p:childTnLst>
                                    <p:set>
                                      <p:cBhvr>
                                        <p:cTn id="158" dur="1" fill="hold">
                                          <p:stCondLst>
                                            <p:cond delay="0"/>
                                          </p:stCondLst>
                                        </p:cTn>
                                        <p:tgtEl>
                                          <p:spTgt spid="574"/>
                                        </p:tgtEl>
                                        <p:attrNameLst>
                                          <p:attrName>style.visibility</p:attrName>
                                        </p:attrNameLst>
                                      </p:cBhvr>
                                      <p:to>
                                        <p:strVal val="visible"/>
                                      </p:to>
                                    </p:set>
                                    <p:animEffect transition="in" filter="fade">
                                      <p:cBhvr>
                                        <p:cTn id="159" dur="180"/>
                                        <p:tgtEl>
                                          <p:spTgt spid="574"/>
                                        </p:tgtEl>
                                      </p:cBhvr>
                                    </p:animEffect>
                                  </p:childTnLst>
                                </p:cTn>
                              </p:par>
                            </p:childTnLst>
                          </p:cTn>
                        </p:par>
                        <p:par>
                          <p:cTn id="160" fill="hold">
                            <p:stCondLst>
                              <p:cond delay="6680"/>
                            </p:stCondLst>
                            <p:childTnLst>
                              <p:par>
                                <p:cTn id="161" presetID="10" presetClass="entr" presetSubtype="0" fill="hold" nodeType="afterEffect">
                                  <p:stCondLst>
                                    <p:cond delay="0"/>
                                  </p:stCondLst>
                                  <p:childTnLst>
                                    <p:set>
                                      <p:cBhvr>
                                        <p:cTn id="162" dur="1" fill="hold">
                                          <p:stCondLst>
                                            <p:cond delay="0"/>
                                          </p:stCondLst>
                                        </p:cTn>
                                        <p:tgtEl>
                                          <p:spTgt spid="590"/>
                                        </p:tgtEl>
                                        <p:attrNameLst>
                                          <p:attrName>style.visibility</p:attrName>
                                        </p:attrNameLst>
                                      </p:cBhvr>
                                      <p:to>
                                        <p:strVal val="visible"/>
                                      </p:to>
                                    </p:set>
                                    <p:animEffect transition="in" filter="fade">
                                      <p:cBhvr>
                                        <p:cTn id="163" dur="180"/>
                                        <p:tgtEl>
                                          <p:spTgt spid="590"/>
                                        </p:tgtEl>
                                      </p:cBhvr>
                                    </p:animEffect>
                                  </p:childTnLst>
                                </p:cTn>
                              </p:par>
                            </p:childTnLst>
                          </p:cTn>
                        </p:par>
                        <p:par>
                          <p:cTn id="164" fill="hold">
                            <p:stCondLst>
                              <p:cond delay="6860"/>
                            </p:stCondLst>
                            <p:childTnLst>
                              <p:par>
                                <p:cTn id="165" presetID="10" presetClass="entr" presetSubtype="0" fill="hold" nodeType="afterEffect">
                                  <p:stCondLst>
                                    <p:cond delay="0"/>
                                  </p:stCondLst>
                                  <p:childTnLst>
                                    <p:set>
                                      <p:cBhvr>
                                        <p:cTn id="166" dur="1" fill="hold">
                                          <p:stCondLst>
                                            <p:cond delay="0"/>
                                          </p:stCondLst>
                                        </p:cTn>
                                        <p:tgtEl>
                                          <p:spTgt spid="606"/>
                                        </p:tgtEl>
                                        <p:attrNameLst>
                                          <p:attrName>style.visibility</p:attrName>
                                        </p:attrNameLst>
                                      </p:cBhvr>
                                      <p:to>
                                        <p:strVal val="visible"/>
                                      </p:to>
                                    </p:set>
                                    <p:animEffect transition="in" filter="fade">
                                      <p:cBhvr>
                                        <p:cTn id="167" dur="180"/>
                                        <p:tgtEl>
                                          <p:spTgt spid="606"/>
                                        </p:tgtEl>
                                      </p:cBhvr>
                                    </p:animEffect>
                                  </p:childTnLst>
                                </p:cTn>
                              </p:par>
                            </p:childTnLst>
                          </p:cTn>
                        </p:par>
                        <p:par>
                          <p:cTn id="168" fill="hold">
                            <p:stCondLst>
                              <p:cond delay="7040"/>
                            </p:stCondLst>
                            <p:childTnLst>
                              <p:par>
                                <p:cTn id="169" presetID="10" presetClass="entr" presetSubtype="0" fill="hold" nodeType="afterEffect">
                                  <p:stCondLst>
                                    <p:cond delay="0"/>
                                  </p:stCondLst>
                                  <p:childTnLst>
                                    <p:set>
                                      <p:cBhvr>
                                        <p:cTn id="170" dur="1" fill="hold">
                                          <p:stCondLst>
                                            <p:cond delay="0"/>
                                          </p:stCondLst>
                                        </p:cTn>
                                        <p:tgtEl>
                                          <p:spTgt spid="622"/>
                                        </p:tgtEl>
                                        <p:attrNameLst>
                                          <p:attrName>style.visibility</p:attrName>
                                        </p:attrNameLst>
                                      </p:cBhvr>
                                      <p:to>
                                        <p:strVal val="visible"/>
                                      </p:to>
                                    </p:set>
                                    <p:animEffect transition="in" filter="fade">
                                      <p:cBhvr>
                                        <p:cTn id="171" dur="80"/>
                                        <p:tgtEl>
                                          <p:spTgt spid="622"/>
                                        </p:tgtEl>
                                      </p:cBhvr>
                                    </p:animEffect>
                                  </p:childTnLst>
                                </p:cTn>
                              </p:par>
                            </p:childTnLst>
                          </p:cTn>
                        </p:par>
                        <p:par>
                          <p:cTn id="172" fill="hold">
                            <p:stCondLst>
                              <p:cond delay="7120"/>
                            </p:stCondLst>
                            <p:childTnLst>
                              <p:par>
                                <p:cTn id="173" presetID="10" presetClass="entr" presetSubtype="0" fill="hold" nodeType="afterEffect">
                                  <p:stCondLst>
                                    <p:cond delay="0"/>
                                  </p:stCondLst>
                                  <p:childTnLst>
                                    <p:set>
                                      <p:cBhvr>
                                        <p:cTn id="174" dur="1" fill="hold">
                                          <p:stCondLst>
                                            <p:cond delay="0"/>
                                          </p:stCondLst>
                                        </p:cTn>
                                        <p:tgtEl>
                                          <p:spTgt spid="638"/>
                                        </p:tgtEl>
                                        <p:attrNameLst>
                                          <p:attrName>style.visibility</p:attrName>
                                        </p:attrNameLst>
                                      </p:cBhvr>
                                      <p:to>
                                        <p:strVal val="visible"/>
                                      </p:to>
                                    </p:set>
                                    <p:animEffect transition="in" filter="fade">
                                      <p:cBhvr>
                                        <p:cTn id="175" dur="80"/>
                                        <p:tgtEl>
                                          <p:spTgt spid="638"/>
                                        </p:tgtEl>
                                      </p:cBhvr>
                                    </p:animEffect>
                                  </p:childTnLst>
                                </p:cTn>
                              </p:par>
                            </p:childTnLst>
                          </p:cTn>
                        </p:par>
                        <p:par>
                          <p:cTn id="176" fill="hold">
                            <p:stCondLst>
                              <p:cond delay="7200"/>
                            </p:stCondLst>
                            <p:childTnLst>
                              <p:par>
                                <p:cTn id="177" presetID="10" presetClass="entr" presetSubtype="0" fill="hold" nodeType="afterEffect">
                                  <p:stCondLst>
                                    <p:cond delay="0"/>
                                  </p:stCondLst>
                                  <p:childTnLst>
                                    <p:set>
                                      <p:cBhvr>
                                        <p:cTn id="178" dur="1" fill="hold">
                                          <p:stCondLst>
                                            <p:cond delay="0"/>
                                          </p:stCondLst>
                                        </p:cTn>
                                        <p:tgtEl>
                                          <p:spTgt spid="654"/>
                                        </p:tgtEl>
                                        <p:attrNameLst>
                                          <p:attrName>style.visibility</p:attrName>
                                        </p:attrNameLst>
                                      </p:cBhvr>
                                      <p:to>
                                        <p:strVal val="visible"/>
                                      </p:to>
                                    </p:set>
                                    <p:animEffect transition="in" filter="fade">
                                      <p:cBhvr>
                                        <p:cTn id="179" dur="80"/>
                                        <p:tgtEl>
                                          <p:spTgt spid="654"/>
                                        </p:tgtEl>
                                      </p:cBhvr>
                                    </p:animEffect>
                                  </p:childTnLst>
                                </p:cTn>
                              </p:par>
                            </p:childTnLst>
                          </p:cTn>
                        </p:par>
                        <p:par>
                          <p:cTn id="180" fill="hold">
                            <p:stCondLst>
                              <p:cond delay="7280"/>
                            </p:stCondLst>
                            <p:childTnLst>
                              <p:par>
                                <p:cTn id="181" presetID="10" presetClass="entr" presetSubtype="0" fill="hold" nodeType="afterEffect">
                                  <p:stCondLst>
                                    <p:cond delay="0"/>
                                  </p:stCondLst>
                                  <p:childTnLst>
                                    <p:set>
                                      <p:cBhvr>
                                        <p:cTn id="182" dur="1" fill="hold">
                                          <p:stCondLst>
                                            <p:cond delay="0"/>
                                          </p:stCondLst>
                                        </p:cTn>
                                        <p:tgtEl>
                                          <p:spTgt spid="670"/>
                                        </p:tgtEl>
                                        <p:attrNameLst>
                                          <p:attrName>style.visibility</p:attrName>
                                        </p:attrNameLst>
                                      </p:cBhvr>
                                      <p:to>
                                        <p:strVal val="visible"/>
                                      </p:to>
                                    </p:set>
                                    <p:animEffect transition="in" filter="fade">
                                      <p:cBhvr>
                                        <p:cTn id="183" dur="80"/>
                                        <p:tgtEl>
                                          <p:spTgt spid="670"/>
                                        </p:tgtEl>
                                      </p:cBhvr>
                                    </p:animEffect>
                                  </p:childTnLst>
                                </p:cTn>
                              </p:par>
                            </p:childTnLst>
                          </p:cTn>
                        </p:par>
                        <p:par>
                          <p:cTn id="184" fill="hold">
                            <p:stCondLst>
                              <p:cond delay="7360"/>
                            </p:stCondLst>
                            <p:childTnLst>
                              <p:par>
                                <p:cTn id="185" presetID="10" presetClass="entr" presetSubtype="0" fill="hold" nodeType="afterEffect">
                                  <p:stCondLst>
                                    <p:cond delay="0"/>
                                  </p:stCondLst>
                                  <p:childTnLst>
                                    <p:set>
                                      <p:cBhvr>
                                        <p:cTn id="186" dur="1" fill="hold">
                                          <p:stCondLst>
                                            <p:cond delay="0"/>
                                          </p:stCondLst>
                                        </p:cTn>
                                        <p:tgtEl>
                                          <p:spTgt spid="686"/>
                                        </p:tgtEl>
                                        <p:attrNameLst>
                                          <p:attrName>style.visibility</p:attrName>
                                        </p:attrNameLst>
                                      </p:cBhvr>
                                      <p:to>
                                        <p:strVal val="visible"/>
                                      </p:to>
                                    </p:set>
                                    <p:animEffect transition="in" filter="fade">
                                      <p:cBhvr>
                                        <p:cTn id="187" dur="80"/>
                                        <p:tgtEl>
                                          <p:spTgt spid="686"/>
                                        </p:tgtEl>
                                      </p:cBhvr>
                                    </p:animEffect>
                                  </p:childTnLst>
                                </p:cTn>
                              </p:par>
                            </p:childTnLst>
                          </p:cTn>
                        </p:par>
                        <p:par>
                          <p:cTn id="188" fill="hold">
                            <p:stCondLst>
                              <p:cond delay="7440"/>
                            </p:stCondLst>
                            <p:childTnLst>
                              <p:par>
                                <p:cTn id="189" presetID="10" presetClass="entr" presetSubtype="0" fill="hold" nodeType="afterEffect">
                                  <p:stCondLst>
                                    <p:cond delay="0"/>
                                  </p:stCondLst>
                                  <p:childTnLst>
                                    <p:set>
                                      <p:cBhvr>
                                        <p:cTn id="190" dur="1" fill="hold">
                                          <p:stCondLst>
                                            <p:cond delay="0"/>
                                          </p:stCondLst>
                                        </p:cTn>
                                        <p:tgtEl>
                                          <p:spTgt spid="702"/>
                                        </p:tgtEl>
                                        <p:attrNameLst>
                                          <p:attrName>style.visibility</p:attrName>
                                        </p:attrNameLst>
                                      </p:cBhvr>
                                      <p:to>
                                        <p:strVal val="visible"/>
                                      </p:to>
                                    </p:set>
                                    <p:animEffect transition="in" filter="fade">
                                      <p:cBhvr>
                                        <p:cTn id="191" dur="80"/>
                                        <p:tgtEl>
                                          <p:spTgt spid="702"/>
                                        </p:tgtEl>
                                      </p:cBhvr>
                                    </p:animEffect>
                                  </p:childTnLst>
                                </p:cTn>
                              </p:par>
                            </p:childTnLst>
                          </p:cTn>
                        </p:par>
                        <p:par>
                          <p:cTn id="192" fill="hold">
                            <p:stCondLst>
                              <p:cond delay="7520"/>
                            </p:stCondLst>
                            <p:childTnLst>
                              <p:par>
                                <p:cTn id="193" presetID="10" presetClass="entr" presetSubtype="0" fill="hold" nodeType="afterEffect">
                                  <p:stCondLst>
                                    <p:cond delay="0"/>
                                  </p:stCondLst>
                                  <p:childTnLst>
                                    <p:set>
                                      <p:cBhvr>
                                        <p:cTn id="194" dur="1" fill="hold">
                                          <p:stCondLst>
                                            <p:cond delay="0"/>
                                          </p:stCondLst>
                                        </p:cTn>
                                        <p:tgtEl>
                                          <p:spTgt spid="718"/>
                                        </p:tgtEl>
                                        <p:attrNameLst>
                                          <p:attrName>style.visibility</p:attrName>
                                        </p:attrNameLst>
                                      </p:cBhvr>
                                      <p:to>
                                        <p:strVal val="visible"/>
                                      </p:to>
                                    </p:set>
                                    <p:animEffect transition="in" filter="fade">
                                      <p:cBhvr>
                                        <p:cTn id="195" dur="80"/>
                                        <p:tgtEl>
                                          <p:spTgt spid="718"/>
                                        </p:tgtEl>
                                      </p:cBhvr>
                                    </p:animEffect>
                                  </p:childTnLst>
                                </p:cTn>
                              </p:par>
                            </p:childTnLst>
                          </p:cTn>
                        </p:par>
                        <p:par>
                          <p:cTn id="196" fill="hold">
                            <p:stCondLst>
                              <p:cond delay="7600"/>
                            </p:stCondLst>
                            <p:childTnLst>
                              <p:par>
                                <p:cTn id="197" presetID="10" presetClass="entr" presetSubtype="0" fill="hold" nodeType="afterEffect">
                                  <p:stCondLst>
                                    <p:cond delay="0"/>
                                  </p:stCondLst>
                                  <p:childTnLst>
                                    <p:set>
                                      <p:cBhvr>
                                        <p:cTn id="198" dur="1" fill="hold">
                                          <p:stCondLst>
                                            <p:cond delay="0"/>
                                          </p:stCondLst>
                                        </p:cTn>
                                        <p:tgtEl>
                                          <p:spTgt spid="734"/>
                                        </p:tgtEl>
                                        <p:attrNameLst>
                                          <p:attrName>style.visibility</p:attrName>
                                        </p:attrNameLst>
                                      </p:cBhvr>
                                      <p:to>
                                        <p:strVal val="visible"/>
                                      </p:to>
                                    </p:set>
                                    <p:animEffect transition="in" filter="fade">
                                      <p:cBhvr>
                                        <p:cTn id="199" dur="80"/>
                                        <p:tgtEl>
                                          <p:spTgt spid="734"/>
                                        </p:tgtEl>
                                      </p:cBhvr>
                                    </p:animEffect>
                                  </p:childTnLst>
                                </p:cTn>
                              </p:par>
                            </p:childTnLst>
                          </p:cTn>
                        </p:par>
                        <p:par>
                          <p:cTn id="200" fill="hold">
                            <p:stCondLst>
                              <p:cond delay="7680"/>
                            </p:stCondLst>
                            <p:childTnLst>
                              <p:par>
                                <p:cTn id="201" presetID="10" presetClass="entr" presetSubtype="0" fill="hold" nodeType="afterEffect">
                                  <p:stCondLst>
                                    <p:cond delay="0"/>
                                  </p:stCondLst>
                                  <p:childTnLst>
                                    <p:set>
                                      <p:cBhvr>
                                        <p:cTn id="202" dur="1" fill="hold">
                                          <p:stCondLst>
                                            <p:cond delay="0"/>
                                          </p:stCondLst>
                                        </p:cTn>
                                        <p:tgtEl>
                                          <p:spTgt spid="750"/>
                                        </p:tgtEl>
                                        <p:attrNameLst>
                                          <p:attrName>style.visibility</p:attrName>
                                        </p:attrNameLst>
                                      </p:cBhvr>
                                      <p:to>
                                        <p:strVal val="visible"/>
                                      </p:to>
                                    </p:set>
                                    <p:animEffect transition="in" filter="fade">
                                      <p:cBhvr>
                                        <p:cTn id="203" dur="30"/>
                                        <p:tgtEl>
                                          <p:spTgt spid="750"/>
                                        </p:tgtEl>
                                      </p:cBhvr>
                                    </p:animEffect>
                                  </p:childTnLst>
                                </p:cTn>
                              </p:par>
                            </p:childTnLst>
                          </p:cTn>
                        </p:par>
                        <p:par>
                          <p:cTn id="204" fill="hold">
                            <p:stCondLst>
                              <p:cond delay="7710"/>
                            </p:stCondLst>
                            <p:childTnLst>
                              <p:par>
                                <p:cTn id="205" presetID="10" presetClass="entr" presetSubtype="0" fill="hold" nodeType="afterEffect">
                                  <p:stCondLst>
                                    <p:cond delay="0"/>
                                  </p:stCondLst>
                                  <p:childTnLst>
                                    <p:set>
                                      <p:cBhvr>
                                        <p:cTn id="206" dur="1" fill="hold">
                                          <p:stCondLst>
                                            <p:cond delay="0"/>
                                          </p:stCondLst>
                                        </p:cTn>
                                        <p:tgtEl>
                                          <p:spTgt spid="766"/>
                                        </p:tgtEl>
                                        <p:attrNameLst>
                                          <p:attrName>style.visibility</p:attrName>
                                        </p:attrNameLst>
                                      </p:cBhvr>
                                      <p:to>
                                        <p:strVal val="visible"/>
                                      </p:to>
                                    </p:set>
                                    <p:animEffect transition="in" filter="fade">
                                      <p:cBhvr>
                                        <p:cTn id="207" dur="30"/>
                                        <p:tgtEl>
                                          <p:spTgt spid="766"/>
                                        </p:tgtEl>
                                      </p:cBhvr>
                                    </p:animEffect>
                                  </p:childTnLst>
                                </p:cTn>
                              </p:par>
                            </p:childTnLst>
                          </p:cTn>
                        </p:par>
                        <p:par>
                          <p:cTn id="208" fill="hold">
                            <p:stCondLst>
                              <p:cond delay="7740"/>
                            </p:stCondLst>
                            <p:childTnLst>
                              <p:par>
                                <p:cTn id="209" presetID="10" presetClass="entr" presetSubtype="0" fill="hold" nodeType="afterEffect">
                                  <p:stCondLst>
                                    <p:cond delay="0"/>
                                  </p:stCondLst>
                                  <p:childTnLst>
                                    <p:set>
                                      <p:cBhvr>
                                        <p:cTn id="210" dur="1" fill="hold">
                                          <p:stCondLst>
                                            <p:cond delay="0"/>
                                          </p:stCondLst>
                                        </p:cTn>
                                        <p:tgtEl>
                                          <p:spTgt spid="782"/>
                                        </p:tgtEl>
                                        <p:attrNameLst>
                                          <p:attrName>style.visibility</p:attrName>
                                        </p:attrNameLst>
                                      </p:cBhvr>
                                      <p:to>
                                        <p:strVal val="visible"/>
                                      </p:to>
                                    </p:set>
                                    <p:animEffect transition="in" filter="fade">
                                      <p:cBhvr>
                                        <p:cTn id="211" dur="30"/>
                                        <p:tgtEl>
                                          <p:spTgt spid="782"/>
                                        </p:tgtEl>
                                      </p:cBhvr>
                                    </p:animEffect>
                                  </p:childTnLst>
                                </p:cTn>
                              </p:par>
                            </p:childTnLst>
                          </p:cTn>
                        </p:par>
                        <p:par>
                          <p:cTn id="212" fill="hold">
                            <p:stCondLst>
                              <p:cond delay="7770"/>
                            </p:stCondLst>
                            <p:childTnLst>
                              <p:par>
                                <p:cTn id="213" presetID="10" presetClass="entr" presetSubtype="0" fill="hold" nodeType="afterEffect">
                                  <p:stCondLst>
                                    <p:cond delay="0"/>
                                  </p:stCondLst>
                                  <p:childTnLst>
                                    <p:set>
                                      <p:cBhvr>
                                        <p:cTn id="214" dur="1" fill="hold">
                                          <p:stCondLst>
                                            <p:cond delay="0"/>
                                          </p:stCondLst>
                                        </p:cTn>
                                        <p:tgtEl>
                                          <p:spTgt spid="798"/>
                                        </p:tgtEl>
                                        <p:attrNameLst>
                                          <p:attrName>style.visibility</p:attrName>
                                        </p:attrNameLst>
                                      </p:cBhvr>
                                      <p:to>
                                        <p:strVal val="visible"/>
                                      </p:to>
                                    </p:set>
                                    <p:animEffect transition="in" filter="fade">
                                      <p:cBhvr>
                                        <p:cTn id="215" dur="30"/>
                                        <p:tgtEl>
                                          <p:spTgt spid="798"/>
                                        </p:tgtEl>
                                      </p:cBhvr>
                                    </p:animEffect>
                                  </p:childTnLst>
                                </p:cTn>
                              </p:par>
                            </p:childTnLst>
                          </p:cTn>
                        </p:par>
                        <p:par>
                          <p:cTn id="216" fill="hold">
                            <p:stCondLst>
                              <p:cond delay="7800"/>
                            </p:stCondLst>
                            <p:childTnLst>
                              <p:par>
                                <p:cTn id="217" presetID="10" presetClass="entr" presetSubtype="0" fill="hold" nodeType="afterEffect">
                                  <p:stCondLst>
                                    <p:cond delay="0"/>
                                  </p:stCondLst>
                                  <p:childTnLst>
                                    <p:set>
                                      <p:cBhvr>
                                        <p:cTn id="218" dur="1" fill="hold">
                                          <p:stCondLst>
                                            <p:cond delay="0"/>
                                          </p:stCondLst>
                                        </p:cTn>
                                        <p:tgtEl>
                                          <p:spTgt spid="814"/>
                                        </p:tgtEl>
                                        <p:attrNameLst>
                                          <p:attrName>style.visibility</p:attrName>
                                        </p:attrNameLst>
                                      </p:cBhvr>
                                      <p:to>
                                        <p:strVal val="visible"/>
                                      </p:to>
                                    </p:set>
                                    <p:animEffect transition="in" filter="fade">
                                      <p:cBhvr>
                                        <p:cTn id="219" dur="30"/>
                                        <p:tgtEl>
                                          <p:spTgt spid="814"/>
                                        </p:tgtEl>
                                      </p:cBhvr>
                                    </p:animEffect>
                                  </p:childTnLst>
                                </p:cTn>
                              </p:par>
                            </p:childTnLst>
                          </p:cTn>
                        </p:par>
                        <p:par>
                          <p:cTn id="220" fill="hold">
                            <p:stCondLst>
                              <p:cond delay="7830"/>
                            </p:stCondLst>
                            <p:childTnLst>
                              <p:par>
                                <p:cTn id="221" presetID="10" presetClass="entr" presetSubtype="0" fill="hold" nodeType="afterEffect">
                                  <p:stCondLst>
                                    <p:cond delay="0"/>
                                  </p:stCondLst>
                                  <p:childTnLst>
                                    <p:set>
                                      <p:cBhvr>
                                        <p:cTn id="222" dur="1" fill="hold">
                                          <p:stCondLst>
                                            <p:cond delay="0"/>
                                          </p:stCondLst>
                                        </p:cTn>
                                        <p:tgtEl>
                                          <p:spTgt spid="830"/>
                                        </p:tgtEl>
                                        <p:attrNameLst>
                                          <p:attrName>style.visibility</p:attrName>
                                        </p:attrNameLst>
                                      </p:cBhvr>
                                      <p:to>
                                        <p:strVal val="visible"/>
                                      </p:to>
                                    </p:set>
                                    <p:animEffect transition="in" filter="fade">
                                      <p:cBhvr>
                                        <p:cTn id="223" dur="30"/>
                                        <p:tgtEl>
                                          <p:spTgt spid="830"/>
                                        </p:tgtEl>
                                      </p:cBhvr>
                                    </p:animEffect>
                                  </p:childTnLst>
                                </p:cTn>
                              </p:par>
                            </p:childTnLst>
                          </p:cTn>
                        </p:par>
                        <p:par>
                          <p:cTn id="224" fill="hold">
                            <p:stCondLst>
                              <p:cond delay="7860"/>
                            </p:stCondLst>
                            <p:childTnLst>
                              <p:par>
                                <p:cTn id="225" presetID="10" presetClass="entr" presetSubtype="0" fill="hold" nodeType="afterEffect">
                                  <p:stCondLst>
                                    <p:cond delay="0"/>
                                  </p:stCondLst>
                                  <p:childTnLst>
                                    <p:set>
                                      <p:cBhvr>
                                        <p:cTn id="226" dur="1" fill="hold">
                                          <p:stCondLst>
                                            <p:cond delay="0"/>
                                          </p:stCondLst>
                                        </p:cTn>
                                        <p:tgtEl>
                                          <p:spTgt spid="846"/>
                                        </p:tgtEl>
                                        <p:attrNameLst>
                                          <p:attrName>style.visibility</p:attrName>
                                        </p:attrNameLst>
                                      </p:cBhvr>
                                      <p:to>
                                        <p:strVal val="visible"/>
                                      </p:to>
                                    </p:set>
                                    <p:animEffect transition="in" filter="fade">
                                      <p:cBhvr>
                                        <p:cTn id="227" dur="30"/>
                                        <p:tgtEl>
                                          <p:spTgt spid="846"/>
                                        </p:tgtEl>
                                      </p:cBhvr>
                                    </p:animEffect>
                                  </p:childTnLst>
                                </p:cTn>
                              </p:par>
                            </p:childTnLst>
                          </p:cTn>
                        </p:par>
                        <p:par>
                          <p:cTn id="228" fill="hold">
                            <p:stCondLst>
                              <p:cond delay="7890"/>
                            </p:stCondLst>
                            <p:childTnLst>
                              <p:par>
                                <p:cTn id="229" presetID="10" presetClass="entr" presetSubtype="0" fill="hold" nodeType="afterEffect">
                                  <p:stCondLst>
                                    <p:cond delay="0"/>
                                  </p:stCondLst>
                                  <p:childTnLst>
                                    <p:set>
                                      <p:cBhvr>
                                        <p:cTn id="230" dur="1" fill="hold">
                                          <p:stCondLst>
                                            <p:cond delay="0"/>
                                          </p:stCondLst>
                                        </p:cTn>
                                        <p:tgtEl>
                                          <p:spTgt spid="862"/>
                                        </p:tgtEl>
                                        <p:attrNameLst>
                                          <p:attrName>style.visibility</p:attrName>
                                        </p:attrNameLst>
                                      </p:cBhvr>
                                      <p:to>
                                        <p:strVal val="visible"/>
                                      </p:to>
                                    </p:set>
                                    <p:animEffect transition="in" filter="fade">
                                      <p:cBhvr>
                                        <p:cTn id="231" dur="30"/>
                                        <p:tgtEl>
                                          <p:spTgt spid="862"/>
                                        </p:tgtEl>
                                      </p:cBhvr>
                                    </p:animEffect>
                                  </p:childTnLst>
                                </p:cTn>
                              </p:par>
                            </p:childTnLst>
                          </p:cTn>
                        </p:par>
                        <p:par>
                          <p:cTn id="232" fill="hold">
                            <p:stCondLst>
                              <p:cond delay="7920"/>
                            </p:stCondLst>
                            <p:childTnLst>
                              <p:par>
                                <p:cTn id="233" presetID="12" presetClass="entr" presetSubtype="4" fill="hold" grpId="0" nodeType="afterEffect">
                                  <p:stCondLst>
                                    <p:cond delay="0"/>
                                  </p:stCondLst>
                                  <p:childTnLst>
                                    <p:set>
                                      <p:cBhvr>
                                        <p:cTn id="234" dur="1" fill="hold">
                                          <p:stCondLst>
                                            <p:cond delay="0"/>
                                          </p:stCondLst>
                                        </p:cTn>
                                        <p:tgtEl>
                                          <p:spTgt spid="1537"/>
                                        </p:tgtEl>
                                        <p:attrNameLst>
                                          <p:attrName>style.visibility</p:attrName>
                                        </p:attrNameLst>
                                      </p:cBhvr>
                                      <p:to>
                                        <p:strVal val="visible"/>
                                      </p:to>
                                    </p:set>
                                    <p:anim calcmode="lin" valueType="num">
                                      <p:cBhvr additive="base">
                                        <p:cTn id="235" dur="30"/>
                                        <p:tgtEl>
                                          <p:spTgt spid="1537"/>
                                        </p:tgtEl>
                                        <p:attrNameLst>
                                          <p:attrName>ppt_y</p:attrName>
                                        </p:attrNameLst>
                                      </p:cBhvr>
                                      <p:tavLst>
                                        <p:tav tm="0">
                                          <p:val>
                                            <p:strVal val="#ppt_y+#ppt_h*1.125000"/>
                                          </p:val>
                                        </p:tav>
                                        <p:tav tm="100000">
                                          <p:val>
                                            <p:strVal val="#ppt_y"/>
                                          </p:val>
                                        </p:tav>
                                      </p:tavLst>
                                    </p:anim>
                                    <p:animEffect transition="in" filter="wipe(up)">
                                      <p:cBhvr>
                                        <p:cTn id="236" dur="30"/>
                                        <p:tgtEl>
                                          <p:spTgt spid="1537"/>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1548"/>
                                        </p:tgtEl>
                                        <p:attrNameLst>
                                          <p:attrName>style.visibility</p:attrName>
                                        </p:attrNameLst>
                                      </p:cBhvr>
                                      <p:to>
                                        <p:strVal val="visible"/>
                                      </p:to>
                                    </p:set>
                                    <p:animEffect transition="in" filter="fade">
                                      <p:cBhvr>
                                        <p:cTn id="239" dur="30"/>
                                        <p:tgtEl>
                                          <p:spTgt spid="1548"/>
                                        </p:tgtEl>
                                      </p:cBhvr>
                                    </p:animEffect>
                                  </p:childTnLst>
                                </p:cTn>
                              </p:par>
                            </p:childTnLst>
                          </p:cTn>
                        </p:par>
                        <p:par>
                          <p:cTn id="240" fill="hold">
                            <p:stCondLst>
                              <p:cond delay="7950"/>
                            </p:stCondLst>
                            <p:childTnLst>
                              <p:par>
                                <p:cTn id="241" presetID="12" presetClass="entr" presetSubtype="4" fill="hold" grpId="0" nodeType="afterEffect">
                                  <p:stCondLst>
                                    <p:cond delay="0"/>
                                  </p:stCondLst>
                                  <p:childTnLst>
                                    <p:set>
                                      <p:cBhvr>
                                        <p:cTn id="242" dur="1" fill="hold">
                                          <p:stCondLst>
                                            <p:cond delay="0"/>
                                          </p:stCondLst>
                                        </p:cTn>
                                        <p:tgtEl>
                                          <p:spTgt spid="1538"/>
                                        </p:tgtEl>
                                        <p:attrNameLst>
                                          <p:attrName>style.visibility</p:attrName>
                                        </p:attrNameLst>
                                      </p:cBhvr>
                                      <p:to>
                                        <p:strVal val="visible"/>
                                      </p:to>
                                    </p:set>
                                    <p:anim calcmode="lin" valueType="num">
                                      <p:cBhvr additive="base">
                                        <p:cTn id="243" dur="30"/>
                                        <p:tgtEl>
                                          <p:spTgt spid="1538"/>
                                        </p:tgtEl>
                                        <p:attrNameLst>
                                          <p:attrName>ppt_y</p:attrName>
                                        </p:attrNameLst>
                                      </p:cBhvr>
                                      <p:tavLst>
                                        <p:tav tm="0">
                                          <p:val>
                                            <p:strVal val="#ppt_y+#ppt_h*1.125000"/>
                                          </p:val>
                                        </p:tav>
                                        <p:tav tm="100000">
                                          <p:val>
                                            <p:strVal val="#ppt_y"/>
                                          </p:val>
                                        </p:tav>
                                      </p:tavLst>
                                    </p:anim>
                                    <p:animEffect transition="in" filter="wipe(up)">
                                      <p:cBhvr>
                                        <p:cTn id="244" dur="30"/>
                                        <p:tgtEl>
                                          <p:spTgt spid="1538"/>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549"/>
                                        </p:tgtEl>
                                        <p:attrNameLst>
                                          <p:attrName>style.visibility</p:attrName>
                                        </p:attrNameLst>
                                      </p:cBhvr>
                                      <p:to>
                                        <p:strVal val="visible"/>
                                      </p:to>
                                    </p:set>
                                    <p:animEffect transition="in" filter="fade">
                                      <p:cBhvr>
                                        <p:cTn id="247" dur="30"/>
                                        <p:tgtEl>
                                          <p:spTgt spid="1549"/>
                                        </p:tgtEl>
                                      </p:cBhvr>
                                    </p:animEffect>
                                  </p:childTnLst>
                                </p:cTn>
                              </p:par>
                            </p:childTnLst>
                          </p:cTn>
                        </p:par>
                        <p:par>
                          <p:cTn id="248" fill="hold">
                            <p:stCondLst>
                              <p:cond delay="7980"/>
                            </p:stCondLst>
                            <p:childTnLst>
                              <p:par>
                                <p:cTn id="249" presetID="12" presetClass="entr" presetSubtype="4" fill="hold" grpId="0" nodeType="afterEffect">
                                  <p:stCondLst>
                                    <p:cond delay="0"/>
                                  </p:stCondLst>
                                  <p:childTnLst>
                                    <p:set>
                                      <p:cBhvr>
                                        <p:cTn id="250" dur="1" fill="hold">
                                          <p:stCondLst>
                                            <p:cond delay="0"/>
                                          </p:stCondLst>
                                        </p:cTn>
                                        <p:tgtEl>
                                          <p:spTgt spid="1539"/>
                                        </p:tgtEl>
                                        <p:attrNameLst>
                                          <p:attrName>style.visibility</p:attrName>
                                        </p:attrNameLst>
                                      </p:cBhvr>
                                      <p:to>
                                        <p:strVal val="visible"/>
                                      </p:to>
                                    </p:set>
                                    <p:anim calcmode="lin" valueType="num">
                                      <p:cBhvr additive="base">
                                        <p:cTn id="251" dur="30"/>
                                        <p:tgtEl>
                                          <p:spTgt spid="1539"/>
                                        </p:tgtEl>
                                        <p:attrNameLst>
                                          <p:attrName>ppt_y</p:attrName>
                                        </p:attrNameLst>
                                      </p:cBhvr>
                                      <p:tavLst>
                                        <p:tav tm="0">
                                          <p:val>
                                            <p:strVal val="#ppt_y+#ppt_h*1.125000"/>
                                          </p:val>
                                        </p:tav>
                                        <p:tav tm="100000">
                                          <p:val>
                                            <p:strVal val="#ppt_y"/>
                                          </p:val>
                                        </p:tav>
                                      </p:tavLst>
                                    </p:anim>
                                    <p:animEffect transition="in" filter="wipe(up)">
                                      <p:cBhvr>
                                        <p:cTn id="252" dur="30"/>
                                        <p:tgtEl>
                                          <p:spTgt spid="1539"/>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550"/>
                                        </p:tgtEl>
                                        <p:attrNameLst>
                                          <p:attrName>style.visibility</p:attrName>
                                        </p:attrNameLst>
                                      </p:cBhvr>
                                      <p:to>
                                        <p:strVal val="visible"/>
                                      </p:to>
                                    </p:set>
                                    <p:animEffect transition="in" filter="fade">
                                      <p:cBhvr>
                                        <p:cTn id="255" dur="30"/>
                                        <p:tgtEl>
                                          <p:spTgt spid="1550"/>
                                        </p:tgtEl>
                                      </p:cBhvr>
                                    </p:animEffect>
                                  </p:childTnLst>
                                </p:cTn>
                              </p:par>
                            </p:childTnLst>
                          </p:cTn>
                        </p:par>
                        <p:par>
                          <p:cTn id="256" fill="hold">
                            <p:stCondLst>
                              <p:cond delay="8010"/>
                            </p:stCondLst>
                            <p:childTnLst>
                              <p:par>
                                <p:cTn id="257" presetID="12" presetClass="entr" presetSubtype="4" fill="hold" grpId="0" nodeType="afterEffect">
                                  <p:stCondLst>
                                    <p:cond delay="0"/>
                                  </p:stCondLst>
                                  <p:childTnLst>
                                    <p:set>
                                      <p:cBhvr>
                                        <p:cTn id="258" dur="1" fill="hold">
                                          <p:stCondLst>
                                            <p:cond delay="0"/>
                                          </p:stCondLst>
                                        </p:cTn>
                                        <p:tgtEl>
                                          <p:spTgt spid="1540"/>
                                        </p:tgtEl>
                                        <p:attrNameLst>
                                          <p:attrName>style.visibility</p:attrName>
                                        </p:attrNameLst>
                                      </p:cBhvr>
                                      <p:to>
                                        <p:strVal val="visible"/>
                                      </p:to>
                                    </p:set>
                                    <p:anim calcmode="lin" valueType="num">
                                      <p:cBhvr additive="base">
                                        <p:cTn id="259" dur="30"/>
                                        <p:tgtEl>
                                          <p:spTgt spid="1540"/>
                                        </p:tgtEl>
                                        <p:attrNameLst>
                                          <p:attrName>ppt_y</p:attrName>
                                        </p:attrNameLst>
                                      </p:cBhvr>
                                      <p:tavLst>
                                        <p:tav tm="0">
                                          <p:val>
                                            <p:strVal val="#ppt_y+#ppt_h*1.125000"/>
                                          </p:val>
                                        </p:tav>
                                        <p:tav tm="100000">
                                          <p:val>
                                            <p:strVal val="#ppt_y"/>
                                          </p:val>
                                        </p:tav>
                                      </p:tavLst>
                                    </p:anim>
                                    <p:animEffect transition="in" filter="wipe(up)">
                                      <p:cBhvr>
                                        <p:cTn id="260" dur="30"/>
                                        <p:tgtEl>
                                          <p:spTgt spid="1540"/>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1551"/>
                                        </p:tgtEl>
                                        <p:attrNameLst>
                                          <p:attrName>style.visibility</p:attrName>
                                        </p:attrNameLst>
                                      </p:cBhvr>
                                      <p:to>
                                        <p:strVal val="visible"/>
                                      </p:to>
                                    </p:set>
                                    <p:animEffect transition="in" filter="fade">
                                      <p:cBhvr>
                                        <p:cTn id="263" dur="30"/>
                                        <p:tgtEl>
                                          <p:spTgt spid="1551"/>
                                        </p:tgtEl>
                                      </p:cBhvr>
                                    </p:animEffect>
                                  </p:childTnLst>
                                </p:cTn>
                              </p:par>
                            </p:childTnLst>
                          </p:cTn>
                        </p:par>
                        <p:par>
                          <p:cTn id="264" fill="hold">
                            <p:stCondLst>
                              <p:cond delay="8040"/>
                            </p:stCondLst>
                            <p:childTnLst>
                              <p:par>
                                <p:cTn id="265" presetID="12" presetClass="entr" presetSubtype="4" fill="hold" grpId="0" nodeType="afterEffect">
                                  <p:stCondLst>
                                    <p:cond delay="0"/>
                                  </p:stCondLst>
                                  <p:childTnLst>
                                    <p:set>
                                      <p:cBhvr>
                                        <p:cTn id="266" dur="1" fill="hold">
                                          <p:stCondLst>
                                            <p:cond delay="0"/>
                                          </p:stCondLst>
                                        </p:cTn>
                                        <p:tgtEl>
                                          <p:spTgt spid="1541"/>
                                        </p:tgtEl>
                                        <p:attrNameLst>
                                          <p:attrName>style.visibility</p:attrName>
                                        </p:attrNameLst>
                                      </p:cBhvr>
                                      <p:to>
                                        <p:strVal val="visible"/>
                                      </p:to>
                                    </p:set>
                                    <p:anim calcmode="lin" valueType="num">
                                      <p:cBhvr additive="base">
                                        <p:cTn id="267" dur="30"/>
                                        <p:tgtEl>
                                          <p:spTgt spid="1541"/>
                                        </p:tgtEl>
                                        <p:attrNameLst>
                                          <p:attrName>ppt_y</p:attrName>
                                        </p:attrNameLst>
                                      </p:cBhvr>
                                      <p:tavLst>
                                        <p:tav tm="0">
                                          <p:val>
                                            <p:strVal val="#ppt_y+#ppt_h*1.125000"/>
                                          </p:val>
                                        </p:tav>
                                        <p:tav tm="100000">
                                          <p:val>
                                            <p:strVal val="#ppt_y"/>
                                          </p:val>
                                        </p:tav>
                                      </p:tavLst>
                                    </p:anim>
                                    <p:animEffect transition="in" filter="wipe(up)">
                                      <p:cBhvr>
                                        <p:cTn id="268" dur="30"/>
                                        <p:tgtEl>
                                          <p:spTgt spid="1541"/>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1552"/>
                                        </p:tgtEl>
                                        <p:attrNameLst>
                                          <p:attrName>style.visibility</p:attrName>
                                        </p:attrNameLst>
                                      </p:cBhvr>
                                      <p:to>
                                        <p:strVal val="visible"/>
                                      </p:to>
                                    </p:set>
                                    <p:animEffect transition="in" filter="fade">
                                      <p:cBhvr>
                                        <p:cTn id="271" dur="30"/>
                                        <p:tgtEl>
                                          <p:spTgt spid="1552"/>
                                        </p:tgtEl>
                                      </p:cBhvr>
                                    </p:animEffect>
                                  </p:childTnLst>
                                </p:cTn>
                              </p:par>
                            </p:childTnLst>
                          </p:cTn>
                        </p:par>
                        <p:par>
                          <p:cTn id="272" fill="hold">
                            <p:stCondLst>
                              <p:cond delay="8070"/>
                            </p:stCondLst>
                            <p:childTnLst>
                              <p:par>
                                <p:cTn id="273" presetID="10" presetClass="entr" presetSubtype="0" fill="hold" nodeType="afterEffect">
                                  <p:stCondLst>
                                    <p:cond delay="0"/>
                                  </p:stCondLst>
                                  <p:childTnLst>
                                    <p:set>
                                      <p:cBhvr>
                                        <p:cTn id="274" dur="1" fill="hold">
                                          <p:stCondLst>
                                            <p:cond delay="0"/>
                                          </p:stCondLst>
                                        </p:cTn>
                                        <p:tgtEl>
                                          <p:spTgt spid="897"/>
                                        </p:tgtEl>
                                        <p:attrNameLst>
                                          <p:attrName>style.visibility</p:attrName>
                                        </p:attrNameLst>
                                      </p:cBhvr>
                                      <p:to>
                                        <p:strVal val="visible"/>
                                      </p:to>
                                    </p:set>
                                    <p:animEffect transition="in" filter="fade">
                                      <p:cBhvr>
                                        <p:cTn id="275" dur="30"/>
                                        <p:tgtEl>
                                          <p:spTgt spid="897"/>
                                        </p:tgtEl>
                                      </p:cBhvr>
                                    </p:animEffect>
                                  </p:childTnLst>
                                </p:cTn>
                              </p:par>
                            </p:childTnLst>
                          </p:cTn>
                        </p:par>
                        <p:par>
                          <p:cTn id="276" fill="hold">
                            <p:stCondLst>
                              <p:cond delay="8100"/>
                            </p:stCondLst>
                            <p:childTnLst>
                              <p:par>
                                <p:cTn id="277" presetID="10" presetClass="entr" presetSubtype="0" fill="hold" nodeType="afterEffect">
                                  <p:stCondLst>
                                    <p:cond delay="0"/>
                                  </p:stCondLst>
                                  <p:childTnLst>
                                    <p:set>
                                      <p:cBhvr>
                                        <p:cTn id="278" dur="1" fill="hold">
                                          <p:stCondLst>
                                            <p:cond delay="0"/>
                                          </p:stCondLst>
                                        </p:cTn>
                                        <p:tgtEl>
                                          <p:spTgt spid="913"/>
                                        </p:tgtEl>
                                        <p:attrNameLst>
                                          <p:attrName>style.visibility</p:attrName>
                                        </p:attrNameLst>
                                      </p:cBhvr>
                                      <p:to>
                                        <p:strVal val="visible"/>
                                      </p:to>
                                    </p:set>
                                    <p:animEffect transition="in" filter="fade">
                                      <p:cBhvr>
                                        <p:cTn id="279" dur="30"/>
                                        <p:tgtEl>
                                          <p:spTgt spid="913"/>
                                        </p:tgtEl>
                                      </p:cBhvr>
                                    </p:animEffect>
                                  </p:childTnLst>
                                </p:cTn>
                              </p:par>
                            </p:childTnLst>
                          </p:cTn>
                        </p:par>
                        <p:par>
                          <p:cTn id="280" fill="hold">
                            <p:stCondLst>
                              <p:cond delay="8130"/>
                            </p:stCondLst>
                            <p:childTnLst>
                              <p:par>
                                <p:cTn id="281" presetID="10" presetClass="entr" presetSubtype="0" fill="hold" nodeType="afterEffect">
                                  <p:stCondLst>
                                    <p:cond delay="0"/>
                                  </p:stCondLst>
                                  <p:childTnLst>
                                    <p:set>
                                      <p:cBhvr>
                                        <p:cTn id="282" dur="1" fill="hold">
                                          <p:stCondLst>
                                            <p:cond delay="0"/>
                                          </p:stCondLst>
                                        </p:cTn>
                                        <p:tgtEl>
                                          <p:spTgt spid="929"/>
                                        </p:tgtEl>
                                        <p:attrNameLst>
                                          <p:attrName>style.visibility</p:attrName>
                                        </p:attrNameLst>
                                      </p:cBhvr>
                                      <p:to>
                                        <p:strVal val="visible"/>
                                      </p:to>
                                    </p:set>
                                    <p:animEffect transition="in" filter="fade">
                                      <p:cBhvr>
                                        <p:cTn id="283" dur="30"/>
                                        <p:tgtEl>
                                          <p:spTgt spid="929"/>
                                        </p:tgtEl>
                                      </p:cBhvr>
                                    </p:animEffect>
                                  </p:childTnLst>
                                </p:cTn>
                              </p:par>
                            </p:childTnLst>
                          </p:cTn>
                        </p:par>
                        <p:par>
                          <p:cTn id="284" fill="hold">
                            <p:stCondLst>
                              <p:cond delay="8160"/>
                            </p:stCondLst>
                            <p:childTnLst>
                              <p:par>
                                <p:cTn id="285" presetID="10" presetClass="entr" presetSubtype="0" fill="hold" nodeType="afterEffect">
                                  <p:stCondLst>
                                    <p:cond delay="0"/>
                                  </p:stCondLst>
                                  <p:childTnLst>
                                    <p:set>
                                      <p:cBhvr>
                                        <p:cTn id="286" dur="1" fill="hold">
                                          <p:stCondLst>
                                            <p:cond delay="0"/>
                                          </p:stCondLst>
                                        </p:cTn>
                                        <p:tgtEl>
                                          <p:spTgt spid="945"/>
                                        </p:tgtEl>
                                        <p:attrNameLst>
                                          <p:attrName>style.visibility</p:attrName>
                                        </p:attrNameLst>
                                      </p:cBhvr>
                                      <p:to>
                                        <p:strVal val="visible"/>
                                      </p:to>
                                    </p:set>
                                    <p:animEffect transition="in" filter="fade">
                                      <p:cBhvr>
                                        <p:cTn id="287" dur="30"/>
                                        <p:tgtEl>
                                          <p:spTgt spid="945"/>
                                        </p:tgtEl>
                                      </p:cBhvr>
                                    </p:animEffect>
                                  </p:childTnLst>
                                </p:cTn>
                              </p:par>
                            </p:childTnLst>
                          </p:cTn>
                        </p:par>
                        <p:par>
                          <p:cTn id="288" fill="hold">
                            <p:stCondLst>
                              <p:cond delay="8190"/>
                            </p:stCondLst>
                            <p:childTnLst>
                              <p:par>
                                <p:cTn id="289" presetID="10" presetClass="entr" presetSubtype="0" fill="hold" nodeType="afterEffect">
                                  <p:stCondLst>
                                    <p:cond delay="0"/>
                                  </p:stCondLst>
                                  <p:childTnLst>
                                    <p:set>
                                      <p:cBhvr>
                                        <p:cTn id="290" dur="1" fill="hold">
                                          <p:stCondLst>
                                            <p:cond delay="0"/>
                                          </p:stCondLst>
                                        </p:cTn>
                                        <p:tgtEl>
                                          <p:spTgt spid="961"/>
                                        </p:tgtEl>
                                        <p:attrNameLst>
                                          <p:attrName>style.visibility</p:attrName>
                                        </p:attrNameLst>
                                      </p:cBhvr>
                                      <p:to>
                                        <p:strVal val="visible"/>
                                      </p:to>
                                    </p:set>
                                    <p:animEffect transition="in" filter="fade">
                                      <p:cBhvr>
                                        <p:cTn id="291" dur="30"/>
                                        <p:tgtEl>
                                          <p:spTgt spid="961"/>
                                        </p:tgtEl>
                                      </p:cBhvr>
                                    </p:animEffect>
                                  </p:childTnLst>
                                </p:cTn>
                              </p:par>
                            </p:childTnLst>
                          </p:cTn>
                        </p:par>
                        <p:par>
                          <p:cTn id="292" fill="hold">
                            <p:stCondLst>
                              <p:cond delay="8220"/>
                            </p:stCondLst>
                            <p:childTnLst>
                              <p:par>
                                <p:cTn id="293" presetID="10" presetClass="entr" presetSubtype="0" fill="hold" nodeType="afterEffect">
                                  <p:stCondLst>
                                    <p:cond delay="0"/>
                                  </p:stCondLst>
                                  <p:childTnLst>
                                    <p:set>
                                      <p:cBhvr>
                                        <p:cTn id="294" dur="1" fill="hold">
                                          <p:stCondLst>
                                            <p:cond delay="0"/>
                                          </p:stCondLst>
                                        </p:cTn>
                                        <p:tgtEl>
                                          <p:spTgt spid="977"/>
                                        </p:tgtEl>
                                        <p:attrNameLst>
                                          <p:attrName>style.visibility</p:attrName>
                                        </p:attrNameLst>
                                      </p:cBhvr>
                                      <p:to>
                                        <p:strVal val="visible"/>
                                      </p:to>
                                    </p:set>
                                    <p:animEffect transition="in" filter="fade">
                                      <p:cBhvr>
                                        <p:cTn id="295" dur="30"/>
                                        <p:tgtEl>
                                          <p:spTgt spid="977"/>
                                        </p:tgtEl>
                                      </p:cBhvr>
                                    </p:animEffect>
                                  </p:childTnLst>
                                </p:cTn>
                              </p:par>
                            </p:childTnLst>
                          </p:cTn>
                        </p:par>
                        <p:par>
                          <p:cTn id="296" fill="hold">
                            <p:stCondLst>
                              <p:cond delay="8250"/>
                            </p:stCondLst>
                            <p:childTnLst>
                              <p:par>
                                <p:cTn id="297" presetID="10" presetClass="entr" presetSubtype="0" fill="hold" nodeType="afterEffect">
                                  <p:stCondLst>
                                    <p:cond delay="0"/>
                                  </p:stCondLst>
                                  <p:childTnLst>
                                    <p:set>
                                      <p:cBhvr>
                                        <p:cTn id="298" dur="1" fill="hold">
                                          <p:stCondLst>
                                            <p:cond delay="0"/>
                                          </p:stCondLst>
                                        </p:cTn>
                                        <p:tgtEl>
                                          <p:spTgt spid="993"/>
                                        </p:tgtEl>
                                        <p:attrNameLst>
                                          <p:attrName>style.visibility</p:attrName>
                                        </p:attrNameLst>
                                      </p:cBhvr>
                                      <p:to>
                                        <p:strVal val="visible"/>
                                      </p:to>
                                    </p:set>
                                    <p:animEffect transition="in" filter="fade">
                                      <p:cBhvr>
                                        <p:cTn id="299" dur="30"/>
                                        <p:tgtEl>
                                          <p:spTgt spid="993"/>
                                        </p:tgtEl>
                                      </p:cBhvr>
                                    </p:animEffect>
                                  </p:childTnLst>
                                </p:cTn>
                              </p:par>
                            </p:childTnLst>
                          </p:cTn>
                        </p:par>
                        <p:par>
                          <p:cTn id="300" fill="hold">
                            <p:stCondLst>
                              <p:cond delay="8280"/>
                            </p:stCondLst>
                            <p:childTnLst>
                              <p:par>
                                <p:cTn id="301" presetID="10" presetClass="entr" presetSubtype="0" fill="hold" nodeType="afterEffect">
                                  <p:stCondLst>
                                    <p:cond delay="0"/>
                                  </p:stCondLst>
                                  <p:childTnLst>
                                    <p:set>
                                      <p:cBhvr>
                                        <p:cTn id="302" dur="1" fill="hold">
                                          <p:stCondLst>
                                            <p:cond delay="0"/>
                                          </p:stCondLst>
                                        </p:cTn>
                                        <p:tgtEl>
                                          <p:spTgt spid="1009"/>
                                        </p:tgtEl>
                                        <p:attrNameLst>
                                          <p:attrName>style.visibility</p:attrName>
                                        </p:attrNameLst>
                                      </p:cBhvr>
                                      <p:to>
                                        <p:strVal val="visible"/>
                                      </p:to>
                                    </p:set>
                                    <p:animEffect transition="in" filter="fade">
                                      <p:cBhvr>
                                        <p:cTn id="303" dur="30"/>
                                        <p:tgtEl>
                                          <p:spTgt spid="1009"/>
                                        </p:tgtEl>
                                      </p:cBhvr>
                                    </p:animEffect>
                                  </p:childTnLst>
                                </p:cTn>
                              </p:par>
                            </p:childTnLst>
                          </p:cTn>
                        </p:par>
                        <p:par>
                          <p:cTn id="304" fill="hold">
                            <p:stCondLst>
                              <p:cond delay="8310"/>
                            </p:stCondLst>
                            <p:childTnLst>
                              <p:par>
                                <p:cTn id="305" presetID="10" presetClass="entr" presetSubtype="0" fill="hold" nodeType="afterEffect">
                                  <p:stCondLst>
                                    <p:cond delay="0"/>
                                  </p:stCondLst>
                                  <p:childTnLst>
                                    <p:set>
                                      <p:cBhvr>
                                        <p:cTn id="306" dur="1" fill="hold">
                                          <p:stCondLst>
                                            <p:cond delay="0"/>
                                          </p:stCondLst>
                                        </p:cTn>
                                        <p:tgtEl>
                                          <p:spTgt spid="1025"/>
                                        </p:tgtEl>
                                        <p:attrNameLst>
                                          <p:attrName>style.visibility</p:attrName>
                                        </p:attrNameLst>
                                      </p:cBhvr>
                                      <p:to>
                                        <p:strVal val="visible"/>
                                      </p:to>
                                    </p:set>
                                    <p:animEffect transition="in" filter="fade">
                                      <p:cBhvr>
                                        <p:cTn id="307" dur="30"/>
                                        <p:tgtEl>
                                          <p:spTgt spid="1025"/>
                                        </p:tgtEl>
                                      </p:cBhvr>
                                    </p:animEffect>
                                  </p:childTnLst>
                                </p:cTn>
                              </p:par>
                            </p:childTnLst>
                          </p:cTn>
                        </p:par>
                        <p:par>
                          <p:cTn id="308" fill="hold">
                            <p:stCondLst>
                              <p:cond delay="8340"/>
                            </p:stCondLst>
                            <p:childTnLst>
                              <p:par>
                                <p:cTn id="309" presetID="10" presetClass="entr" presetSubtype="0" fill="hold" nodeType="afterEffect">
                                  <p:stCondLst>
                                    <p:cond delay="0"/>
                                  </p:stCondLst>
                                  <p:childTnLst>
                                    <p:set>
                                      <p:cBhvr>
                                        <p:cTn id="310" dur="1" fill="hold">
                                          <p:stCondLst>
                                            <p:cond delay="0"/>
                                          </p:stCondLst>
                                        </p:cTn>
                                        <p:tgtEl>
                                          <p:spTgt spid="1041"/>
                                        </p:tgtEl>
                                        <p:attrNameLst>
                                          <p:attrName>style.visibility</p:attrName>
                                        </p:attrNameLst>
                                      </p:cBhvr>
                                      <p:to>
                                        <p:strVal val="visible"/>
                                      </p:to>
                                    </p:set>
                                    <p:animEffect transition="in" filter="fade">
                                      <p:cBhvr>
                                        <p:cTn id="311" dur="30"/>
                                        <p:tgtEl>
                                          <p:spTgt spid="1041"/>
                                        </p:tgtEl>
                                      </p:cBhvr>
                                    </p:animEffect>
                                  </p:childTnLst>
                                </p:cTn>
                              </p:par>
                            </p:childTnLst>
                          </p:cTn>
                        </p:par>
                        <p:par>
                          <p:cTn id="312" fill="hold">
                            <p:stCondLst>
                              <p:cond delay="8370"/>
                            </p:stCondLst>
                            <p:childTnLst>
                              <p:par>
                                <p:cTn id="313" presetID="10" presetClass="entr" presetSubtype="0" fill="hold" nodeType="afterEffect">
                                  <p:stCondLst>
                                    <p:cond delay="0"/>
                                  </p:stCondLst>
                                  <p:childTnLst>
                                    <p:set>
                                      <p:cBhvr>
                                        <p:cTn id="314" dur="1" fill="hold">
                                          <p:stCondLst>
                                            <p:cond delay="0"/>
                                          </p:stCondLst>
                                        </p:cTn>
                                        <p:tgtEl>
                                          <p:spTgt spid="1057"/>
                                        </p:tgtEl>
                                        <p:attrNameLst>
                                          <p:attrName>style.visibility</p:attrName>
                                        </p:attrNameLst>
                                      </p:cBhvr>
                                      <p:to>
                                        <p:strVal val="visible"/>
                                      </p:to>
                                    </p:set>
                                    <p:animEffect transition="in" filter="fade">
                                      <p:cBhvr>
                                        <p:cTn id="315" dur="30"/>
                                        <p:tgtEl>
                                          <p:spTgt spid="1057"/>
                                        </p:tgtEl>
                                      </p:cBhvr>
                                    </p:animEffect>
                                  </p:childTnLst>
                                </p:cTn>
                              </p:par>
                            </p:childTnLst>
                          </p:cTn>
                        </p:par>
                        <p:par>
                          <p:cTn id="316" fill="hold">
                            <p:stCondLst>
                              <p:cond delay="8400"/>
                            </p:stCondLst>
                            <p:childTnLst>
                              <p:par>
                                <p:cTn id="317" presetID="10" presetClass="entr" presetSubtype="0" fill="hold" nodeType="afterEffect">
                                  <p:stCondLst>
                                    <p:cond delay="0"/>
                                  </p:stCondLst>
                                  <p:childTnLst>
                                    <p:set>
                                      <p:cBhvr>
                                        <p:cTn id="318" dur="1" fill="hold">
                                          <p:stCondLst>
                                            <p:cond delay="0"/>
                                          </p:stCondLst>
                                        </p:cTn>
                                        <p:tgtEl>
                                          <p:spTgt spid="1073"/>
                                        </p:tgtEl>
                                        <p:attrNameLst>
                                          <p:attrName>style.visibility</p:attrName>
                                        </p:attrNameLst>
                                      </p:cBhvr>
                                      <p:to>
                                        <p:strVal val="visible"/>
                                      </p:to>
                                    </p:set>
                                    <p:animEffect transition="in" filter="fade">
                                      <p:cBhvr>
                                        <p:cTn id="319" dur="30"/>
                                        <p:tgtEl>
                                          <p:spTgt spid="1073"/>
                                        </p:tgtEl>
                                      </p:cBhvr>
                                    </p:animEffect>
                                  </p:childTnLst>
                                </p:cTn>
                              </p:par>
                            </p:childTnLst>
                          </p:cTn>
                        </p:par>
                        <p:par>
                          <p:cTn id="320" fill="hold">
                            <p:stCondLst>
                              <p:cond delay="8430"/>
                            </p:stCondLst>
                            <p:childTnLst>
                              <p:par>
                                <p:cTn id="321" presetID="10" presetClass="entr" presetSubtype="0" fill="hold" nodeType="afterEffect">
                                  <p:stCondLst>
                                    <p:cond delay="0"/>
                                  </p:stCondLst>
                                  <p:childTnLst>
                                    <p:set>
                                      <p:cBhvr>
                                        <p:cTn id="322" dur="1" fill="hold">
                                          <p:stCondLst>
                                            <p:cond delay="0"/>
                                          </p:stCondLst>
                                        </p:cTn>
                                        <p:tgtEl>
                                          <p:spTgt spid="1089"/>
                                        </p:tgtEl>
                                        <p:attrNameLst>
                                          <p:attrName>style.visibility</p:attrName>
                                        </p:attrNameLst>
                                      </p:cBhvr>
                                      <p:to>
                                        <p:strVal val="visible"/>
                                      </p:to>
                                    </p:set>
                                    <p:animEffect transition="in" filter="fade">
                                      <p:cBhvr>
                                        <p:cTn id="323" dur="30"/>
                                        <p:tgtEl>
                                          <p:spTgt spid="1089"/>
                                        </p:tgtEl>
                                      </p:cBhvr>
                                    </p:animEffect>
                                  </p:childTnLst>
                                </p:cTn>
                              </p:par>
                            </p:childTnLst>
                          </p:cTn>
                        </p:par>
                        <p:par>
                          <p:cTn id="324" fill="hold">
                            <p:stCondLst>
                              <p:cond delay="8460"/>
                            </p:stCondLst>
                            <p:childTnLst>
                              <p:par>
                                <p:cTn id="325" presetID="10" presetClass="entr" presetSubtype="0" fill="hold" nodeType="afterEffect">
                                  <p:stCondLst>
                                    <p:cond delay="0"/>
                                  </p:stCondLst>
                                  <p:childTnLst>
                                    <p:set>
                                      <p:cBhvr>
                                        <p:cTn id="326" dur="1" fill="hold">
                                          <p:stCondLst>
                                            <p:cond delay="0"/>
                                          </p:stCondLst>
                                        </p:cTn>
                                        <p:tgtEl>
                                          <p:spTgt spid="1105"/>
                                        </p:tgtEl>
                                        <p:attrNameLst>
                                          <p:attrName>style.visibility</p:attrName>
                                        </p:attrNameLst>
                                      </p:cBhvr>
                                      <p:to>
                                        <p:strVal val="visible"/>
                                      </p:to>
                                    </p:set>
                                    <p:animEffect transition="in" filter="fade">
                                      <p:cBhvr>
                                        <p:cTn id="327" dur="30"/>
                                        <p:tgtEl>
                                          <p:spTgt spid="1105"/>
                                        </p:tgtEl>
                                      </p:cBhvr>
                                    </p:animEffect>
                                  </p:childTnLst>
                                </p:cTn>
                              </p:par>
                            </p:childTnLst>
                          </p:cTn>
                        </p:par>
                        <p:par>
                          <p:cTn id="328" fill="hold">
                            <p:stCondLst>
                              <p:cond delay="8490"/>
                            </p:stCondLst>
                            <p:childTnLst>
                              <p:par>
                                <p:cTn id="329" presetID="10" presetClass="entr" presetSubtype="0" fill="hold" nodeType="afterEffect">
                                  <p:stCondLst>
                                    <p:cond delay="0"/>
                                  </p:stCondLst>
                                  <p:childTnLst>
                                    <p:set>
                                      <p:cBhvr>
                                        <p:cTn id="330" dur="1" fill="hold">
                                          <p:stCondLst>
                                            <p:cond delay="0"/>
                                          </p:stCondLst>
                                        </p:cTn>
                                        <p:tgtEl>
                                          <p:spTgt spid="1121"/>
                                        </p:tgtEl>
                                        <p:attrNameLst>
                                          <p:attrName>style.visibility</p:attrName>
                                        </p:attrNameLst>
                                      </p:cBhvr>
                                      <p:to>
                                        <p:strVal val="visible"/>
                                      </p:to>
                                    </p:set>
                                    <p:animEffect transition="in" filter="fade">
                                      <p:cBhvr>
                                        <p:cTn id="331" dur="30"/>
                                        <p:tgtEl>
                                          <p:spTgt spid="1121"/>
                                        </p:tgtEl>
                                      </p:cBhvr>
                                    </p:animEffect>
                                  </p:childTnLst>
                                </p:cTn>
                              </p:par>
                            </p:childTnLst>
                          </p:cTn>
                        </p:par>
                        <p:par>
                          <p:cTn id="332" fill="hold">
                            <p:stCondLst>
                              <p:cond delay="8520"/>
                            </p:stCondLst>
                            <p:childTnLst>
                              <p:par>
                                <p:cTn id="333" presetID="10" presetClass="entr" presetSubtype="0" fill="hold" nodeType="afterEffect">
                                  <p:stCondLst>
                                    <p:cond delay="0"/>
                                  </p:stCondLst>
                                  <p:childTnLst>
                                    <p:set>
                                      <p:cBhvr>
                                        <p:cTn id="334" dur="1" fill="hold">
                                          <p:stCondLst>
                                            <p:cond delay="0"/>
                                          </p:stCondLst>
                                        </p:cTn>
                                        <p:tgtEl>
                                          <p:spTgt spid="1137"/>
                                        </p:tgtEl>
                                        <p:attrNameLst>
                                          <p:attrName>style.visibility</p:attrName>
                                        </p:attrNameLst>
                                      </p:cBhvr>
                                      <p:to>
                                        <p:strVal val="visible"/>
                                      </p:to>
                                    </p:set>
                                    <p:animEffect transition="in" filter="fade">
                                      <p:cBhvr>
                                        <p:cTn id="335" dur="30"/>
                                        <p:tgtEl>
                                          <p:spTgt spid="1137"/>
                                        </p:tgtEl>
                                      </p:cBhvr>
                                    </p:animEffect>
                                  </p:childTnLst>
                                </p:cTn>
                              </p:par>
                            </p:childTnLst>
                          </p:cTn>
                        </p:par>
                        <p:par>
                          <p:cTn id="336" fill="hold">
                            <p:stCondLst>
                              <p:cond delay="8550"/>
                            </p:stCondLst>
                            <p:childTnLst>
                              <p:par>
                                <p:cTn id="337" presetID="10" presetClass="entr" presetSubtype="0" fill="hold" nodeType="afterEffect">
                                  <p:stCondLst>
                                    <p:cond delay="0"/>
                                  </p:stCondLst>
                                  <p:childTnLst>
                                    <p:set>
                                      <p:cBhvr>
                                        <p:cTn id="338" dur="1" fill="hold">
                                          <p:stCondLst>
                                            <p:cond delay="0"/>
                                          </p:stCondLst>
                                        </p:cTn>
                                        <p:tgtEl>
                                          <p:spTgt spid="1153"/>
                                        </p:tgtEl>
                                        <p:attrNameLst>
                                          <p:attrName>style.visibility</p:attrName>
                                        </p:attrNameLst>
                                      </p:cBhvr>
                                      <p:to>
                                        <p:strVal val="visible"/>
                                      </p:to>
                                    </p:set>
                                    <p:animEffect transition="in" filter="fade">
                                      <p:cBhvr>
                                        <p:cTn id="339" dur="30"/>
                                        <p:tgtEl>
                                          <p:spTgt spid="1153"/>
                                        </p:tgtEl>
                                      </p:cBhvr>
                                    </p:animEffect>
                                  </p:childTnLst>
                                </p:cTn>
                              </p:par>
                            </p:childTnLst>
                          </p:cTn>
                        </p:par>
                        <p:par>
                          <p:cTn id="340" fill="hold">
                            <p:stCondLst>
                              <p:cond delay="8580"/>
                            </p:stCondLst>
                            <p:childTnLst>
                              <p:par>
                                <p:cTn id="341" presetID="10" presetClass="entr" presetSubtype="0" fill="hold" nodeType="afterEffect">
                                  <p:stCondLst>
                                    <p:cond delay="0"/>
                                  </p:stCondLst>
                                  <p:childTnLst>
                                    <p:set>
                                      <p:cBhvr>
                                        <p:cTn id="342" dur="1" fill="hold">
                                          <p:stCondLst>
                                            <p:cond delay="0"/>
                                          </p:stCondLst>
                                        </p:cTn>
                                        <p:tgtEl>
                                          <p:spTgt spid="1169"/>
                                        </p:tgtEl>
                                        <p:attrNameLst>
                                          <p:attrName>style.visibility</p:attrName>
                                        </p:attrNameLst>
                                      </p:cBhvr>
                                      <p:to>
                                        <p:strVal val="visible"/>
                                      </p:to>
                                    </p:set>
                                    <p:animEffect transition="in" filter="fade">
                                      <p:cBhvr>
                                        <p:cTn id="343" dur="30"/>
                                        <p:tgtEl>
                                          <p:spTgt spid="1169"/>
                                        </p:tgtEl>
                                      </p:cBhvr>
                                    </p:animEffect>
                                  </p:childTnLst>
                                </p:cTn>
                              </p:par>
                            </p:childTnLst>
                          </p:cTn>
                        </p:par>
                        <p:par>
                          <p:cTn id="344" fill="hold">
                            <p:stCondLst>
                              <p:cond delay="8610"/>
                            </p:stCondLst>
                            <p:childTnLst>
                              <p:par>
                                <p:cTn id="345" presetID="10" presetClass="entr" presetSubtype="0" fill="hold" nodeType="afterEffect">
                                  <p:stCondLst>
                                    <p:cond delay="0"/>
                                  </p:stCondLst>
                                  <p:childTnLst>
                                    <p:set>
                                      <p:cBhvr>
                                        <p:cTn id="346" dur="1" fill="hold">
                                          <p:stCondLst>
                                            <p:cond delay="0"/>
                                          </p:stCondLst>
                                        </p:cTn>
                                        <p:tgtEl>
                                          <p:spTgt spid="1185"/>
                                        </p:tgtEl>
                                        <p:attrNameLst>
                                          <p:attrName>style.visibility</p:attrName>
                                        </p:attrNameLst>
                                      </p:cBhvr>
                                      <p:to>
                                        <p:strVal val="visible"/>
                                      </p:to>
                                    </p:set>
                                    <p:animEffect transition="in" filter="fade">
                                      <p:cBhvr>
                                        <p:cTn id="347" dur="30"/>
                                        <p:tgtEl>
                                          <p:spTgt spid="1185"/>
                                        </p:tgtEl>
                                      </p:cBhvr>
                                    </p:animEffect>
                                  </p:childTnLst>
                                </p:cTn>
                              </p:par>
                            </p:childTnLst>
                          </p:cTn>
                        </p:par>
                        <p:par>
                          <p:cTn id="348" fill="hold">
                            <p:stCondLst>
                              <p:cond delay="8640"/>
                            </p:stCondLst>
                            <p:childTnLst>
                              <p:par>
                                <p:cTn id="349" presetID="10" presetClass="entr" presetSubtype="0" fill="hold" nodeType="afterEffect">
                                  <p:stCondLst>
                                    <p:cond delay="0"/>
                                  </p:stCondLst>
                                  <p:childTnLst>
                                    <p:set>
                                      <p:cBhvr>
                                        <p:cTn id="350" dur="1" fill="hold">
                                          <p:stCondLst>
                                            <p:cond delay="0"/>
                                          </p:stCondLst>
                                        </p:cTn>
                                        <p:tgtEl>
                                          <p:spTgt spid="1201"/>
                                        </p:tgtEl>
                                        <p:attrNameLst>
                                          <p:attrName>style.visibility</p:attrName>
                                        </p:attrNameLst>
                                      </p:cBhvr>
                                      <p:to>
                                        <p:strVal val="visible"/>
                                      </p:to>
                                    </p:set>
                                    <p:animEffect transition="in" filter="fade">
                                      <p:cBhvr>
                                        <p:cTn id="351" dur="30"/>
                                        <p:tgtEl>
                                          <p:spTgt spid="1201"/>
                                        </p:tgtEl>
                                      </p:cBhvr>
                                    </p:animEffect>
                                  </p:childTnLst>
                                </p:cTn>
                              </p:par>
                            </p:childTnLst>
                          </p:cTn>
                        </p:par>
                        <p:par>
                          <p:cTn id="352" fill="hold">
                            <p:stCondLst>
                              <p:cond delay="8670"/>
                            </p:stCondLst>
                            <p:childTnLst>
                              <p:par>
                                <p:cTn id="353" presetID="10" presetClass="entr" presetSubtype="0" fill="hold" nodeType="afterEffect">
                                  <p:stCondLst>
                                    <p:cond delay="0"/>
                                  </p:stCondLst>
                                  <p:childTnLst>
                                    <p:set>
                                      <p:cBhvr>
                                        <p:cTn id="354" dur="1" fill="hold">
                                          <p:stCondLst>
                                            <p:cond delay="0"/>
                                          </p:stCondLst>
                                        </p:cTn>
                                        <p:tgtEl>
                                          <p:spTgt spid="1217"/>
                                        </p:tgtEl>
                                        <p:attrNameLst>
                                          <p:attrName>style.visibility</p:attrName>
                                        </p:attrNameLst>
                                      </p:cBhvr>
                                      <p:to>
                                        <p:strVal val="visible"/>
                                      </p:to>
                                    </p:set>
                                    <p:animEffect transition="in" filter="fade">
                                      <p:cBhvr>
                                        <p:cTn id="355" dur="30"/>
                                        <p:tgtEl>
                                          <p:spTgt spid="1217"/>
                                        </p:tgtEl>
                                      </p:cBhvr>
                                    </p:animEffect>
                                  </p:childTnLst>
                                </p:cTn>
                              </p:par>
                            </p:childTnLst>
                          </p:cTn>
                        </p:par>
                        <p:par>
                          <p:cTn id="356" fill="hold">
                            <p:stCondLst>
                              <p:cond delay="8700"/>
                            </p:stCondLst>
                            <p:childTnLst>
                              <p:par>
                                <p:cTn id="357" presetID="10" presetClass="entr" presetSubtype="0" fill="hold" nodeType="afterEffect">
                                  <p:stCondLst>
                                    <p:cond delay="0"/>
                                  </p:stCondLst>
                                  <p:childTnLst>
                                    <p:set>
                                      <p:cBhvr>
                                        <p:cTn id="358" dur="1" fill="hold">
                                          <p:stCondLst>
                                            <p:cond delay="0"/>
                                          </p:stCondLst>
                                        </p:cTn>
                                        <p:tgtEl>
                                          <p:spTgt spid="1233"/>
                                        </p:tgtEl>
                                        <p:attrNameLst>
                                          <p:attrName>style.visibility</p:attrName>
                                        </p:attrNameLst>
                                      </p:cBhvr>
                                      <p:to>
                                        <p:strVal val="visible"/>
                                      </p:to>
                                    </p:set>
                                    <p:animEffect transition="in" filter="fade">
                                      <p:cBhvr>
                                        <p:cTn id="359" dur="30"/>
                                        <p:tgtEl>
                                          <p:spTgt spid="1233"/>
                                        </p:tgtEl>
                                      </p:cBhvr>
                                    </p:animEffect>
                                  </p:childTnLst>
                                </p:cTn>
                              </p:par>
                            </p:childTnLst>
                          </p:cTn>
                        </p:par>
                        <p:par>
                          <p:cTn id="360" fill="hold">
                            <p:stCondLst>
                              <p:cond delay="8730"/>
                            </p:stCondLst>
                            <p:childTnLst>
                              <p:par>
                                <p:cTn id="361" presetID="10" presetClass="entr" presetSubtype="0" fill="hold" nodeType="afterEffect">
                                  <p:stCondLst>
                                    <p:cond delay="0"/>
                                  </p:stCondLst>
                                  <p:childTnLst>
                                    <p:set>
                                      <p:cBhvr>
                                        <p:cTn id="362" dur="1" fill="hold">
                                          <p:stCondLst>
                                            <p:cond delay="0"/>
                                          </p:stCondLst>
                                        </p:cTn>
                                        <p:tgtEl>
                                          <p:spTgt spid="1249"/>
                                        </p:tgtEl>
                                        <p:attrNameLst>
                                          <p:attrName>style.visibility</p:attrName>
                                        </p:attrNameLst>
                                      </p:cBhvr>
                                      <p:to>
                                        <p:strVal val="visible"/>
                                      </p:to>
                                    </p:set>
                                    <p:animEffect transition="in" filter="fade">
                                      <p:cBhvr>
                                        <p:cTn id="363" dur="30"/>
                                        <p:tgtEl>
                                          <p:spTgt spid="1249"/>
                                        </p:tgtEl>
                                      </p:cBhvr>
                                    </p:animEffect>
                                  </p:childTnLst>
                                </p:cTn>
                              </p:par>
                            </p:childTnLst>
                          </p:cTn>
                        </p:par>
                        <p:par>
                          <p:cTn id="364" fill="hold">
                            <p:stCondLst>
                              <p:cond delay="8760"/>
                            </p:stCondLst>
                            <p:childTnLst>
                              <p:par>
                                <p:cTn id="365" presetID="10" presetClass="entr" presetSubtype="0" fill="hold" nodeType="afterEffect">
                                  <p:stCondLst>
                                    <p:cond delay="0"/>
                                  </p:stCondLst>
                                  <p:childTnLst>
                                    <p:set>
                                      <p:cBhvr>
                                        <p:cTn id="366" dur="1" fill="hold">
                                          <p:stCondLst>
                                            <p:cond delay="0"/>
                                          </p:stCondLst>
                                        </p:cTn>
                                        <p:tgtEl>
                                          <p:spTgt spid="1265"/>
                                        </p:tgtEl>
                                        <p:attrNameLst>
                                          <p:attrName>style.visibility</p:attrName>
                                        </p:attrNameLst>
                                      </p:cBhvr>
                                      <p:to>
                                        <p:strVal val="visible"/>
                                      </p:to>
                                    </p:set>
                                    <p:animEffect transition="in" filter="fade">
                                      <p:cBhvr>
                                        <p:cTn id="367" dur="30"/>
                                        <p:tgtEl>
                                          <p:spTgt spid="1265"/>
                                        </p:tgtEl>
                                      </p:cBhvr>
                                    </p:animEffect>
                                  </p:childTnLst>
                                </p:cTn>
                              </p:par>
                            </p:childTnLst>
                          </p:cTn>
                        </p:par>
                        <p:par>
                          <p:cTn id="368" fill="hold">
                            <p:stCondLst>
                              <p:cond delay="8790"/>
                            </p:stCondLst>
                            <p:childTnLst>
                              <p:par>
                                <p:cTn id="369" presetID="10" presetClass="entr" presetSubtype="0" fill="hold" nodeType="afterEffect">
                                  <p:stCondLst>
                                    <p:cond delay="0"/>
                                  </p:stCondLst>
                                  <p:childTnLst>
                                    <p:set>
                                      <p:cBhvr>
                                        <p:cTn id="370" dur="1" fill="hold">
                                          <p:stCondLst>
                                            <p:cond delay="0"/>
                                          </p:stCondLst>
                                        </p:cTn>
                                        <p:tgtEl>
                                          <p:spTgt spid="1281"/>
                                        </p:tgtEl>
                                        <p:attrNameLst>
                                          <p:attrName>style.visibility</p:attrName>
                                        </p:attrNameLst>
                                      </p:cBhvr>
                                      <p:to>
                                        <p:strVal val="visible"/>
                                      </p:to>
                                    </p:set>
                                    <p:animEffect transition="in" filter="fade">
                                      <p:cBhvr>
                                        <p:cTn id="371" dur="30"/>
                                        <p:tgtEl>
                                          <p:spTgt spid="1281"/>
                                        </p:tgtEl>
                                      </p:cBhvr>
                                    </p:animEffect>
                                  </p:childTnLst>
                                </p:cTn>
                              </p:par>
                            </p:childTnLst>
                          </p:cTn>
                        </p:par>
                        <p:par>
                          <p:cTn id="372" fill="hold">
                            <p:stCondLst>
                              <p:cond delay="8820"/>
                            </p:stCondLst>
                            <p:childTnLst>
                              <p:par>
                                <p:cTn id="373" presetID="10" presetClass="entr" presetSubtype="0" fill="hold" nodeType="afterEffect">
                                  <p:stCondLst>
                                    <p:cond delay="0"/>
                                  </p:stCondLst>
                                  <p:childTnLst>
                                    <p:set>
                                      <p:cBhvr>
                                        <p:cTn id="374" dur="1" fill="hold">
                                          <p:stCondLst>
                                            <p:cond delay="0"/>
                                          </p:stCondLst>
                                        </p:cTn>
                                        <p:tgtEl>
                                          <p:spTgt spid="1297"/>
                                        </p:tgtEl>
                                        <p:attrNameLst>
                                          <p:attrName>style.visibility</p:attrName>
                                        </p:attrNameLst>
                                      </p:cBhvr>
                                      <p:to>
                                        <p:strVal val="visible"/>
                                      </p:to>
                                    </p:set>
                                    <p:animEffect transition="in" filter="fade">
                                      <p:cBhvr>
                                        <p:cTn id="375" dur="30"/>
                                        <p:tgtEl>
                                          <p:spTgt spid="1297"/>
                                        </p:tgtEl>
                                      </p:cBhvr>
                                    </p:animEffect>
                                  </p:childTnLst>
                                </p:cTn>
                              </p:par>
                            </p:childTnLst>
                          </p:cTn>
                        </p:par>
                        <p:par>
                          <p:cTn id="376" fill="hold">
                            <p:stCondLst>
                              <p:cond delay="8850"/>
                            </p:stCondLst>
                            <p:childTnLst>
                              <p:par>
                                <p:cTn id="377" presetID="10" presetClass="entr" presetSubtype="0" fill="hold" nodeType="afterEffect">
                                  <p:stCondLst>
                                    <p:cond delay="0"/>
                                  </p:stCondLst>
                                  <p:childTnLst>
                                    <p:set>
                                      <p:cBhvr>
                                        <p:cTn id="378" dur="1" fill="hold">
                                          <p:stCondLst>
                                            <p:cond delay="0"/>
                                          </p:stCondLst>
                                        </p:cTn>
                                        <p:tgtEl>
                                          <p:spTgt spid="1313"/>
                                        </p:tgtEl>
                                        <p:attrNameLst>
                                          <p:attrName>style.visibility</p:attrName>
                                        </p:attrNameLst>
                                      </p:cBhvr>
                                      <p:to>
                                        <p:strVal val="visible"/>
                                      </p:to>
                                    </p:set>
                                    <p:animEffect transition="in" filter="fade">
                                      <p:cBhvr>
                                        <p:cTn id="379" dur="30"/>
                                        <p:tgtEl>
                                          <p:spTgt spid="1313"/>
                                        </p:tgtEl>
                                      </p:cBhvr>
                                    </p:animEffect>
                                  </p:childTnLst>
                                </p:cTn>
                              </p:par>
                            </p:childTnLst>
                          </p:cTn>
                        </p:par>
                        <p:par>
                          <p:cTn id="380" fill="hold">
                            <p:stCondLst>
                              <p:cond delay="8880"/>
                            </p:stCondLst>
                            <p:childTnLst>
                              <p:par>
                                <p:cTn id="381" presetID="10" presetClass="entr" presetSubtype="0" fill="hold" nodeType="afterEffect">
                                  <p:stCondLst>
                                    <p:cond delay="0"/>
                                  </p:stCondLst>
                                  <p:childTnLst>
                                    <p:set>
                                      <p:cBhvr>
                                        <p:cTn id="382" dur="1" fill="hold">
                                          <p:stCondLst>
                                            <p:cond delay="0"/>
                                          </p:stCondLst>
                                        </p:cTn>
                                        <p:tgtEl>
                                          <p:spTgt spid="1329"/>
                                        </p:tgtEl>
                                        <p:attrNameLst>
                                          <p:attrName>style.visibility</p:attrName>
                                        </p:attrNameLst>
                                      </p:cBhvr>
                                      <p:to>
                                        <p:strVal val="visible"/>
                                      </p:to>
                                    </p:set>
                                    <p:animEffect transition="in" filter="fade">
                                      <p:cBhvr>
                                        <p:cTn id="383" dur="30"/>
                                        <p:tgtEl>
                                          <p:spTgt spid="1329"/>
                                        </p:tgtEl>
                                      </p:cBhvr>
                                    </p:animEffect>
                                  </p:childTnLst>
                                </p:cTn>
                              </p:par>
                            </p:childTnLst>
                          </p:cTn>
                        </p:par>
                        <p:par>
                          <p:cTn id="384" fill="hold">
                            <p:stCondLst>
                              <p:cond delay="8910"/>
                            </p:stCondLst>
                            <p:childTnLst>
                              <p:par>
                                <p:cTn id="385" presetID="10" presetClass="entr" presetSubtype="0" fill="hold" nodeType="afterEffect">
                                  <p:stCondLst>
                                    <p:cond delay="0"/>
                                  </p:stCondLst>
                                  <p:childTnLst>
                                    <p:set>
                                      <p:cBhvr>
                                        <p:cTn id="386" dur="1" fill="hold">
                                          <p:stCondLst>
                                            <p:cond delay="0"/>
                                          </p:stCondLst>
                                        </p:cTn>
                                        <p:tgtEl>
                                          <p:spTgt spid="1345"/>
                                        </p:tgtEl>
                                        <p:attrNameLst>
                                          <p:attrName>style.visibility</p:attrName>
                                        </p:attrNameLst>
                                      </p:cBhvr>
                                      <p:to>
                                        <p:strVal val="visible"/>
                                      </p:to>
                                    </p:set>
                                    <p:animEffect transition="in" filter="fade">
                                      <p:cBhvr>
                                        <p:cTn id="387" dur="30"/>
                                        <p:tgtEl>
                                          <p:spTgt spid="1345"/>
                                        </p:tgtEl>
                                      </p:cBhvr>
                                    </p:animEffect>
                                  </p:childTnLst>
                                </p:cTn>
                              </p:par>
                            </p:childTnLst>
                          </p:cTn>
                        </p:par>
                        <p:par>
                          <p:cTn id="388" fill="hold">
                            <p:stCondLst>
                              <p:cond delay="8940"/>
                            </p:stCondLst>
                            <p:childTnLst>
                              <p:par>
                                <p:cTn id="389" presetID="10" presetClass="entr" presetSubtype="0" fill="hold" nodeType="afterEffect">
                                  <p:stCondLst>
                                    <p:cond delay="0"/>
                                  </p:stCondLst>
                                  <p:childTnLst>
                                    <p:set>
                                      <p:cBhvr>
                                        <p:cTn id="390" dur="1" fill="hold">
                                          <p:stCondLst>
                                            <p:cond delay="0"/>
                                          </p:stCondLst>
                                        </p:cTn>
                                        <p:tgtEl>
                                          <p:spTgt spid="1361"/>
                                        </p:tgtEl>
                                        <p:attrNameLst>
                                          <p:attrName>style.visibility</p:attrName>
                                        </p:attrNameLst>
                                      </p:cBhvr>
                                      <p:to>
                                        <p:strVal val="visible"/>
                                      </p:to>
                                    </p:set>
                                    <p:animEffect transition="in" filter="fade">
                                      <p:cBhvr>
                                        <p:cTn id="391" dur="30"/>
                                        <p:tgtEl>
                                          <p:spTgt spid="1361"/>
                                        </p:tgtEl>
                                      </p:cBhvr>
                                    </p:animEffect>
                                  </p:childTnLst>
                                </p:cTn>
                              </p:par>
                            </p:childTnLst>
                          </p:cTn>
                        </p:par>
                        <p:par>
                          <p:cTn id="392" fill="hold">
                            <p:stCondLst>
                              <p:cond delay="8970"/>
                            </p:stCondLst>
                            <p:childTnLst>
                              <p:par>
                                <p:cTn id="393" presetID="10" presetClass="entr" presetSubtype="0" fill="hold" nodeType="afterEffect">
                                  <p:stCondLst>
                                    <p:cond delay="0"/>
                                  </p:stCondLst>
                                  <p:childTnLst>
                                    <p:set>
                                      <p:cBhvr>
                                        <p:cTn id="394" dur="1" fill="hold">
                                          <p:stCondLst>
                                            <p:cond delay="0"/>
                                          </p:stCondLst>
                                        </p:cTn>
                                        <p:tgtEl>
                                          <p:spTgt spid="1377"/>
                                        </p:tgtEl>
                                        <p:attrNameLst>
                                          <p:attrName>style.visibility</p:attrName>
                                        </p:attrNameLst>
                                      </p:cBhvr>
                                      <p:to>
                                        <p:strVal val="visible"/>
                                      </p:to>
                                    </p:set>
                                    <p:animEffect transition="in" filter="fade">
                                      <p:cBhvr>
                                        <p:cTn id="395" dur="30"/>
                                        <p:tgtEl>
                                          <p:spTgt spid="1377"/>
                                        </p:tgtEl>
                                      </p:cBhvr>
                                    </p:animEffect>
                                  </p:childTnLst>
                                </p:cTn>
                              </p:par>
                            </p:childTnLst>
                          </p:cTn>
                        </p:par>
                        <p:par>
                          <p:cTn id="396" fill="hold">
                            <p:stCondLst>
                              <p:cond delay="9000"/>
                            </p:stCondLst>
                            <p:childTnLst>
                              <p:par>
                                <p:cTn id="397" presetID="10" presetClass="entr" presetSubtype="0" fill="hold" nodeType="afterEffect">
                                  <p:stCondLst>
                                    <p:cond delay="0"/>
                                  </p:stCondLst>
                                  <p:childTnLst>
                                    <p:set>
                                      <p:cBhvr>
                                        <p:cTn id="398" dur="1" fill="hold">
                                          <p:stCondLst>
                                            <p:cond delay="0"/>
                                          </p:stCondLst>
                                        </p:cTn>
                                        <p:tgtEl>
                                          <p:spTgt spid="1393"/>
                                        </p:tgtEl>
                                        <p:attrNameLst>
                                          <p:attrName>style.visibility</p:attrName>
                                        </p:attrNameLst>
                                      </p:cBhvr>
                                      <p:to>
                                        <p:strVal val="visible"/>
                                      </p:to>
                                    </p:set>
                                    <p:animEffect transition="in" filter="fade">
                                      <p:cBhvr>
                                        <p:cTn id="399" dur="30"/>
                                        <p:tgtEl>
                                          <p:spTgt spid="1393"/>
                                        </p:tgtEl>
                                      </p:cBhvr>
                                    </p:animEffect>
                                  </p:childTnLst>
                                </p:cTn>
                              </p:par>
                            </p:childTnLst>
                          </p:cTn>
                        </p:par>
                        <p:par>
                          <p:cTn id="400" fill="hold">
                            <p:stCondLst>
                              <p:cond delay="9030"/>
                            </p:stCondLst>
                            <p:childTnLst>
                              <p:par>
                                <p:cTn id="401" presetID="10" presetClass="entr" presetSubtype="0" fill="hold" nodeType="afterEffect">
                                  <p:stCondLst>
                                    <p:cond delay="0"/>
                                  </p:stCondLst>
                                  <p:childTnLst>
                                    <p:set>
                                      <p:cBhvr>
                                        <p:cTn id="402" dur="1" fill="hold">
                                          <p:stCondLst>
                                            <p:cond delay="0"/>
                                          </p:stCondLst>
                                        </p:cTn>
                                        <p:tgtEl>
                                          <p:spTgt spid="1409"/>
                                        </p:tgtEl>
                                        <p:attrNameLst>
                                          <p:attrName>style.visibility</p:attrName>
                                        </p:attrNameLst>
                                      </p:cBhvr>
                                      <p:to>
                                        <p:strVal val="visible"/>
                                      </p:to>
                                    </p:set>
                                    <p:animEffect transition="in" filter="fade">
                                      <p:cBhvr>
                                        <p:cTn id="403" dur="30"/>
                                        <p:tgtEl>
                                          <p:spTgt spid="1409"/>
                                        </p:tgtEl>
                                      </p:cBhvr>
                                    </p:animEffect>
                                  </p:childTnLst>
                                </p:cTn>
                              </p:par>
                            </p:childTnLst>
                          </p:cTn>
                        </p:par>
                        <p:par>
                          <p:cTn id="404" fill="hold">
                            <p:stCondLst>
                              <p:cond delay="9060"/>
                            </p:stCondLst>
                            <p:childTnLst>
                              <p:par>
                                <p:cTn id="405" presetID="10" presetClass="entr" presetSubtype="0" fill="hold" nodeType="afterEffect">
                                  <p:stCondLst>
                                    <p:cond delay="0"/>
                                  </p:stCondLst>
                                  <p:childTnLst>
                                    <p:set>
                                      <p:cBhvr>
                                        <p:cTn id="406" dur="1" fill="hold">
                                          <p:stCondLst>
                                            <p:cond delay="0"/>
                                          </p:stCondLst>
                                        </p:cTn>
                                        <p:tgtEl>
                                          <p:spTgt spid="1425"/>
                                        </p:tgtEl>
                                        <p:attrNameLst>
                                          <p:attrName>style.visibility</p:attrName>
                                        </p:attrNameLst>
                                      </p:cBhvr>
                                      <p:to>
                                        <p:strVal val="visible"/>
                                      </p:to>
                                    </p:set>
                                    <p:animEffect transition="in" filter="fade">
                                      <p:cBhvr>
                                        <p:cTn id="407" dur="30"/>
                                        <p:tgtEl>
                                          <p:spTgt spid="1425"/>
                                        </p:tgtEl>
                                      </p:cBhvr>
                                    </p:animEffect>
                                  </p:childTnLst>
                                </p:cTn>
                              </p:par>
                            </p:childTnLst>
                          </p:cTn>
                        </p:par>
                        <p:par>
                          <p:cTn id="408" fill="hold">
                            <p:stCondLst>
                              <p:cond delay="9090"/>
                            </p:stCondLst>
                            <p:childTnLst>
                              <p:par>
                                <p:cTn id="409" presetID="10" presetClass="entr" presetSubtype="0" fill="hold" nodeType="afterEffect">
                                  <p:stCondLst>
                                    <p:cond delay="0"/>
                                  </p:stCondLst>
                                  <p:childTnLst>
                                    <p:set>
                                      <p:cBhvr>
                                        <p:cTn id="410" dur="1" fill="hold">
                                          <p:stCondLst>
                                            <p:cond delay="0"/>
                                          </p:stCondLst>
                                        </p:cTn>
                                        <p:tgtEl>
                                          <p:spTgt spid="1441"/>
                                        </p:tgtEl>
                                        <p:attrNameLst>
                                          <p:attrName>style.visibility</p:attrName>
                                        </p:attrNameLst>
                                      </p:cBhvr>
                                      <p:to>
                                        <p:strVal val="visible"/>
                                      </p:to>
                                    </p:set>
                                    <p:animEffect transition="in" filter="fade">
                                      <p:cBhvr>
                                        <p:cTn id="411" dur="30"/>
                                        <p:tgtEl>
                                          <p:spTgt spid="1441"/>
                                        </p:tgtEl>
                                      </p:cBhvr>
                                    </p:animEffect>
                                  </p:childTnLst>
                                </p:cTn>
                              </p:par>
                            </p:childTnLst>
                          </p:cTn>
                        </p:par>
                        <p:par>
                          <p:cTn id="412" fill="hold">
                            <p:stCondLst>
                              <p:cond delay="9120"/>
                            </p:stCondLst>
                            <p:childTnLst>
                              <p:par>
                                <p:cTn id="413" presetID="10" presetClass="entr" presetSubtype="0" fill="hold" nodeType="afterEffect">
                                  <p:stCondLst>
                                    <p:cond delay="0"/>
                                  </p:stCondLst>
                                  <p:childTnLst>
                                    <p:set>
                                      <p:cBhvr>
                                        <p:cTn id="414" dur="1" fill="hold">
                                          <p:stCondLst>
                                            <p:cond delay="0"/>
                                          </p:stCondLst>
                                        </p:cTn>
                                        <p:tgtEl>
                                          <p:spTgt spid="1457"/>
                                        </p:tgtEl>
                                        <p:attrNameLst>
                                          <p:attrName>style.visibility</p:attrName>
                                        </p:attrNameLst>
                                      </p:cBhvr>
                                      <p:to>
                                        <p:strVal val="visible"/>
                                      </p:to>
                                    </p:set>
                                    <p:animEffect transition="in" filter="fade">
                                      <p:cBhvr>
                                        <p:cTn id="415" dur="30"/>
                                        <p:tgtEl>
                                          <p:spTgt spid="1457"/>
                                        </p:tgtEl>
                                      </p:cBhvr>
                                    </p:animEffect>
                                  </p:childTnLst>
                                </p:cTn>
                              </p:par>
                            </p:childTnLst>
                          </p:cTn>
                        </p:par>
                        <p:par>
                          <p:cTn id="416" fill="hold">
                            <p:stCondLst>
                              <p:cond delay="9150"/>
                            </p:stCondLst>
                            <p:childTnLst>
                              <p:par>
                                <p:cTn id="417" presetID="10" presetClass="entr" presetSubtype="0" fill="hold" nodeType="afterEffect">
                                  <p:stCondLst>
                                    <p:cond delay="0"/>
                                  </p:stCondLst>
                                  <p:childTnLst>
                                    <p:set>
                                      <p:cBhvr>
                                        <p:cTn id="418" dur="1" fill="hold">
                                          <p:stCondLst>
                                            <p:cond delay="0"/>
                                          </p:stCondLst>
                                        </p:cTn>
                                        <p:tgtEl>
                                          <p:spTgt spid="1473"/>
                                        </p:tgtEl>
                                        <p:attrNameLst>
                                          <p:attrName>style.visibility</p:attrName>
                                        </p:attrNameLst>
                                      </p:cBhvr>
                                      <p:to>
                                        <p:strVal val="visible"/>
                                      </p:to>
                                    </p:set>
                                    <p:animEffect transition="in" filter="fade">
                                      <p:cBhvr>
                                        <p:cTn id="419" dur="30"/>
                                        <p:tgtEl>
                                          <p:spTgt spid="1473"/>
                                        </p:tgtEl>
                                      </p:cBhvr>
                                    </p:animEffect>
                                  </p:childTnLst>
                                </p:cTn>
                              </p:par>
                            </p:childTnLst>
                          </p:cTn>
                        </p:par>
                        <p:par>
                          <p:cTn id="420" fill="hold">
                            <p:stCondLst>
                              <p:cond delay="9180"/>
                            </p:stCondLst>
                            <p:childTnLst>
                              <p:par>
                                <p:cTn id="421" presetID="10" presetClass="entr" presetSubtype="0" fill="hold" nodeType="afterEffect">
                                  <p:stCondLst>
                                    <p:cond delay="0"/>
                                  </p:stCondLst>
                                  <p:childTnLst>
                                    <p:set>
                                      <p:cBhvr>
                                        <p:cTn id="422" dur="1" fill="hold">
                                          <p:stCondLst>
                                            <p:cond delay="0"/>
                                          </p:stCondLst>
                                        </p:cTn>
                                        <p:tgtEl>
                                          <p:spTgt spid="1489"/>
                                        </p:tgtEl>
                                        <p:attrNameLst>
                                          <p:attrName>style.visibility</p:attrName>
                                        </p:attrNameLst>
                                      </p:cBhvr>
                                      <p:to>
                                        <p:strVal val="visible"/>
                                      </p:to>
                                    </p:set>
                                    <p:animEffect transition="in" filter="fade">
                                      <p:cBhvr>
                                        <p:cTn id="423" dur="30"/>
                                        <p:tgtEl>
                                          <p:spTgt spid="1489"/>
                                        </p:tgtEl>
                                      </p:cBhvr>
                                    </p:animEffect>
                                  </p:childTnLst>
                                </p:cTn>
                              </p:par>
                            </p:childTnLst>
                          </p:cTn>
                        </p:par>
                        <p:par>
                          <p:cTn id="424" fill="hold">
                            <p:stCondLst>
                              <p:cond delay="9210"/>
                            </p:stCondLst>
                            <p:childTnLst>
                              <p:par>
                                <p:cTn id="425" presetID="10" presetClass="entr" presetSubtype="0" fill="hold" nodeType="afterEffect">
                                  <p:stCondLst>
                                    <p:cond delay="0"/>
                                  </p:stCondLst>
                                  <p:childTnLst>
                                    <p:set>
                                      <p:cBhvr>
                                        <p:cTn id="426" dur="1" fill="hold">
                                          <p:stCondLst>
                                            <p:cond delay="0"/>
                                          </p:stCondLst>
                                        </p:cTn>
                                        <p:tgtEl>
                                          <p:spTgt spid="1505"/>
                                        </p:tgtEl>
                                        <p:attrNameLst>
                                          <p:attrName>style.visibility</p:attrName>
                                        </p:attrNameLst>
                                      </p:cBhvr>
                                      <p:to>
                                        <p:strVal val="visible"/>
                                      </p:to>
                                    </p:set>
                                    <p:animEffect transition="in" filter="fade">
                                      <p:cBhvr>
                                        <p:cTn id="427" dur="30"/>
                                        <p:tgtEl>
                                          <p:spTgt spid="1505"/>
                                        </p:tgtEl>
                                      </p:cBhvr>
                                    </p:animEffect>
                                  </p:childTnLst>
                                </p:cTn>
                              </p:par>
                            </p:childTnLst>
                          </p:cTn>
                        </p:par>
                        <p:par>
                          <p:cTn id="428" fill="hold">
                            <p:stCondLst>
                              <p:cond delay="9240"/>
                            </p:stCondLst>
                            <p:childTnLst>
                              <p:par>
                                <p:cTn id="429" presetID="10" presetClass="entr" presetSubtype="0" fill="hold" nodeType="afterEffect">
                                  <p:stCondLst>
                                    <p:cond delay="0"/>
                                  </p:stCondLst>
                                  <p:childTnLst>
                                    <p:set>
                                      <p:cBhvr>
                                        <p:cTn id="430" dur="1" fill="hold">
                                          <p:stCondLst>
                                            <p:cond delay="0"/>
                                          </p:stCondLst>
                                        </p:cTn>
                                        <p:tgtEl>
                                          <p:spTgt spid="1521"/>
                                        </p:tgtEl>
                                        <p:attrNameLst>
                                          <p:attrName>style.visibility</p:attrName>
                                        </p:attrNameLst>
                                      </p:cBhvr>
                                      <p:to>
                                        <p:strVal val="visible"/>
                                      </p:to>
                                    </p:set>
                                    <p:animEffect transition="in" filter="fade">
                                      <p:cBhvr>
                                        <p:cTn id="431" dur="30"/>
                                        <p:tgtEl>
                                          <p:spTgt spid="1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4" grpId="0" animBg="1"/>
      <p:bldP spid="114" grpId="1" animBg="1"/>
      <p:bldP spid="117" grpId="0" animBg="1"/>
      <p:bldP spid="118" grpId="0" animBg="1"/>
      <p:bldP spid="202" grpId="0" animBg="1"/>
      <p:bldP spid="203" grpId="0" animBg="1"/>
      <p:bldP spid="204" grpId="0" animBg="1"/>
      <p:bldP spid="211" grpId="0" animBg="1"/>
      <p:bldP spid="212" grpId="0" animBg="1"/>
      <p:bldP spid="213" grpId="0" animBg="1"/>
      <p:bldP spid="220" grpId="0" animBg="1"/>
      <p:bldP spid="221" grpId="0" animBg="1"/>
      <p:bldP spid="222" grpId="0" animBg="1"/>
      <p:bldP spid="229" grpId="0" animBg="1"/>
      <p:bldP spid="230" grpId="0" animBg="1"/>
      <p:bldP spid="231" grpId="0" animBg="1"/>
      <p:bldP spid="139" grpId="0" animBg="1"/>
      <p:bldP spid="139" grpId="1" animBg="1"/>
      <p:bldP spid="140" grpId="0" animBg="1"/>
      <p:bldP spid="140" grpId="1" animBg="1"/>
      <p:bldP spid="141" grpId="0" animBg="1"/>
      <p:bldP spid="141" grpId="1" animBg="1"/>
      <p:bldP spid="144" grpId="0" animBg="1"/>
      <p:bldP spid="144" grpId="1" animBg="1"/>
      <p:bldP spid="1537" grpId="0" animBg="1"/>
      <p:bldP spid="1538" grpId="0" animBg="1"/>
      <p:bldP spid="1539" grpId="0" animBg="1"/>
      <p:bldP spid="1540" grpId="0" animBg="1"/>
      <p:bldP spid="1541" grpId="0" animBg="1"/>
      <p:bldP spid="1548" grpId="0"/>
      <p:bldP spid="1549" grpId="0"/>
      <p:bldP spid="1550" grpId="0"/>
      <p:bldP spid="1551" grpId="0"/>
      <p:bldP spid="155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606071086"/>
              </p:ext>
            </p:extLst>
          </p:nvPr>
        </p:nvGraphicFramePr>
        <p:xfrm>
          <a:off x="122237" y="1212849"/>
          <a:ext cx="12161836" cy="3960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2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fr-FR" dirty="0"/>
              <a:t>Building a Container</a:t>
            </a:r>
          </a:p>
        </p:txBody>
      </p:sp>
    </p:spTree>
    <p:extLst>
      <p:ext uri="{BB962C8B-B14F-4D97-AF65-F5344CB8AC3E}">
        <p14:creationId xmlns:p14="http://schemas.microsoft.com/office/powerpoint/2010/main" val="1683870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823ED3A2-B9F3-4214-96FF-A10DB835211E}"/>
                                            </p:graphicEl>
                                          </p:spTgt>
                                        </p:tgtEl>
                                        <p:attrNameLst>
                                          <p:attrName>style.visibility</p:attrName>
                                        </p:attrNameLst>
                                      </p:cBhvr>
                                      <p:to>
                                        <p:strVal val="visible"/>
                                      </p:to>
                                    </p:set>
                                    <p:animEffect transition="in" filter="fade">
                                      <p:cBhvr>
                                        <p:cTn id="7" dur="500"/>
                                        <p:tgtEl>
                                          <p:spTgt spid="2">
                                            <p:graphicEl>
                                              <a:dgm id="{823ED3A2-B9F3-4214-96FF-A10DB835211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9C8C2714-A77B-487F-AB6C-4F32AD326263}"/>
                                            </p:graphicEl>
                                          </p:spTgt>
                                        </p:tgtEl>
                                        <p:attrNameLst>
                                          <p:attrName>style.visibility</p:attrName>
                                        </p:attrNameLst>
                                      </p:cBhvr>
                                      <p:to>
                                        <p:strVal val="visible"/>
                                      </p:to>
                                    </p:set>
                                    <p:animEffect transition="in" filter="fade">
                                      <p:cBhvr>
                                        <p:cTn id="12" dur="500"/>
                                        <p:tgtEl>
                                          <p:spTgt spid="2">
                                            <p:graphicEl>
                                              <a:dgm id="{9C8C2714-A77B-487F-AB6C-4F32AD32626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E260E6FF-AF29-43BD-9D3E-DE8E64BAFEDA}"/>
                                            </p:graphicEl>
                                          </p:spTgt>
                                        </p:tgtEl>
                                        <p:attrNameLst>
                                          <p:attrName>style.visibility</p:attrName>
                                        </p:attrNameLst>
                                      </p:cBhvr>
                                      <p:to>
                                        <p:strVal val="visible"/>
                                      </p:to>
                                    </p:set>
                                    <p:animEffect transition="in" filter="fade">
                                      <p:cBhvr>
                                        <p:cTn id="15" dur="500"/>
                                        <p:tgtEl>
                                          <p:spTgt spid="2">
                                            <p:graphicEl>
                                              <a:dgm id="{E260E6FF-AF29-43BD-9D3E-DE8E64BAFED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BA09627F-F941-43C3-997C-37E5C854DB09}"/>
                                            </p:graphicEl>
                                          </p:spTgt>
                                        </p:tgtEl>
                                        <p:attrNameLst>
                                          <p:attrName>style.visibility</p:attrName>
                                        </p:attrNameLst>
                                      </p:cBhvr>
                                      <p:to>
                                        <p:strVal val="visible"/>
                                      </p:to>
                                    </p:set>
                                    <p:animEffect transition="in" filter="fade">
                                      <p:cBhvr>
                                        <p:cTn id="20" dur="500"/>
                                        <p:tgtEl>
                                          <p:spTgt spid="2">
                                            <p:graphicEl>
                                              <a:dgm id="{BA09627F-F941-43C3-997C-37E5C854DB0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99CA3551-C713-4723-BA73-BBB897945540}"/>
                                            </p:graphicEl>
                                          </p:spTgt>
                                        </p:tgtEl>
                                        <p:attrNameLst>
                                          <p:attrName>style.visibility</p:attrName>
                                        </p:attrNameLst>
                                      </p:cBhvr>
                                      <p:to>
                                        <p:strVal val="visible"/>
                                      </p:to>
                                    </p:set>
                                    <p:animEffect transition="in" filter="fade">
                                      <p:cBhvr>
                                        <p:cTn id="23" dur="500"/>
                                        <p:tgtEl>
                                          <p:spTgt spid="2">
                                            <p:graphicEl>
                                              <a:dgm id="{99CA3551-C713-4723-BA73-BBB89794554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CD6F9101-29C0-426F-BB43-0965166DC7DD}"/>
                                            </p:graphicEl>
                                          </p:spTgt>
                                        </p:tgtEl>
                                        <p:attrNameLst>
                                          <p:attrName>style.visibility</p:attrName>
                                        </p:attrNameLst>
                                      </p:cBhvr>
                                      <p:to>
                                        <p:strVal val="visible"/>
                                      </p:to>
                                    </p:set>
                                    <p:animEffect transition="in" filter="fade">
                                      <p:cBhvr>
                                        <p:cTn id="28" dur="500"/>
                                        <p:tgtEl>
                                          <p:spTgt spid="2">
                                            <p:graphicEl>
                                              <a:dgm id="{CD6F9101-29C0-426F-BB43-0965166DC7D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DB7869A7-4F04-4D4B-AFB0-1297D812F72E}"/>
                                            </p:graphicEl>
                                          </p:spTgt>
                                        </p:tgtEl>
                                        <p:attrNameLst>
                                          <p:attrName>style.visibility</p:attrName>
                                        </p:attrNameLst>
                                      </p:cBhvr>
                                      <p:to>
                                        <p:strVal val="visible"/>
                                      </p:to>
                                    </p:set>
                                    <p:animEffect transition="in" filter="fade">
                                      <p:cBhvr>
                                        <p:cTn id="31" dur="500"/>
                                        <p:tgtEl>
                                          <p:spTgt spid="2">
                                            <p:graphicEl>
                                              <a:dgm id="{DB7869A7-4F04-4D4B-AFB0-1297D812F72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A53F1CC8-E53D-417A-B219-6BE94F3246AE}"/>
                                            </p:graphicEl>
                                          </p:spTgt>
                                        </p:tgtEl>
                                        <p:attrNameLst>
                                          <p:attrName>style.visibility</p:attrName>
                                        </p:attrNameLst>
                                      </p:cBhvr>
                                      <p:to>
                                        <p:strVal val="visible"/>
                                      </p:to>
                                    </p:set>
                                    <p:animEffect transition="in" filter="fade">
                                      <p:cBhvr>
                                        <p:cTn id="36" dur="500"/>
                                        <p:tgtEl>
                                          <p:spTgt spid="2">
                                            <p:graphicEl>
                                              <a:dgm id="{A53F1CC8-E53D-417A-B219-6BE94F3246A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9E0E0EDC-9202-4B51-9122-944AF0FBBFD1}"/>
                                            </p:graphicEl>
                                          </p:spTgt>
                                        </p:tgtEl>
                                        <p:attrNameLst>
                                          <p:attrName>style.visibility</p:attrName>
                                        </p:attrNameLst>
                                      </p:cBhvr>
                                      <p:to>
                                        <p:strVal val="visible"/>
                                      </p:to>
                                    </p:set>
                                    <p:animEffect transition="in" filter="fade">
                                      <p:cBhvr>
                                        <p:cTn id="39" dur="500"/>
                                        <p:tgtEl>
                                          <p:spTgt spid="2">
                                            <p:graphicEl>
                                              <a:dgm id="{9E0E0EDC-9202-4B51-9122-944AF0FBBFD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Image2Docker</a:t>
            </a:r>
          </a:p>
        </p:txBody>
      </p:sp>
      <p:sp>
        <p:nvSpPr>
          <p:cNvPr id="8" name="Text Placeholder 7"/>
          <p:cNvSpPr>
            <a:spLocks noGrp="1"/>
          </p:cNvSpPr>
          <p:nvPr>
            <p:ph type="body" sz="quarter" idx="10"/>
          </p:nvPr>
        </p:nvSpPr>
        <p:spPr>
          <a:xfrm>
            <a:off x="274638" y="1212850"/>
            <a:ext cx="11887200" cy="1138773"/>
          </a:xfrm>
        </p:spPr>
        <p:txBody>
          <a:bodyPr/>
          <a:lstStyle/>
          <a:p>
            <a:pPr lvl="1"/>
            <a:r>
              <a:rPr lang="en-US" dirty="0"/>
              <a:t>Convert WIM/VHD to </a:t>
            </a:r>
            <a:r>
              <a:rPr lang="en-US" dirty="0" err="1"/>
              <a:t>Dockerfile</a:t>
            </a:r>
            <a:endParaRPr lang="en-US" dirty="0"/>
          </a:p>
          <a:p>
            <a:pPr lvl="1"/>
            <a:r>
              <a:rPr lang="en-US" dirty="0"/>
              <a:t>Written in PowerShell</a:t>
            </a:r>
          </a:p>
          <a:p>
            <a:pPr lvl="1"/>
            <a:r>
              <a:rPr lang="en-US" dirty="0"/>
              <a:t>Open Source</a:t>
            </a:r>
          </a:p>
        </p:txBody>
      </p:sp>
      <p:graphicFrame>
        <p:nvGraphicFramePr>
          <p:cNvPr id="6" name="Diagram 5"/>
          <p:cNvGraphicFramePr/>
          <p:nvPr>
            <p:extLst/>
          </p:nvPr>
        </p:nvGraphicFramePr>
        <p:xfrm>
          <a:off x="2072746" y="1820862"/>
          <a:ext cx="8290983" cy="4440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1709882" y="6509338"/>
            <a:ext cx="901671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https://github.com/docker/communitytools-image2docker-win</a:t>
            </a:r>
          </a:p>
        </p:txBody>
      </p:sp>
    </p:spTree>
    <p:extLst>
      <p:ext uri="{BB962C8B-B14F-4D97-AF65-F5344CB8AC3E}">
        <p14:creationId xmlns:p14="http://schemas.microsoft.com/office/powerpoint/2010/main" val="473774819"/>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2"/>
          <a:stretch>
            <a:fillRect/>
          </a:stretch>
        </p:blipFill>
        <p:spPr>
          <a:xfrm>
            <a:off x="362996" y="635529"/>
            <a:ext cx="5685661" cy="5734755"/>
          </a:xfrm>
          <a:prstGeom prst="rect">
            <a:avLst/>
          </a:prstGeom>
        </p:spPr>
      </p:pic>
      <p:pic>
        <p:nvPicPr>
          <p:cNvPr id="44" name="Picture 43"/>
          <p:cNvPicPr>
            <a:picLocks noChangeAspect="1"/>
          </p:cNvPicPr>
          <p:nvPr/>
        </p:nvPicPr>
        <p:blipFill>
          <a:blip r:embed="rId3"/>
          <a:stretch>
            <a:fillRect/>
          </a:stretch>
        </p:blipFill>
        <p:spPr>
          <a:xfrm>
            <a:off x="6044457" y="601662"/>
            <a:ext cx="5966921" cy="2298117"/>
          </a:xfrm>
          <a:prstGeom prst="rect">
            <a:avLst/>
          </a:prstGeom>
        </p:spPr>
      </p:pic>
      <p:pic>
        <p:nvPicPr>
          <p:cNvPr id="43" name="Picture 42"/>
          <p:cNvPicPr>
            <a:picLocks noChangeAspect="1"/>
          </p:cNvPicPr>
          <p:nvPr/>
        </p:nvPicPr>
        <p:blipFill>
          <a:blip r:embed="rId4"/>
          <a:stretch>
            <a:fillRect/>
          </a:stretch>
        </p:blipFill>
        <p:spPr>
          <a:xfrm>
            <a:off x="6059947" y="2828807"/>
            <a:ext cx="2082809" cy="3383243"/>
          </a:xfrm>
          <a:prstGeom prst="rect">
            <a:avLst/>
          </a:prstGeom>
        </p:spPr>
      </p:pic>
      <p:sp>
        <p:nvSpPr>
          <p:cNvPr id="3" name="Title 2"/>
          <p:cNvSpPr>
            <a:spLocks noGrp="1"/>
          </p:cNvSpPr>
          <p:nvPr>
            <p:ph type="title"/>
          </p:nvPr>
        </p:nvSpPr>
        <p:spPr>
          <a:xfrm>
            <a:off x="122237" y="118003"/>
            <a:ext cx="11211728" cy="917575"/>
          </a:xfrm>
        </p:spPr>
        <p:txBody>
          <a:bodyPr/>
          <a:lstStyle/>
          <a:p>
            <a:r>
              <a:rPr lang="en-US" dirty="0"/>
              <a:t>Container Tools</a:t>
            </a:r>
          </a:p>
        </p:txBody>
      </p:sp>
    </p:spTree>
    <p:extLst>
      <p:ext uri="{BB962C8B-B14F-4D97-AF65-F5344CB8AC3E}">
        <p14:creationId xmlns:p14="http://schemas.microsoft.com/office/powerpoint/2010/main" val="1573889900"/>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7938"/>
            <a:ext cx="11889564" cy="917575"/>
          </a:xfrm>
        </p:spPr>
        <p:txBody>
          <a:bodyPr/>
          <a:lstStyle/>
          <a:p>
            <a:r>
              <a:rPr lang="en-US" dirty="0"/>
              <a:t>Management and Monitoring Tools</a:t>
            </a:r>
          </a:p>
        </p:txBody>
      </p:sp>
      <p:sp>
        <p:nvSpPr>
          <p:cNvPr id="2" name="Text Placeholder 1"/>
          <p:cNvSpPr>
            <a:spLocks noGrp="1"/>
          </p:cNvSpPr>
          <p:nvPr>
            <p:ph type="body" sz="quarter" idx="10"/>
          </p:nvPr>
        </p:nvSpPr>
        <p:spPr>
          <a:xfrm>
            <a:off x="274638" y="492125"/>
            <a:ext cx="11887200" cy="5637212"/>
          </a:xfrm>
        </p:spPr>
        <p:txBody>
          <a:bodyPr>
            <a:normAutofit/>
          </a:bodyPr>
          <a:lstStyle/>
          <a:p>
            <a:r>
              <a:rPr lang="en-US" dirty="0"/>
              <a:t>Docker Datacenter</a:t>
            </a:r>
          </a:p>
          <a:p>
            <a:pPr lvl="1"/>
            <a:endParaRPr lang="en-US" dirty="0"/>
          </a:p>
        </p:txBody>
      </p:sp>
      <p:sp>
        <p:nvSpPr>
          <p:cNvPr id="4" name="Rectangle 3"/>
          <p:cNvSpPr/>
          <p:nvPr/>
        </p:nvSpPr>
        <p:spPr bwMode="auto">
          <a:xfrm>
            <a:off x="2713037" y="1287462"/>
            <a:ext cx="6879354" cy="4953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2"/>
              </a:solidFill>
              <a:effectLst/>
              <a:uLnTx/>
              <a:uFillTx/>
            </a:endParaRPr>
          </a:p>
        </p:txBody>
      </p:sp>
      <p:sp>
        <p:nvSpPr>
          <p:cNvPr id="5" name="Rounded Rectangle 3"/>
          <p:cNvSpPr/>
          <p:nvPr/>
        </p:nvSpPr>
        <p:spPr bwMode="auto">
          <a:xfrm>
            <a:off x="3137541" y="5071112"/>
            <a:ext cx="6019799" cy="1081245"/>
          </a:xfrm>
          <a:prstGeom prst="roundRect">
            <a:avLst>
              <a:gd name="adj" fmla="val 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Compute</a:t>
            </a:r>
          </a:p>
        </p:txBody>
      </p:sp>
      <p:sp>
        <p:nvSpPr>
          <p:cNvPr id="6" name="Rectangle 5"/>
          <p:cNvSpPr/>
          <p:nvPr/>
        </p:nvSpPr>
        <p:spPr bwMode="auto">
          <a:xfrm>
            <a:off x="3360189" y="5176590"/>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Private Cloud</a:t>
            </a:r>
          </a:p>
        </p:txBody>
      </p:sp>
      <p:sp>
        <p:nvSpPr>
          <p:cNvPr id="7" name="Rectangle 6"/>
          <p:cNvSpPr/>
          <p:nvPr/>
        </p:nvSpPr>
        <p:spPr bwMode="auto">
          <a:xfrm>
            <a:off x="6793643" y="5173662"/>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Public Cloud</a:t>
            </a:r>
          </a:p>
        </p:txBody>
      </p:sp>
      <p:sp>
        <p:nvSpPr>
          <p:cNvPr id="8" name="Rectangle 7"/>
          <p:cNvSpPr/>
          <p:nvPr/>
        </p:nvSpPr>
        <p:spPr bwMode="auto">
          <a:xfrm>
            <a:off x="4964566" y="2962766"/>
            <a:ext cx="2362197" cy="844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Swarm</a:t>
            </a:r>
          </a:p>
        </p:txBody>
      </p:sp>
      <p:sp>
        <p:nvSpPr>
          <p:cNvPr id="9" name="Rectangle 8"/>
          <p:cNvSpPr/>
          <p:nvPr/>
        </p:nvSpPr>
        <p:spPr bwMode="auto">
          <a:xfrm>
            <a:off x="3213740" y="1450051"/>
            <a:ext cx="2743200" cy="1295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Trusted Registry</a:t>
            </a:r>
          </a:p>
        </p:txBody>
      </p:sp>
      <p:sp>
        <p:nvSpPr>
          <p:cNvPr id="10" name="Rectangle 9"/>
          <p:cNvSpPr/>
          <p:nvPr/>
        </p:nvSpPr>
        <p:spPr bwMode="auto">
          <a:xfrm>
            <a:off x="6341337" y="1450051"/>
            <a:ext cx="2743200" cy="12895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Universal Control Plane</a:t>
            </a:r>
          </a:p>
        </p:txBody>
      </p:sp>
      <p:grpSp>
        <p:nvGrpSpPr>
          <p:cNvPr id="11" name="Group 10"/>
          <p:cNvGrpSpPr/>
          <p:nvPr/>
        </p:nvGrpSpPr>
        <p:grpSpPr>
          <a:xfrm>
            <a:off x="3137540" y="4094192"/>
            <a:ext cx="6019800" cy="888049"/>
            <a:chOff x="3170237" y="4712494"/>
            <a:chExt cx="6019800" cy="888049"/>
          </a:xfrm>
        </p:grpSpPr>
        <p:sp>
          <p:nvSpPr>
            <p:cNvPr id="12" name="Rectangle 11"/>
            <p:cNvSpPr/>
            <p:nvPr/>
          </p:nvSpPr>
          <p:spPr bwMode="auto">
            <a:xfrm>
              <a:off x="3170237" y="4712494"/>
              <a:ext cx="6019800" cy="88804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chemeClr val="accent1"/>
                  </a:solidFill>
                  <a:effectLst/>
                  <a:uLnTx/>
                  <a:uFillTx/>
                </a:rPr>
                <a:t>Commercially Supported Docker Engines</a:t>
              </a:r>
            </a:p>
          </p:txBody>
        </p:sp>
        <p:grpSp>
          <p:nvGrpSpPr>
            <p:cNvPr id="13" name="Group 12"/>
            <p:cNvGrpSpPr/>
            <p:nvPr/>
          </p:nvGrpSpPr>
          <p:grpSpPr>
            <a:xfrm>
              <a:off x="3246437" y="4788694"/>
              <a:ext cx="5876218" cy="461395"/>
              <a:chOff x="3246437" y="4788694"/>
              <a:chExt cx="5876218" cy="461395"/>
            </a:xfrm>
          </p:grpSpPr>
          <p:sp>
            <p:nvSpPr>
              <p:cNvPr id="14" name="Rectangle 13"/>
              <p:cNvSpPr/>
              <p:nvPr/>
            </p:nvSpPr>
            <p:spPr bwMode="auto">
              <a:xfrm>
                <a:off x="5642455"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15" name="Rectangle 14"/>
              <p:cNvSpPr/>
              <p:nvPr/>
            </p:nvSpPr>
            <p:spPr bwMode="auto">
              <a:xfrm>
                <a:off x="803847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16" name="Rectangle 15"/>
              <p:cNvSpPr/>
              <p:nvPr/>
            </p:nvSpPr>
            <p:spPr bwMode="auto">
              <a:xfrm>
                <a:off x="684046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17" name="Rectangle 16"/>
              <p:cNvSpPr/>
              <p:nvPr/>
            </p:nvSpPr>
            <p:spPr bwMode="auto">
              <a:xfrm>
                <a:off x="3246437"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18" name="Rectangle 17"/>
              <p:cNvSpPr/>
              <p:nvPr/>
            </p:nvSpPr>
            <p:spPr bwMode="auto">
              <a:xfrm>
                <a:off x="4444446"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grpSp>
      </p:grpSp>
      <p:cxnSp>
        <p:nvCxnSpPr>
          <p:cNvPr id="19" name="Straight Connector 18"/>
          <p:cNvCxnSpPr>
            <a:stCxn id="8" idx="2"/>
            <a:endCxn id="17" idx="0"/>
          </p:cNvCxnSpPr>
          <p:nvPr/>
        </p:nvCxnSpPr>
        <p:spPr>
          <a:xfrm flipH="1">
            <a:off x="3755832" y="3806973"/>
            <a:ext cx="2389833"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a:stCxn id="8" idx="2"/>
            <a:endCxn id="18" idx="0"/>
          </p:cNvCxnSpPr>
          <p:nvPr/>
        </p:nvCxnSpPr>
        <p:spPr>
          <a:xfrm flipH="1">
            <a:off x="4953840" y="3806972"/>
            <a:ext cx="119182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a:endCxn id="14" idx="0"/>
          </p:cNvCxnSpPr>
          <p:nvPr/>
        </p:nvCxnSpPr>
        <p:spPr>
          <a:xfrm>
            <a:off x="6145665" y="3806973"/>
            <a:ext cx="6185"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a:endCxn id="16" idx="0"/>
          </p:cNvCxnSpPr>
          <p:nvPr/>
        </p:nvCxnSpPr>
        <p:spPr>
          <a:xfrm>
            <a:off x="6145664" y="3806972"/>
            <a:ext cx="120419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2"/>
            <a:endCxn id="15" idx="0"/>
          </p:cNvCxnSpPr>
          <p:nvPr/>
        </p:nvCxnSpPr>
        <p:spPr>
          <a:xfrm>
            <a:off x="6145664" y="3806972"/>
            <a:ext cx="240220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118279"/>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and Monitoring Tools</a:t>
            </a:r>
          </a:p>
        </p:txBody>
      </p:sp>
      <p:sp>
        <p:nvSpPr>
          <p:cNvPr id="2" name="Text Placeholder 1"/>
          <p:cNvSpPr>
            <a:spLocks noGrp="1"/>
          </p:cNvSpPr>
          <p:nvPr>
            <p:ph type="body" sz="quarter" idx="10"/>
          </p:nvPr>
        </p:nvSpPr>
        <p:spPr>
          <a:xfrm>
            <a:off x="274638" y="830262"/>
            <a:ext cx="11887200" cy="5637212"/>
          </a:xfrm>
        </p:spPr>
        <p:txBody>
          <a:bodyPr>
            <a:normAutofit/>
          </a:bodyPr>
          <a:lstStyle/>
          <a:p>
            <a:r>
              <a:rPr lang="en-US" dirty="0"/>
              <a:t>Docker Datacenter</a:t>
            </a:r>
          </a:p>
          <a:p>
            <a:pPr lvl="1"/>
            <a:endParaRPr lang="en-US" dirty="0"/>
          </a:p>
        </p:txBody>
      </p:sp>
      <p:pic>
        <p:nvPicPr>
          <p:cNvPr id="26" name="Picture 25"/>
          <p:cNvPicPr>
            <a:picLocks noChangeAspect="1"/>
          </p:cNvPicPr>
          <p:nvPr/>
        </p:nvPicPr>
        <p:blipFill>
          <a:blip r:embed="rId2"/>
          <a:stretch>
            <a:fillRect/>
          </a:stretch>
        </p:blipFill>
        <p:spPr>
          <a:xfrm>
            <a:off x="2577483" y="1819274"/>
            <a:ext cx="7281509" cy="4401848"/>
          </a:xfrm>
          <a:prstGeom prst="rect">
            <a:avLst/>
          </a:prstGeom>
        </p:spPr>
      </p:pic>
      <p:pic>
        <p:nvPicPr>
          <p:cNvPr id="24" name="Picture 23"/>
          <p:cNvPicPr>
            <a:picLocks noChangeAspect="1"/>
          </p:cNvPicPr>
          <p:nvPr/>
        </p:nvPicPr>
        <p:blipFill>
          <a:blip r:embed="rId3"/>
          <a:stretch>
            <a:fillRect/>
          </a:stretch>
        </p:blipFill>
        <p:spPr>
          <a:xfrm>
            <a:off x="2572721" y="1816395"/>
            <a:ext cx="7286272" cy="4404727"/>
          </a:xfrm>
          <a:prstGeom prst="rect">
            <a:avLst/>
          </a:prstGeom>
        </p:spPr>
      </p:pic>
    </p:spTree>
    <p:extLst>
      <p:ext uri="{BB962C8B-B14F-4D97-AF65-F5344CB8AC3E}">
        <p14:creationId xmlns:p14="http://schemas.microsoft.com/office/powerpoint/2010/main" val="98170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7938"/>
            <a:ext cx="11889564" cy="917575"/>
          </a:xfrm>
        </p:spPr>
        <p:txBody>
          <a:bodyPr/>
          <a:lstStyle/>
          <a:p>
            <a:r>
              <a:rPr lang="en-US" dirty="0"/>
              <a:t>Microsoft Operations Management Suite</a:t>
            </a:r>
            <a:br>
              <a:rPr lang="en-US" dirty="0"/>
            </a:br>
            <a:endParaRPr lang="en-US" dirty="0"/>
          </a:p>
        </p:txBody>
      </p:sp>
      <p:sp>
        <p:nvSpPr>
          <p:cNvPr id="2" name="Text Placeholder 1"/>
          <p:cNvSpPr>
            <a:spLocks noGrp="1"/>
          </p:cNvSpPr>
          <p:nvPr>
            <p:ph type="body" sz="quarter" idx="10"/>
          </p:nvPr>
        </p:nvSpPr>
        <p:spPr>
          <a:xfrm>
            <a:off x="274638" y="525462"/>
            <a:ext cx="11887200" cy="2431435"/>
          </a:xfrm>
        </p:spPr>
        <p:txBody>
          <a:bodyPr/>
          <a:lstStyle/>
          <a:p>
            <a:r>
              <a:rPr lang="en-US" dirty="0"/>
              <a:t>Monitoring Solution for Docker</a:t>
            </a:r>
          </a:p>
          <a:p>
            <a:pPr lvl="2"/>
            <a:r>
              <a:rPr lang="en-US" dirty="0"/>
              <a:t>Syslog events</a:t>
            </a:r>
          </a:p>
          <a:p>
            <a:pPr lvl="2"/>
            <a:r>
              <a:rPr lang="en-US" dirty="0"/>
              <a:t>Performance metrics</a:t>
            </a:r>
          </a:p>
          <a:p>
            <a:pPr lvl="2"/>
            <a:r>
              <a:rPr lang="en-US" dirty="0"/>
              <a:t>Container data</a:t>
            </a:r>
          </a:p>
          <a:p>
            <a:endParaRPr lang="en-US" dirty="0"/>
          </a:p>
        </p:txBody>
      </p:sp>
      <p:pic>
        <p:nvPicPr>
          <p:cNvPr id="10" name="Content Placeholder 5"/>
          <p:cNvPicPr>
            <a:picLocks noChangeAspect="1"/>
          </p:cNvPicPr>
          <p:nvPr/>
        </p:nvPicPr>
        <p:blipFill>
          <a:blip r:embed="rId2"/>
          <a:stretch>
            <a:fillRect/>
          </a:stretch>
        </p:blipFill>
        <p:spPr>
          <a:xfrm>
            <a:off x="579437" y="2276474"/>
            <a:ext cx="5017193" cy="2146301"/>
          </a:xfrm>
          <a:prstGeom prst="rect">
            <a:avLst/>
          </a:prstGeom>
        </p:spPr>
      </p:pic>
      <p:pic>
        <p:nvPicPr>
          <p:cNvPr id="11" name="Content Placeholder 3"/>
          <p:cNvPicPr>
            <a:picLocks noChangeAspect="1"/>
          </p:cNvPicPr>
          <p:nvPr/>
        </p:nvPicPr>
        <p:blipFill>
          <a:blip r:embed="rId3"/>
          <a:stretch>
            <a:fillRect/>
          </a:stretch>
        </p:blipFill>
        <p:spPr>
          <a:xfrm>
            <a:off x="5380037" y="3571874"/>
            <a:ext cx="6599237" cy="2676357"/>
          </a:xfrm>
          <a:prstGeom prst="rect">
            <a:avLst/>
          </a:prstGeom>
        </p:spPr>
      </p:pic>
    </p:spTree>
    <p:extLst>
      <p:ext uri="{BB962C8B-B14F-4D97-AF65-F5344CB8AC3E}">
        <p14:creationId xmlns:p14="http://schemas.microsoft.com/office/powerpoint/2010/main" val="594560069"/>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 Once, Run Anywhere</a:t>
            </a:r>
            <a:br>
              <a:rPr lang="en-US" dirty="0"/>
            </a:br>
            <a:endParaRPr lang="en-US" dirty="0"/>
          </a:p>
        </p:txBody>
      </p:sp>
      <p:grpSp>
        <p:nvGrpSpPr>
          <p:cNvPr id="4" name="Group 3"/>
          <p:cNvGrpSpPr/>
          <p:nvPr/>
        </p:nvGrpSpPr>
        <p:grpSpPr>
          <a:xfrm>
            <a:off x="4770643" y="2339312"/>
            <a:ext cx="2689468" cy="1409430"/>
            <a:chOff x="4732963" y="5532117"/>
            <a:chExt cx="1882150" cy="951832"/>
          </a:xfrm>
        </p:grpSpPr>
        <p:sp>
          <p:nvSpPr>
            <p:cNvPr id="5" name="Rectangle 4"/>
            <p:cNvSpPr/>
            <p:nvPr/>
          </p:nvSpPr>
          <p:spPr bwMode="auto">
            <a:xfrm>
              <a:off x="4764287" y="5559920"/>
              <a:ext cx="1821011" cy="895820"/>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ight Bracket 5"/>
            <p:cNvSpPr/>
            <p:nvPr/>
          </p:nvSpPr>
          <p:spPr>
            <a:xfrm>
              <a:off x="6479545" y="5532117"/>
              <a:ext cx="135568" cy="951832"/>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Left Bracket 6"/>
            <p:cNvSpPr/>
            <p:nvPr/>
          </p:nvSpPr>
          <p:spPr>
            <a:xfrm>
              <a:off x="4732963" y="5532117"/>
              <a:ext cx="135568" cy="951832"/>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 name="Straight Connector 7"/>
            <p:cNvCxnSpPr/>
            <p:nvPr/>
          </p:nvCxnSpPr>
          <p:spPr>
            <a:xfrm>
              <a:off x="6468293" y="5699331"/>
              <a:ext cx="0" cy="617405"/>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77592" y="5699331"/>
              <a:ext cx="0" cy="617405"/>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86893" y="5699331"/>
              <a:ext cx="0" cy="617405"/>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96193" y="5699331"/>
              <a:ext cx="0" cy="617405"/>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1603" y="5803932"/>
              <a:ext cx="1773510" cy="407795"/>
            </a:xfrm>
            <a:prstGeom prst="rect">
              <a:avLst/>
            </a:prstGeom>
          </p:spPr>
        </p:pic>
      </p:grpSp>
      <p:grpSp>
        <p:nvGrpSpPr>
          <p:cNvPr id="13" name="Group 12"/>
          <p:cNvGrpSpPr/>
          <p:nvPr/>
        </p:nvGrpSpPr>
        <p:grpSpPr>
          <a:xfrm>
            <a:off x="367352" y="2412347"/>
            <a:ext cx="2009620" cy="1289742"/>
            <a:chOff x="1036637" y="4547514"/>
            <a:chExt cx="1600200" cy="1026982"/>
          </a:xfrm>
        </p:grpSpPr>
        <p:sp>
          <p:nvSpPr>
            <p:cNvPr id="14" name="TextBox 568"/>
            <p:cNvSpPr txBox="1"/>
            <p:nvPr/>
          </p:nvSpPr>
          <p:spPr>
            <a:xfrm>
              <a:off x="1255077" y="4621054"/>
              <a:ext cx="1229360" cy="646926"/>
            </a:xfrm>
            <a:prstGeom prst="rect">
              <a:avLst/>
            </a:prstGeom>
            <a:solidFill>
              <a:schemeClr val="bg2"/>
            </a:solidFill>
          </p:spPr>
          <p:txBody>
            <a:bodyPr wrap="square" lIns="91427" tIns="91427" rIns="91427" bIns="9142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using System;</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class Program</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    static void Main()</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    {</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a:t>
              </a:r>
              <a:endParaRPr kumimoji="0" lang="en-US" sz="7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endParaRPr>
            </a:p>
          </p:txBody>
        </p:sp>
        <p:sp>
          <p:nvSpPr>
            <p:cNvPr id="15" name="Freeform 14"/>
            <p:cNvSpPr>
              <a:spLocks noChangeAspect="1"/>
            </p:cNvSpPr>
            <p:nvPr/>
          </p:nvSpPr>
          <p:spPr bwMode="black">
            <a:xfrm flipH="1">
              <a:off x="1036637" y="4547514"/>
              <a:ext cx="1600200" cy="1026982"/>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2"/>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Freeform 21"/>
          <p:cNvSpPr>
            <a:spLocks noChangeAspect="1" noEditPoints="1"/>
          </p:cNvSpPr>
          <p:nvPr/>
        </p:nvSpPr>
        <p:spPr bwMode="black">
          <a:xfrm>
            <a:off x="10450940" y="1363662"/>
            <a:ext cx="1467957" cy="91427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0" name="Freeform 19"/>
          <p:cNvSpPr>
            <a:spLocks noChangeAspect="1"/>
          </p:cNvSpPr>
          <p:nvPr/>
        </p:nvSpPr>
        <p:spPr bwMode="black">
          <a:xfrm>
            <a:off x="10722854" y="2580048"/>
            <a:ext cx="914270" cy="884054"/>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22"/>
          <p:cNvSpPr>
            <a:spLocks noChangeAspect="1"/>
          </p:cNvSpPr>
          <p:nvPr/>
        </p:nvSpPr>
        <p:spPr bwMode="black">
          <a:xfrm>
            <a:off x="10472241" y="3592357"/>
            <a:ext cx="1415500" cy="91427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10808808" y="3820925"/>
            <a:ext cx="822843" cy="4571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ight Arrow 25"/>
          <p:cNvSpPr/>
          <p:nvPr/>
        </p:nvSpPr>
        <p:spPr bwMode="auto">
          <a:xfrm>
            <a:off x="2523701" y="2720497"/>
            <a:ext cx="1762629" cy="638356"/>
          </a:xfrm>
          <a:prstGeom prst="rightArrow">
            <a:avLst>
              <a:gd name="adj1" fmla="val 42337"/>
              <a:gd name="adj2" fmla="val 8848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p:cNvGrpSpPr/>
          <p:nvPr/>
        </p:nvGrpSpPr>
        <p:grpSpPr>
          <a:xfrm>
            <a:off x="7886492" y="2032550"/>
            <a:ext cx="2223288" cy="2012544"/>
            <a:chOff x="7989605" y="4263853"/>
            <a:chExt cx="2223603" cy="2012829"/>
          </a:xfrm>
        </p:grpSpPr>
        <p:sp>
          <p:nvSpPr>
            <p:cNvPr id="28" name="Right Arrow 27"/>
            <p:cNvSpPr/>
            <p:nvPr/>
          </p:nvSpPr>
          <p:spPr bwMode="auto">
            <a:xfrm>
              <a:off x="8041318" y="4951044"/>
              <a:ext cx="2171890" cy="638447"/>
            </a:xfrm>
            <a:prstGeom prst="rightArrow">
              <a:avLst>
                <a:gd name="adj1" fmla="val 42337"/>
                <a:gd name="adj2" fmla="val 8848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ight Arrow 28"/>
            <p:cNvSpPr/>
            <p:nvPr/>
          </p:nvSpPr>
          <p:spPr bwMode="auto">
            <a:xfrm rot="900000">
              <a:off x="7989605" y="5638235"/>
              <a:ext cx="2171890" cy="638447"/>
            </a:xfrm>
            <a:prstGeom prst="rightArrow">
              <a:avLst>
                <a:gd name="adj1" fmla="val 42337"/>
                <a:gd name="adj2" fmla="val 8848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ight Arrow 29"/>
            <p:cNvSpPr/>
            <p:nvPr/>
          </p:nvSpPr>
          <p:spPr bwMode="auto">
            <a:xfrm rot="20700000">
              <a:off x="7995699" y="4263853"/>
              <a:ext cx="2171890" cy="638447"/>
            </a:xfrm>
            <a:prstGeom prst="rightArrow">
              <a:avLst>
                <a:gd name="adj1" fmla="val 42337"/>
                <a:gd name="adj2" fmla="val 8848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p:cNvGrpSpPr/>
          <p:nvPr/>
        </p:nvGrpSpPr>
        <p:grpSpPr>
          <a:xfrm>
            <a:off x="10870147" y="1747765"/>
            <a:ext cx="700163" cy="366924"/>
            <a:chOff x="3069154" y="5305782"/>
            <a:chExt cx="700163" cy="366924"/>
          </a:xfrm>
        </p:grpSpPr>
        <p:grpSp>
          <p:nvGrpSpPr>
            <p:cNvPr id="32" name="Group 31"/>
            <p:cNvGrpSpPr/>
            <p:nvPr/>
          </p:nvGrpSpPr>
          <p:grpSpPr>
            <a:xfrm>
              <a:off x="3069154" y="5305782"/>
              <a:ext cx="700163" cy="366924"/>
              <a:chOff x="5426785" y="5707062"/>
              <a:chExt cx="700163" cy="366924"/>
            </a:xfrm>
          </p:grpSpPr>
          <p:sp>
            <p:nvSpPr>
              <p:cNvPr id="33" name="Rectangle 32"/>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4" name="Right Bracket 33"/>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5" name="Left Bracket 34"/>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101" y="5410759"/>
              <a:ext cx="658124" cy="156814"/>
            </a:xfrm>
            <a:prstGeom prst="rect">
              <a:avLst/>
            </a:prstGeom>
          </p:spPr>
        </p:pic>
      </p:grpSp>
      <p:grpSp>
        <p:nvGrpSpPr>
          <p:cNvPr id="38" name="Group 37"/>
          <p:cNvGrpSpPr/>
          <p:nvPr/>
        </p:nvGrpSpPr>
        <p:grpSpPr>
          <a:xfrm>
            <a:off x="10826701" y="2667816"/>
            <a:ext cx="700163" cy="366924"/>
            <a:chOff x="3069154" y="5305782"/>
            <a:chExt cx="700163" cy="366924"/>
          </a:xfrm>
        </p:grpSpPr>
        <p:grpSp>
          <p:nvGrpSpPr>
            <p:cNvPr id="39" name="Group 38"/>
            <p:cNvGrpSpPr/>
            <p:nvPr/>
          </p:nvGrpSpPr>
          <p:grpSpPr>
            <a:xfrm>
              <a:off x="3069154" y="5305782"/>
              <a:ext cx="700163" cy="366924"/>
              <a:chOff x="5426785" y="5707062"/>
              <a:chExt cx="700163" cy="366924"/>
            </a:xfrm>
          </p:grpSpPr>
          <p:sp>
            <p:nvSpPr>
              <p:cNvPr id="41" name="Rectangle 4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2" name="Right Bracket 4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3" name="Left Bracket 4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101" y="5410759"/>
              <a:ext cx="658124" cy="156814"/>
            </a:xfrm>
            <a:prstGeom prst="rect">
              <a:avLst/>
            </a:prstGeom>
          </p:spPr>
        </p:pic>
      </p:grpSp>
      <p:grpSp>
        <p:nvGrpSpPr>
          <p:cNvPr id="44" name="Group 43"/>
          <p:cNvGrpSpPr/>
          <p:nvPr/>
        </p:nvGrpSpPr>
        <p:grpSpPr>
          <a:xfrm>
            <a:off x="10870147" y="3866030"/>
            <a:ext cx="700163" cy="366924"/>
            <a:chOff x="3069154" y="5305782"/>
            <a:chExt cx="700163" cy="366924"/>
          </a:xfrm>
        </p:grpSpPr>
        <p:grpSp>
          <p:nvGrpSpPr>
            <p:cNvPr id="45" name="Group 44"/>
            <p:cNvGrpSpPr/>
            <p:nvPr/>
          </p:nvGrpSpPr>
          <p:grpSpPr>
            <a:xfrm>
              <a:off x="3069154" y="5305782"/>
              <a:ext cx="700163" cy="366924"/>
              <a:chOff x="5426785" y="5707062"/>
              <a:chExt cx="700163" cy="366924"/>
            </a:xfrm>
          </p:grpSpPr>
          <p:sp>
            <p:nvSpPr>
              <p:cNvPr id="47" name="Rectangle 4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8" name="Right Bracket 4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9" name="Left Bracket 4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101" y="5410759"/>
              <a:ext cx="658124" cy="156814"/>
            </a:xfrm>
            <a:prstGeom prst="rect">
              <a:avLst/>
            </a:prstGeom>
          </p:spPr>
        </p:pic>
      </p:grpSp>
      <p:sp>
        <p:nvSpPr>
          <p:cNvPr id="2" name="TextBox 1"/>
          <p:cNvSpPr txBox="1"/>
          <p:nvPr/>
        </p:nvSpPr>
        <p:spPr>
          <a:xfrm>
            <a:off x="0" y="5242533"/>
            <a:ext cx="12436475"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1" u="none" strike="noStrike" kern="0" cap="none" spc="0" normalizeH="0" baseline="0" noProof="0" dirty="0">
                <a:ln>
                  <a:noFill/>
                </a:ln>
                <a:gradFill>
                  <a:gsLst>
                    <a:gs pos="2917">
                      <a:schemeClr val="tx1"/>
                    </a:gs>
                    <a:gs pos="30000">
                      <a:schemeClr val="tx1"/>
                    </a:gs>
                  </a:gsLst>
                  <a:lin ang="5400000" scaled="0"/>
                </a:gradFill>
                <a:effectLst/>
                <a:uLnTx/>
                <a:uFillTx/>
              </a:rPr>
              <a:t>http://aka.ms/containers</a:t>
            </a:r>
          </a:p>
        </p:txBody>
      </p:sp>
    </p:spTree>
    <p:extLst>
      <p:ext uri="{BB962C8B-B14F-4D97-AF65-F5344CB8AC3E}">
        <p14:creationId xmlns:p14="http://schemas.microsoft.com/office/powerpoint/2010/main" val="2886688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3" presetClass="entr" presetSubtype="16"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plus(in)">
                                      <p:cBhvr>
                                        <p:cTn id="19" dur="20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24" grpId="0" animBg="1"/>
      <p:bldP spid="2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21379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 &amp; Labs</a:t>
            </a:r>
          </a:p>
        </p:txBody>
      </p:sp>
    </p:spTree>
    <p:extLst>
      <p:ext uri="{BB962C8B-B14F-4D97-AF65-F5344CB8AC3E}">
        <p14:creationId xmlns:p14="http://schemas.microsoft.com/office/powerpoint/2010/main" val="2076278075"/>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Installing Containers</a:t>
            </a:r>
            <a:endParaRPr lang="en-US" dirty="0">
              <a:solidFill>
                <a:schemeClr val="bg1"/>
              </a:solidFill>
            </a:endParaRPr>
          </a:p>
        </p:txBody>
      </p:sp>
      <p:sp>
        <p:nvSpPr>
          <p:cNvPr id="4" name="Title 3"/>
          <p:cNvSpPr>
            <a:spLocks noGrp="1"/>
          </p:cNvSpPr>
          <p:nvPr>
            <p:ph type="title"/>
          </p:nvPr>
        </p:nvSpPr>
        <p:spPr/>
        <p:txBody>
          <a:bodyPr/>
          <a:lstStyle/>
          <a:p>
            <a:r>
              <a:rPr lang="en-US" dirty="0">
                <a:solidFill>
                  <a:schemeClr val="bg1"/>
                </a:solidFill>
              </a:rPr>
              <a:t>Lab 1</a:t>
            </a:r>
          </a:p>
        </p:txBody>
      </p:sp>
    </p:spTree>
    <p:extLst>
      <p:ext uri="{BB962C8B-B14F-4D97-AF65-F5344CB8AC3E}">
        <p14:creationId xmlns:p14="http://schemas.microsoft.com/office/powerpoint/2010/main" val="970665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24909947"/>
              </p:ext>
            </p:extLst>
          </p:nvPr>
        </p:nvGraphicFramePr>
        <p:xfrm>
          <a:off x="882" y="0"/>
          <a:ext cx="12434711" cy="6994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2642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graphicEl>
                                              <a:dgm id="{04962ACE-D508-43A2-A31A-A2FB7EE9B484}"/>
                                            </p:graphicEl>
                                          </p:spTgt>
                                        </p:tgtEl>
                                        <p:attrNameLst>
                                          <p:attrName>style.visibility</p:attrName>
                                        </p:attrNameLst>
                                      </p:cBhvr>
                                      <p:to>
                                        <p:strVal val="visible"/>
                                      </p:to>
                                    </p:set>
                                    <p:animEffect transition="in" filter="fade">
                                      <p:cBhvr>
                                        <p:cTn id="7" dur="500"/>
                                        <p:tgtEl>
                                          <p:spTgt spid="2">
                                            <p:graphicEl>
                                              <a:dgm id="{04962ACE-D508-43A2-A31A-A2FB7EE9B48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B40BB133-576F-44B7-857A-72AE046DA773}"/>
                                            </p:graphicEl>
                                          </p:spTgt>
                                        </p:tgtEl>
                                        <p:attrNameLst>
                                          <p:attrName>style.visibility</p:attrName>
                                        </p:attrNameLst>
                                      </p:cBhvr>
                                      <p:to>
                                        <p:strVal val="visible"/>
                                      </p:to>
                                    </p:set>
                                    <p:animEffect transition="in" filter="fade">
                                      <p:cBhvr>
                                        <p:cTn id="12" dur="500"/>
                                        <p:tgtEl>
                                          <p:spTgt spid="2">
                                            <p:graphicEl>
                                              <a:dgm id="{B40BB133-576F-44B7-857A-72AE046DA77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24A42600-4C49-44B8-AC73-F94AF4E9C06D}"/>
                                            </p:graphicEl>
                                          </p:spTgt>
                                        </p:tgtEl>
                                        <p:attrNameLst>
                                          <p:attrName>style.visibility</p:attrName>
                                        </p:attrNameLst>
                                      </p:cBhvr>
                                      <p:to>
                                        <p:strVal val="visible"/>
                                      </p:to>
                                    </p:set>
                                    <p:animEffect transition="in" filter="fade">
                                      <p:cBhvr>
                                        <p:cTn id="15" dur="500"/>
                                        <p:tgtEl>
                                          <p:spTgt spid="2">
                                            <p:graphicEl>
                                              <a:dgm id="{24A42600-4C49-44B8-AC73-F94AF4E9C06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FC0584E1-8416-4443-A0AA-CE1CF23B3633}"/>
                                            </p:graphicEl>
                                          </p:spTgt>
                                        </p:tgtEl>
                                        <p:attrNameLst>
                                          <p:attrName>style.visibility</p:attrName>
                                        </p:attrNameLst>
                                      </p:cBhvr>
                                      <p:to>
                                        <p:strVal val="visible"/>
                                      </p:to>
                                    </p:set>
                                    <p:animEffect transition="in" filter="fade">
                                      <p:cBhvr>
                                        <p:cTn id="20" dur="500"/>
                                        <p:tgtEl>
                                          <p:spTgt spid="2">
                                            <p:graphicEl>
                                              <a:dgm id="{FC0584E1-8416-4443-A0AA-CE1CF23B363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7F5E979D-F78C-45DA-A0EA-CAF4B5D6513A}"/>
                                            </p:graphicEl>
                                          </p:spTgt>
                                        </p:tgtEl>
                                        <p:attrNameLst>
                                          <p:attrName>style.visibility</p:attrName>
                                        </p:attrNameLst>
                                      </p:cBhvr>
                                      <p:to>
                                        <p:strVal val="visible"/>
                                      </p:to>
                                    </p:set>
                                    <p:animEffect transition="in" filter="fade">
                                      <p:cBhvr>
                                        <p:cTn id="23" dur="500"/>
                                        <p:tgtEl>
                                          <p:spTgt spid="2">
                                            <p:graphicEl>
                                              <a:dgm id="{7F5E979D-F78C-45DA-A0EA-CAF4B5D6513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F17B9622-A17D-4EA1-9883-3FF0C0E6F8ED}"/>
                                            </p:graphicEl>
                                          </p:spTgt>
                                        </p:tgtEl>
                                        <p:attrNameLst>
                                          <p:attrName>style.visibility</p:attrName>
                                        </p:attrNameLst>
                                      </p:cBhvr>
                                      <p:to>
                                        <p:strVal val="visible"/>
                                      </p:to>
                                    </p:set>
                                    <p:animEffect transition="in" filter="fade">
                                      <p:cBhvr>
                                        <p:cTn id="28" dur="500"/>
                                        <p:tgtEl>
                                          <p:spTgt spid="2">
                                            <p:graphicEl>
                                              <a:dgm id="{F17B9622-A17D-4EA1-9883-3FF0C0E6F8E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5F4E8B81-1548-466D-811C-A03F7DBDE25E}"/>
                                            </p:graphicEl>
                                          </p:spTgt>
                                        </p:tgtEl>
                                        <p:attrNameLst>
                                          <p:attrName>style.visibility</p:attrName>
                                        </p:attrNameLst>
                                      </p:cBhvr>
                                      <p:to>
                                        <p:strVal val="visible"/>
                                      </p:to>
                                    </p:set>
                                    <p:animEffect transition="in" filter="fade">
                                      <p:cBhvr>
                                        <p:cTn id="31" dur="500"/>
                                        <p:tgtEl>
                                          <p:spTgt spid="2">
                                            <p:graphicEl>
                                              <a:dgm id="{5F4E8B81-1548-466D-811C-A03F7DBDE25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91FDF1DE-5D84-4751-A654-3D9284AFA071}"/>
                                            </p:graphicEl>
                                          </p:spTgt>
                                        </p:tgtEl>
                                        <p:attrNameLst>
                                          <p:attrName>style.visibility</p:attrName>
                                        </p:attrNameLst>
                                      </p:cBhvr>
                                      <p:to>
                                        <p:strVal val="visible"/>
                                      </p:to>
                                    </p:set>
                                    <p:animEffect transition="in" filter="fade">
                                      <p:cBhvr>
                                        <p:cTn id="36" dur="500"/>
                                        <p:tgtEl>
                                          <p:spTgt spid="2">
                                            <p:graphicEl>
                                              <a:dgm id="{91FDF1DE-5D84-4751-A654-3D9284AFA07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513147E3-ACCA-4F7F-B749-6052E3DAFE6F}"/>
                                            </p:graphicEl>
                                          </p:spTgt>
                                        </p:tgtEl>
                                        <p:attrNameLst>
                                          <p:attrName>style.visibility</p:attrName>
                                        </p:attrNameLst>
                                      </p:cBhvr>
                                      <p:to>
                                        <p:strVal val="visible"/>
                                      </p:to>
                                    </p:set>
                                    <p:animEffect transition="in" filter="fade">
                                      <p:cBhvr>
                                        <p:cTn id="39" dur="500"/>
                                        <p:tgtEl>
                                          <p:spTgt spid="2">
                                            <p:graphicEl>
                                              <a:dgm id="{513147E3-ACCA-4F7F-B749-6052E3DAFE6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32BD1602-3AC1-4F98-8BBC-1FC5D874E3AE}"/>
                                            </p:graphicEl>
                                          </p:spTgt>
                                        </p:tgtEl>
                                        <p:attrNameLst>
                                          <p:attrName>style.visibility</p:attrName>
                                        </p:attrNameLst>
                                      </p:cBhvr>
                                      <p:to>
                                        <p:strVal val="visible"/>
                                      </p:to>
                                    </p:set>
                                    <p:animEffect transition="in" filter="fade">
                                      <p:cBhvr>
                                        <p:cTn id="44" dur="500"/>
                                        <p:tgtEl>
                                          <p:spTgt spid="2">
                                            <p:graphicEl>
                                              <a:dgm id="{32BD1602-3AC1-4F98-8BBC-1FC5D874E3A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4640964C-CFC0-46D2-91E8-690053CFE966}"/>
                                            </p:graphicEl>
                                          </p:spTgt>
                                        </p:tgtEl>
                                        <p:attrNameLst>
                                          <p:attrName>style.visibility</p:attrName>
                                        </p:attrNameLst>
                                      </p:cBhvr>
                                      <p:to>
                                        <p:strVal val="visible"/>
                                      </p:to>
                                    </p:set>
                                    <p:animEffect transition="in" filter="fade">
                                      <p:cBhvr>
                                        <p:cTn id="47" dur="500"/>
                                        <p:tgtEl>
                                          <p:spTgt spid="2">
                                            <p:graphicEl>
                                              <a:dgm id="{4640964C-CFC0-46D2-91E8-690053CFE96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493A3E86-E248-4DAD-8D70-8078A7D48C86}"/>
                                            </p:graphicEl>
                                          </p:spTgt>
                                        </p:tgtEl>
                                        <p:attrNameLst>
                                          <p:attrName>style.visibility</p:attrName>
                                        </p:attrNameLst>
                                      </p:cBhvr>
                                      <p:to>
                                        <p:strVal val="visible"/>
                                      </p:to>
                                    </p:set>
                                    <p:animEffect transition="in" filter="fade">
                                      <p:cBhvr>
                                        <p:cTn id="52" dur="500"/>
                                        <p:tgtEl>
                                          <p:spTgt spid="2">
                                            <p:graphicEl>
                                              <a:dgm id="{493A3E86-E248-4DAD-8D70-8078A7D48C8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B4465D0B-4804-4A87-BBAE-EE71791C9A8C}"/>
                                            </p:graphicEl>
                                          </p:spTgt>
                                        </p:tgtEl>
                                        <p:attrNameLst>
                                          <p:attrName>style.visibility</p:attrName>
                                        </p:attrNameLst>
                                      </p:cBhvr>
                                      <p:to>
                                        <p:strVal val="visible"/>
                                      </p:to>
                                    </p:set>
                                    <p:animEffect transition="in" filter="fade">
                                      <p:cBhvr>
                                        <p:cTn id="55" dur="500"/>
                                        <p:tgtEl>
                                          <p:spTgt spid="2">
                                            <p:graphicEl>
                                              <a:dgm id="{B4465D0B-4804-4A87-BBAE-EE71791C9A8C}"/>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5B2768BB-F760-4105-AC86-9D02FB013530}"/>
                                            </p:graphicEl>
                                          </p:spTgt>
                                        </p:tgtEl>
                                        <p:attrNameLst>
                                          <p:attrName>style.visibility</p:attrName>
                                        </p:attrNameLst>
                                      </p:cBhvr>
                                      <p:to>
                                        <p:strVal val="visible"/>
                                      </p:to>
                                    </p:set>
                                    <p:animEffect transition="in" filter="fade">
                                      <p:cBhvr>
                                        <p:cTn id="60" dur="500"/>
                                        <p:tgtEl>
                                          <p:spTgt spid="2">
                                            <p:graphicEl>
                                              <a:dgm id="{5B2768BB-F760-4105-AC86-9D02FB013530}"/>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DF6AF055-702A-43C2-BE83-D270B659846F}"/>
                                            </p:graphicEl>
                                          </p:spTgt>
                                        </p:tgtEl>
                                        <p:attrNameLst>
                                          <p:attrName>style.visibility</p:attrName>
                                        </p:attrNameLst>
                                      </p:cBhvr>
                                      <p:to>
                                        <p:strVal val="visible"/>
                                      </p:to>
                                    </p:set>
                                    <p:animEffect transition="in" filter="fade">
                                      <p:cBhvr>
                                        <p:cTn id="63" dur="500"/>
                                        <p:tgtEl>
                                          <p:spTgt spid="2">
                                            <p:graphicEl>
                                              <a:dgm id="{DF6AF055-702A-43C2-BE83-D270B659846F}"/>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D54D1F65-24F1-4023-A58C-54F0E166797D}"/>
                                            </p:graphicEl>
                                          </p:spTgt>
                                        </p:tgtEl>
                                        <p:attrNameLst>
                                          <p:attrName>style.visibility</p:attrName>
                                        </p:attrNameLst>
                                      </p:cBhvr>
                                      <p:to>
                                        <p:strVal val="visible"/>
                                      </p:to>
                                    </p:set>
                                    <p:animEffect transition="in" filter="fade">
                                      <p:cBhvr>
                                        <p:cTn id="68" dur="500"/>
                                        <p:tgtEl>
                                          <p:spTgt spid="2">
                                            <p:graphicEl>
                                              <a:dgm id="{D54D1F65-24F1-4023-A58C-54F0E166797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A43EC74C-5C04-4C86-8A74-9CFC32EF66E8}"/>
                                            </p:graphicEl>
                                          </p:spTgt>
                                        </p:tgtEl>
                                        <p:attrNameLst>
                                          <p:attrName>style.visibility</p:attrName>
                                        </p:attrNameLst>
                                      </p:cBhvr>
                                      <p:to>
                                        <p:strVal val="visible"/>
                                      </p:to>
                                    </p:set>
                                    <p:animEffect transition="in" filter="fade">
                                      <p:cBhvr>
                                        <p:cTn id="71" dur="500"/>
                                        <p:tgtEl>
                                          <p:spTgt spid="2">
                                            <p:graphicEl>
                                              <a:dgm id="{A43EC74C-5C04-4C86-8A74-9CFC32EF66E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905411"/>
          </a:xfrm>
        </p:spPr>
        <p:txBody>
          <a:bodyPr/>
          <a:lstStyle/>
          <a:p>
            <a:pPr marL="742950" indent="-742950">
              <a:buFont typeface="+mj-lt"/>
              <a:buAutoNum type="arabicPeriod"/>
            </a:pPr>
            <a:r>
              <a:rPr lang="pt-BR" dirty="0"/>
              <a:t>Open PowerShell in administrative mode</a:t>
            </a:r>
          </a:p>
          <a:p>
            <a:pPr marL="742950" indent="-742950">
              <a:buFont typeface="+mj-lt"/>
              <a:buAutoNum type="arabicPeriod"/>
            </a:pPr>
            <a:r>
              <a:rPr lang="pt-BR" dirty="0"/>
              <a:t>Install Container Service</a:t>
            </a:r>
          </a:p>
          <a:p>
            <a:pPr marL="984250" lvl="1" indent="-742950">
              <a:buFont typeface="+mj-lt"/>
              <a:buAutoNum type="arabicPeriod"/>
            </a:pPr>
            <a:r>
              <a:rPr lang="pt-BR" dirty="0"/>
              <a:t>Install-windowsfeature containers</a:t>
            </a:r>
          </a:p>
          <a:p>
            <a:pPr marL="742950" indent="-742950">
              <a:buFont typeface="+mj-lt"/>
              <a:buAutoNum type="arabicPeriod"/>
            </a:pPr>
            <a:r>
              <a:rPr lang="pt-BR" dirty="0"/>
              <a:t>Restart server</a:t>
            </a:r>
          </a:p>
          <a:p>
            <a:pPr marL="984250" lvl="1" indent="-742950">
              <a:buFont typeface="+mj-lt"/>
              <a:buAutoNum type="arabicPeriod"/>
            </a:pPr>
            <a:r>
              <a:rPr lang="pt-BR" dirty="0"/>
              <a:t>Restart-Computer –force</a:t>
            </a:r>
          </a:p>
        </p:txBody>
      </p:sp>
      <p:sp>
        <p:nvSpPr>
          <p:cNvPr id="4" name="Title 3"/>
          <p:cNvSpPr>
            <a:spLocks noGrp="1"/>
          </p:cNvSpPr>
          <p:nvPr>
            <p:ph type="title"/>
          </p:nvPr>
        </p:nvSpPr>
        <p:spPr/>
        <p:txBody>
          <a:bodyPr/>
          <a:lstStyle/>
          <a:p>
            <a:r>
              <a:rPr lang="pt-BR" dirty="0"/>
              <a:t>Installing the container service</a:t>
            </a:r>
            <a:endParaRPr lang="en-US" dirty="0"/>
          </a:p>
        </p:txBody>
      </p:sp>
    </p:spTree>
    <p:extLst>
      <p:ext uri="{BB962C8B-B14F-4D97-AF65-F5344CB8AC3E}">
        <p14:creationId xmlns:p14="http://schemas.microsoft.com/office/powerpoint/2010/main" val="3507364696"/>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755476"/>
            <a:ext cx="11887200" cy="5724644"/>
          </a:xfrm>
        </p:spPr>
        <p:txBody>
          <a:bodyPr/>
          <a:lstStyle/>
          <a:p>
            <a:pPr marL="514350" indent="-514350">
              <a:buFont typeface="+mj-lt"/>
              <a:buAutoNum type="arabicPeriod"/>
            </a:pPr>
            <a:r>
              <a:rPr lang="pt-BR" sz="3200" dirty="0"/>
              <a:t>Open PowerShell in administrative mode</a:t>
            </a:r>
          </a:p>
          <a:p>
            <a:pPr marL="514350" indent="-514350">
              <a:buFont typeface="+mj-lt"/>
              <a:buAutoNum type="arabicPeriod"/>
            </a:pPr>
            <a:r>
              <a:rPr lang="pt-BR" sz="3200" dirty="0"/>
              <a:t>Create directory for Docker</a:t>
            </a:r>
          </a:p>
          <a:p>
            <a:pPr marL="685800" lvl="1" indent="-342900">
              <a:buFont typeface="+mj-lt"/>
              <a:buAutoNum type="arabicPeriod"/>
            </a:pPr>
            <a:r>
              <a:rPr lang="pt-BR" sz="1600" dirty="0"/>
              <a:t>New-item –type directory –path “c:\program files\docker\”</a:t>
            </a:r>
          </a:p>
          <a:p>
            <a:pPr marL="514350" indent="-514350">
              <a:buFont typeface="+mj-lt"/>
              <a:buAutoNum type="arabicPeriod"/>
            </a:pPr>
            <a:r>
              <a:rPr lang="pt-BR" sz="3200" dirty="0"/>
              <a:t>Download Docker Daemon</a:t>
            </a:r>
            <a:endParaRPr lang="en-US" sz="3200" dirty="0"/>
          </a:p>
          <a:p>
            <a:pPr marL="685800" lvl="1" indent="-342900">
              <a:buFont typeface="+mj-lt"/>
              <a:buAutoNum type="arabicPeriod"/>
            </a:pPr>
            <a:r>
              <a:rPr lang="en-US" sz="1600" dirty="0"/>
              <a:t>Invoke-</a:t>
            </a:r>
            <a:r>
              <a:rPr lang="en-US" sz="1600" dirty="0" err="1"/>
              <a:t>WebRequest</a:t>
            </a:r>
            <a:r>
              <a:rPr lang="en-US" sz="1600" dirty="0"/>
              <a:t> https://aka.ms/tp5/b/dockerd -</a:t>
            </a:r>
            <a:r>
              <a:rPr lang="en-US" sz="1600" dirty="0" err="1"/>
              <a:t>OutFile</a:t>
            </a:r>
            <a:r>
              <a:rPr lang="en-US" sz="1600" dirty="0"/>
              <a:t> $</a:t>
            </a:r>
            <a:r>
              <a:rPr lang="en-US" sz="1600" dirty="0" err="1"/>
              <a:t>env:ProgramFiles</a:t>
            </a:r>
            <a:r>
              <a:rPr lang="en-US" sz="1600" dirty="0"/>
              <a:t>\</a:t>
            </a:r>
            <a:r>
              <a:rPr lang="en-US" sz="1600" dirty="0" err="1"/>
              <a:t>docker</a:t>
            </a:r>
            <a:r>
              <a:rPr lang="en-US" sz="1600" dirty="0"/>
              <a:t>\dockerd.exe -</a:t>
            </a:r>
            <a:r>
              <a:rPr lang="en-US" sz="1600" dirty="0" err="1"/>
              <a:t>UseBasicParsing</a:t>
            </a:r>
            <a:endParaRPr lang="en-US" sz="1600" dirty="0"/>
          </a:p>
          <a:p>
            <a:pPr marL="514350" indent="-514350">
              <a:buFont typeface="+mj-lt"/>
              <a:buAutoNum type="arabicPeriod"/>
            </a:pPr>
            <a:r>
              <a:rPr lang="pt-BR" sz="3200" dirty="0"/>
              <a:t>Download Docker Client</a:t>
            </a:r>
            <a:endParaRPr lang="en-US" sz="3200" dirty="0"/>
          </a:p>
          <a:p>
            <a:pPr marL="685800" lvl="1" indent="-342900">
              <a:buFont typeface="+mj-lt"/>
              <a:buAutoNum type="arabicPeriod"/>
            </a:pPr>
            <a:r>
              <a:rPr lang="en-US" sz="1600" dirty="0"/>
              <a:t>Invoke-</a:t>
            </a:r>
            <a:r>
              <a:rPr lang="en-US" sz="1600" dirty="0" err="1"/>
              <a:t>WebRequest</a:t>
            </a:r>
            <a:r>
              <a:rPr lang="en-US" sz="1600" dirty="0"/>
              <a:t> https://aka.ms/tp5/b/docker -</a:t>
            </a:r>
            <a:r>
              <a:rPr lang="en-US" sz="1600" dirty="0" err="1"/>
              <a:t>OutFile</a:t>
            </a:r>
            <a:r>
              <a:rPr lang="en-US" sz="1600" dirty="0"/>
              <a:t> $</a:t>
            </a:r>
            <a:r>
              <a:rPr lang="en-US" sz="1600" dirty="0" err="1"/>
              <a:t>env:ProgramFiles</a:t>
            </a:r>
            <a:r>
              <a:rPr lang="en-US" sz="1600" dirty="0"/>
              <a:t>\</a:t>
            </a:r>
            <a:r>
              <a:rPr lang="en-US" sz="1600" dirty="0" err="1"/>
              <a:t>docker</a:t>
            </a:r>
            <a:r>
              <a:rPr lang="en-US" sz="1600" dirty="0"/>
              <a:t>\docker.exe –</a:t>
            </a:r>
            <a:r>
              <a:rPr lang="en-US" sz="1600" dirty="0" err="1"/>
              <a:t>UseBasicParsing</a:t>
            </a:r>
            <a:endParaRPr lang="en-US" sz="1600" dirty="0"/>
          </a:p>
          <a:p>
            <a:pPr marL="514350" indent="-514350">
              <a:buFont typeface="+mj-lt"/>
              <a:buAutoNum type="arabicPeriod"/>
            </a:pPr>
            <a:r>
              <a:rPr lang="pt-BR" sz="3200" dirty="0"/>
              <a:t>Create </a:t>
            </a:r>
            <a:r>
              <a:rPr lang="pt-BR" sz="3200" dirty="0" smtClean="0"/>
              <a:t>environment </a:t>
            </a:r>
            <a:r>
              <a:rPr lang="pt-BR" sz="3200" dirty="0"/>
              <a:t>variable for Docker</a:t>
            </a:r>
            <a:endParaRPr lang="en-US" sz="3200" dirty="0"/>
          </a:p>
          <a:p>
            <a:pPr marL="685800" lvl="1" indent="-342900">
              <a:buFont typeface="+mj-lt"/>
              <a:buAutoNum type="arabicPeriod"/>
            </a:pPr>
            <a:r>
              <a:rPr lang="en-US" sz="1600" dirty="0"/>
              <a:t>[Environment]::</a:t>
            </a:r>
            <a:r>
              <a:rPr lang="en-US" sz="1600" dirty="0" err="1"/>
              <a:t>SetEnvironmentVariable</a:t>
            </a:r>
            <a:r>
              <a:rPr lang="en-US" sz="1600" dirty="0"/>
              <a:t>("Path", $</a:t>
            </a:r>
            <a:r>
              <a:rPr lang="en-US" sz="1600" dirty="0" err="1"/>
              <a:t>env:Path</a:t>
            </a:r>
            <a:r>
              <a:rPr lang="en-US" sz="1600" dirty="0"/>
              <a:t> + ";C:\Program Files\Docker", [</a:t>
            </a:r>
            <a:r>
              <a:rPr lang="en-US" sz="1600" dirty="0" err="1"/>
              <a:t>EnvironmentVariableTarget</a:t>
            </a:r>
            <a:r>
              <a:rPr lang="en-US" sz="1600" dirty="0"/>
              <a:t>]::Machine)</a:t>
            </a:r>
          </a:p>
          <a:p>
            <a:pPr marL="514350" indent="-514350">
              <a:buFont typeface="+mj-lt"/>
              <a:buAutoNum type="arabicPeriod"/>
            </a:pPr>
            <a:r>
              <a:rPr lang="pt-BR" sz="3200" dirty="0"/>
              <a:t>Register service</a:t>
            </a:r>
            <a:endParaRPr lang="en-US" sz="3200" dirty="0"/>
          </a:p>
          <a:p>
            <a:pPr marL="685800" lvl="1" indent="-342900">
              <a:buFont typeface="+mj-lt"/>
              <a:buAutoNum type="arabicPeriod"/>
            </a:pPr>
            <a:r>
              <a:rPr lang="en-US" sz="1600" dirty="0" err="1"/>
              <a:t>dockerd</a:t>
            </a:r>
            <a:r>
              <a:rPr lang="en-US" sz="1600" dirty="0"/>
              <a:t> --register-service</a:t>
            </a:r>
          </a:p>
          <a:p>
            <a:pPr marL="514350" indent="-514350">
              <a:buFont typeface="+mj-lt"/>
              <a:buAutoNum type="arabicPeriod"/>
            </a:pPr>
            <a:r>
              <a:rPr lang="pt-BR" sz="3200" dirty="0"/>
              <a:t>Start service</a:t>
            </a:r>
            <a:endParaRPr lang="en-US" sz="3200" dirty="0"/>
          </a:p>
          <a:p>
            <a:pPr marL="685800" lvl="1" indent="-342900">
              <a:buFont typeface="+mj-lt"/>
              <a:buAutoNum type="arabicPeriod"/>
            </a:pPr>
            <a:r>
              <a:rPr lang="en-US" sz="1600" dirty="0"/>
              <a:t>Start-Service </a:t>
            </a:r>
            <a:r>
              <a:rPr lang="en-US" sz="1600" dirty="0" err="1"/>
              <a:t>docker</a:t>
            </a:r>
            <a:endParaRPr lang="en-US" sz="1600" dirty="0"/>
          </a:p>
        </p:txBody>
      </p:sp>
      <p:sp>
        <p:nvSpPr>
          <p:cNvPr id="3" name="Title 2"/>
          <p:cNvSpPr>
            <a:spLocks noGrp="1"/>
          </p:cNvSpPr>
          <p:nvPr>
            <p:ph type="title"/>
          </p:nvPr>
        </p:nvSpPr>
        <p:spPr/>
        <p:txBody>
          <a:bodyPr/>
          <a:lstStyle/>
          <a:p>
            <a:r>
              <a:rPr lang="pt-BR" dirty="0"/>
              <a:t>Install Docker</a:t>
            </a:r>
            <a:endParaRPr lang="en-US" dirty="0"/>
          </a:p>
        </p:txBody>
      </p:sp>
    </p:spTree>
    <p:extLst>
      <p:ext uri="{BB962C8B-B14F-4D97-AF65-F5344CB8AC3E}">
        <p14:creationId xmlns:p14="http://schemas.microsoft.com/office/powerpoint/2010/main" val="235397435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73231"/>
          </a:xfrm>
        </p:spPr>
        <p:txBody>
          <a:bodyPr/>
          <a:lstStyle/>
          <a:p>
            <a:pPr marL="742950" indent="-742950">
              <a:buFont typeface="+mj-lt"/>
              <a:buAutoNum type="arabicPeriod"/>
            </a:pPr>
            <a:r>
              <a:rPr lang="pt-BR" sz="4400" dirty="0"/>
              <a:t>Update container modules for PowerShell</a:t>
            </a:r>
          </a:p>
          <a:p>
            <a:pPr marL="984250" lvl="1" indent="-742950">
              <a:buFont typeface="+mj-lt"/>
              <a:buAutoNum type="arabicPeriod"/>
            </a:pPr>
            <a:r>
              <a:rPr lang="pt-BR" sz="2800" dirty="0">
                <a:hlinkClick r:id="rId2"/>
              </a:rPr>
              <a:t>http://github.com/microsoft/Docker-PowerShell</a:t>
            </a:r>
            <a:endParaRPr lang="pt-BR" sz="2800" dirty="0"/>
          </a:p>
          <a:p>
            <a:pPr marL="1200150" lvl="2" indent="-742950">
              <a:buFont typeface="+mj-lt"/>
              <a:buAutoNum type="arabicPeriod"/>
            </a:pPr>
            <a:r>
              <a:rPr lang="en-US" dirty="0"/>
              <a:t>Register-</a:t>
            </a:r>
            <a:r>
              <a:rPr lang="en-US" dirty="0" err="1"/>
              <a:t>PSRepository</a:t>
            </a:r>
            <a:r>
              <a:rPr lang="en-US" dirty="0"/>
              <a:t> -Name </a:t>
            </a:r>
            <a:r>
              <a:rPr lang="en-US" dirty="0" err="1"/>
              <a:t>DockerPS</a:t>
            </a:r>
            <a:r>
              <a:rPr lang="en-US" dirty="0"/>
              <a:t>-Dev -</a:t>
            </a:r>
            <a:r>
              <a:rPr lang="en-US" dirty="0" err="1"/>
              <a:t>SourceLocation</a:t>
            </a:r>
            <a:r>
              <a:rPr lang="en-US" dirty="0"/>
              <a:t> https://ci.appveyor.com/nuget/docker-powershell-dev</a:t>
            </a:r>
          </a:p>
          <a:p>
            <a:pPr marL="1200150" lvl="2" indent="-742950">
              <a:buFont typeface="+mj-lt"/>
              <a:buAutoNum type="arabicPeriod"/>
            </a:pPr>
            <a:r>
              <a:rPr lang="en-US" dirty="0"/>
              <a:t>Install-Module Docker -Repository </a:t>
            </a:r>
            <a:r>
              <a:rPr lang="en-US" dirty="0" err="1"/>
              <a:t>DockerPS</a:t>
            </a:r>
            <a:r>
              <a:rPr lang="en-US" dirty="0"/>
              <a:t>-Dev</a:t>
            </a:r>
          </a:p>
          <a:p>
            <a:pPr marL="1200150" lvl="2" indent="-742950">
              <a:buFont typeface="+mj-lt"/>
              <a:buAutoNum type="arabicPeriod"/>
            </a:pPr>
            <a:r>
              <a:rPr lang="en-US" dirty="0"/>
              <a:t>Update-Module Docker</a:t>
            </a:r>
          </a:p>
          <a:p>
            <a:endParaRPr lang="en-US" sz="4800" dirty="0"/>
          </a:p>
        </p:txBody>
      </p:sp>
      <p:sp>
        <p:nvSpPr>
          <p:cNvPr id="3" name="Title 2"/>
          <p:cNvSpPr>
            <a:spLocks noGrp="1"/>
          </p:cNvSpPr>
          <p:nvPr>
            <p:ph type="title"/>
          </p:nvPr>
        </p:nvSpPr>
        <p:spPr/>
        <p:txBody>
          <a:bodyPr/>
          <a:lstStyle/>
          <a:p>
            <a:r>
              <a:rPr lang="pt-BR" dirty="0"/>
              <a:t>Optional – update modules</a:t>
            </a:r>
            <a:endParaRPr lang="en-US" dirty="0"/>
          </a:p>
        </p:txBody>
      </p:sp>
    </p:spTree>
    <p:extLst>
      <p:ext uri="{BB962C8B-B14F-4D97-AF65-F5344CB8AC3E}">
        <p14:creationId xmlns:p14="http://schemas.microsoft.com/office/powerpoint/2010/main" val="211756811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830262"/>
            <a:ext cx="11887200" cy="5490734"/>
          </a:xfrm>
        </p:spPr>
        <p:txBody>
          <a:bodyPr/>
          <a:lstStyle/>
          <a:p>
            <a:pPr marL="742950" indent="-742950">
              <a:buFont typeface="+mj-lt"/>
              <a:buAutoNum type="arabicPeriod"/>
            </a:pPr>
            <a:r>
              <a:rPr lang="pt-BR" sz="3600" dirty="0"/>
              <a:t>Open PowerShell in administrative mode</a:t>
            </a:r>
          </a:p>
          <a:p>
            <a:pPr marL="742950" indent="-742950">
              <a:buFont typeface="+mj-lt"/>
              <a:buAutoNum type="arabicPeriod"/>
            </a:pPr>
            <a:r>
              <a:rPr lang="pt-BR" sz="3600" dirty="0"/>
              <a:t>Install package provider</a:t>
            </a:r>
          </a:p>
          <a:p>
            <a:pPr marL="800100" lvl="1" indent="-457200">
              <a:buFont typeface="+mj-lt"/>
              <a:buAutoNum type="arabicPeriod"/>
            </a:pPr>
            <a:r>
              <a:rPr lang="en-US" sz="2000" dirty="0"/>
              <a:t>Install-</a:t>
            </a:r>
            <a:r>
              <a:rPr lang="en-US" sz="2000" dirty="0" err="1"/>
              <a:t>PackageProvider</a:t>
            </a:r>
            <a:r>
              <a:rPr lang="en-US" sz="2000" dirty="0"/>
              <a:t> </a:t>
            </a:r>
            <a:r>
              <a:rPr lang="en-US" sz="2000" dirty="0" err="1"/>
              <a:t>ContainerImage</a:t>
            </a:r>
            <a:r>
              <a:rPr lang="en-US" sz="2000" dirty="0"/>
              <a:t> –Force</a:t>
            </a:r>
          </a:p>
          <a:p>
            <a:pPr marL="742950" indent="-742950">
              <a:buFont typeface="+mj-lt"/>
              <a:buAutoNum type="arabicPeriod"/>
            </a:pPr>
            <a:r>
              <a:rPr lang="pt-BR" sz="3600" dirty="0"/>
              <a:t>Method 1 – </a:t>
            </a:r>
            <a:r>
              <a:rPr lang="pt-BR" sz="3600" dirty="0" smtClean="0"/>
              <a:t>download </a:t>
            </a:r>
            <a:r>
              <a:rPr lang="pt-BR" sz="3600" dirty="0"/>
              <a:t>and install images via Internet</a:t>
            </a:r>
          </a:p>
          <a:p>
            <a:pPr marL="800100" lvl="1" indent="-457200">
              <a:buFont typeface="+mj-lt"/>
              <a:buAutoNum type="arabicPeriod"/>
            </a:pPr>
            <a:r>
              <a:rPr lang="en-US" sz="2000" dirty="0"/>
              <a:t>Install-</a:t>
            </a:r>
            <a:r>
              <a:rPr lang="en-US" sz="2000" dirty="0" err="1"/>
              <a:t>ContainerImage</a:t>
            </a:r>
            <a:r>
              <a:rPr lang="en-US" sz="2000" dirty="0"/>
              <a:t> -Name </a:t>
            </a:r>
            <a:r>
              <a:rPr lang="en-US" sz="2000" dirty="0" err="1"/>
              <a:t>WindowsServerCore</a:t>
            </a:r>
            <a:endParaRPr lang="en-US" sz="2000" dirty="0"/>
          </a:p>
          <a:p>
            <a:pPr marL="800100" lvl="1" indent="-457200">
              <a:buFont typeface="+mj-lt"/>
              <a:buAutoNum type="arabicPeriod"/>
            </a:pPr>
            <a:r>
              <a:rPr lang="en-US" sz="2000" dirty="0"/>
              <a:t>Install-</a:t>
            </a:r>
            <a:r>
              <a:rPr lang="en-US" sz="2000" dirty="0" err="1"/>
              <a:t>ContainerImage</a:t>
            </a:r>
            <a:r>
              <a:rPr lang="en-US" sz="2000" dirty="0"/>
              <a:t> -Name </a:t>
            </a:r>
            <a:r>
              <a:rPr lang="en-US" sz="2000" dirty="0" err="1"/>
              <a:t>NanoServer</a:t>
            </a:r>
            <a:endParaRPr lang="en-US" sz="2000" dirty="0"/>
          </a:p>
          <a:p>
            <a:pPr marL="742950" indent="-742950">
              <a:buFont typeface="+mj-lt"/>
              <a:buAutoNum type="arabicPeriod"/>
            </a:pPr>
            <a:r>
              <a:rPr lang="pt-BR" sz="3600" dirty="0"/>
              <a:t>Method 2 – download and install later</a:t>
            </a:r>
          </a:p>
          <a:p>
            <a:pPr marL="800100" lvl="1" indent="-457200">
              <a:buFont typeface="+mj-lt"/>
              <a:buAutoNum type="arabicPeriod"/>
            </a:pPr>
            <a:r>
              <a:rPr lang="en-US" sz="2000" dirty="0"/>
              <a:t>Find-</a:t>
            </a:r>
            <a:r>
              <a:rPr lang="en-US" sz="2000" dirty="0" err="1"/>
              <a:t>ContainerImage</a:t>
            </a:r>
            <a:endParaRPr lang="en-US" sz="2000" dirty="0"/>
          </a:p>
          <a:p>
            <a:pPr marL="800100" lvl="1" indent="-457200">
              <a:buFont typeface="+mj-lt"/>
              <a:buAutoNum type="arabicPeriod"/>
            </a:pPr>
            <a:r>
              <a:rPr lang="en-US" sz="2000" dirty="0"/>
              <a:t>Save-</a:t>
            </a:r>
            <a:r>
              <a:rPr lang="en-US" sz="2000" dirty="0" err="1"/>
              <a:t>ContainerImage</a:t>
            </a:r>
            <a:r>
              <a:rPr lang="en-US" sz="2000" dirty="0"/>
              <a:t> -Name </a:t>
            </a:r>
            <a:r>
              <a:rPr lang="en-US" sz="2000" dirty="0" err="1"/>
              <a:t>NanoServer</a:t>
            </a:r>
            <a:r>
              <a:rPr lang="en-US" sz="2000" dirty="0"/>
              <a:t> -Path c:\container-image</a:t>
            </a:r>
          </a:p>
          <a:p>
            <a:pPr marL="800100" lvl="1" indent="-457200">
              <a:buFont typeface="+mj-lt"/>
              <a:buAutoNum type="arabicPeriod"/>
            </a:pPr>
            <a:r>
              <a:rPr lang="en-US" sz="2000" dirty="0"/>
              <a:t>Install-</a:t>
            </a:r>
            <a:r>
              <a:rPr lang="en-US" sz="2000" dirty="0" err="1"/>
              <a:t>ContainerOSImage</a:t>
            </a:r>
            <a:r>
              <a:rPr lang="en-US" sz="2000" dirty="0"/>
              <a:t> -</a:t>
            </a:r>
            <a:r>
              <a:rPr lang="en-US" sz="2000" dirty="0" err="1"/>
              <a:t>WimPath</a:t>
            </a:r>
            <a:r>
              <a:rPr lang="en-US" sz="2000" dirty="0"/>
              <a:t> C:\container-image\NanoServer.wim –Force</a:t>
            </a:r>
          </a:p>
          <a:p>
            <a:pPr marL="558800" indent="-457200">
              <a:buFont typeface="+mj-lt"/>
              <a:buAutoNum type="arabicPeriod"/>
            </a:pPr>
            <a:r>
              <a:rPr lang="pt-BR" sz="3600" dirty="0"/>
              <a:t>Restart Docker after image installation</a:t>
            </a:r>
          </a:p>
          <a:p>
            <a:pPr marL="800100" lvl="1" indent="-457200">
              <a:buFont typeface="+mj-lt"/>
              <a:buAutoNum type="arabicPeriod"/>
            </a:pPr>
            <a:r>
              <a:rPr lang="en-US" sz="2000" dirty="0"/>
              <a:t>Restart-Service </a:t>
            </a:r>
            <a:r>
              <a:rPr lang="en-US" sz="2000" dirty="0" err="1"/>
              <a:t>docker</a:t>
            </a:r>
            <a:endParaRPr lang="en-US" sz="2000" dirty="0"/>
          </a:p>
        </p:txBody>
      </p:sp>
      <p:sp>
        <p:nvSpPr>
          <p:cNvPr id="3" name="Title 2"/>
          <p:cNvSpPr>
            <a:spLocks noGrp="1"/>
          </p:cNvSpPr>
          <p:nvPr>
            <p:ph type="title"/>
          </p:nvPr>
        </p:nvSpPr>
        <p:spPr/>
        <p:txBody>
          <a:bodyPr/>
          <a:lstStyle/>
          <a:p>
            <a:r>
              <a:rPr lang="pt-BR" dirty="0"/>
              <a:t>Install base images</a:t>
            </a:r>
            <a:endParaRPr lang="en-US" dirty="0"/>
          </a:p>
        </p:txBody>
      </p:sp>
    </p:spTree>
    <p:extLst>
      <p:ext uri="{BB962C8B-B14F-4D97-AF65-F5344CB8AC3E}">
        <p14:creationId xmlns:p14="http://schemas.microsoft.com/office/powerpoint/2010/main" val="231193284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216539"/>
          </a:xfrm>
        </p:spPr>
        <p:txBody>
          <a:bodyPr/>
          <a:lstStyle/>
          <a:p>
            <a:r>
              <a:rPr lang="pt-BR" sz="3200" dirty="0"/>
              <a:t>Open Explorer</a:t>
            </a:r>
          </a:p>
          <a:p>
            <a:pPr lvl="1"/>
            <a:r>
              <a:rPr lang="pt-BR" sz="1800" dirty="0"/>
              <a:t>C:\ProgramData\Microsoft\Windows\images</a:t>
            </a:r>
          </a:p>
          <a:p>
            <a:endParaRPr lang="pt-BR" sz="3200" dirty="0"/>
          </a:p>
          <a:p>
            <a:endParaRPr lang="pt-BR" sz="3200" dirty="0"/>
          </a:p>
          <a:p>
            <a:endParaRPr lang="pt-BR" sz="3200" dirty="0"/>
          </a:p>
          <a:p>
            <a:endParaRPr lang="pt-BR" sz="3200" dirty="0"/>
          </a:p>
          <a:p>
            <a:r>
              <a:rPr lang="pt-BR" sz="3200" dirty="0"/>
              <a:t>Visualize using PowerShell or Docker</a:t>
            </a:r>
          </a:p>
          <a:p>
            <a:endParaRPr lang="pt-BR" sz="3400" dirty="0"/>
          </a:p>
        </p:txBody>
      </p:sp>
      <p:sp>
        <p:nvSpPr>
          <p:cNvPr id="3" name="Title 2"/>
          <p:cNvSpPr>
            <a:spLocks noGrp="1"/>
          </p:cNvSpPr>
          <p:nvPr>
            <p:ph type="title"/>
          </p:nvPr>
        </p:nvSpPr>
        <p:spPr/>
        <p:txBody>
          <a:bodyPr/>
          <a:lstStyle/>
          <a:p>
            <a:r>
              <a:rPr lang="pt-BR" dirty="0"/>
              <a:t>Verify installed images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9" y="2036566"/>
            <a:ext cx="9030960" cy="216578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9" y="4688137"/>
            <a:ext cx="8726118" cy="2229161"/>
          </a:xfrm>
          <a:prstGeom prst="rect">
            <a:avLst/>
          </a:prstGeom>
        </p:spPr>
      </p:pic>
    </p:spTree>
    <p:extLst>
      <p:ext uri="{BB962C8B-B14F-4D97-AF65-F5344CB8AC3E}">
        <p14:creationId xmlns:p14="http://schemas.microsoft.com/office/powerpoint/2010/main" val="2479624146"/>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40832"/>
          </a:xfrm>
        </p:spPr>
        <p:txBody>
          <a:bodyPr/>
          <a:lstStyle/>
          <a:p>
            <a:r>
              <a:rPr lang="pt-BR" dirty="0"/>
              <a:t>Add TAG for image to be used</a:t>
            </a:r>
          </a:p>
          <a:p>
            <a:pPr lvl="1"/>
            <a:r>
              <a:rPr lang="en-US" dirty="0" err="1"/>
              <a:t>docker</a:t>
            </a:r>
            <a:r>
              <a:rPr lang="en-US" dirty="0"/>
              <a:t> tag windowsservercore:10.0.14300.1000 </a:t>
            </a:r>
            <a:r>
              <a:rPr lang="en-US" dirty="0" err="1"/>
              <a:t>windowsservercore:latest</a:t>
            </a:r>
            <a:endParaRPr lang="en-US" dirty="0"/>
          </a:p>
          <a:p>
            <a:pPr lvl="1"/>
            <a:r>
              <a:rPr lang="en-US" dirty="0" err="1"/>
              <a:t>docker</a:t>
            </a:r>
            <a:r>
              <a:rPr lang="en-US" dirty="0"/>
              <a:t> tag windowsservercore:10.0.14300.1016 </a:t>
            </a:r>
            <a:r>
              <a:rPr lang="en-US" dirty="0" err="1"/>
              <a:t>nanoserver:latest</a:t>
            </a:r>
            <a:endParaRPr lang="en-US" dirty="0"/>
          </a:p>
          <a:p>
            <a:r>
              <a:rPr lang="pt-BR" dirty="0"/>
              <a:t>Visualize existent images</a:t>
            </a:r>
          </a:p>
          <a:p>
            <a:pPr lvl="1"/>
            <a:r>
              <a:rPr lang="pt-BR" dirty="0"/>
              <a:t>Docker images</a:t>
            </a:r>
          </a:p>
          <a:p>
            <a:pPr lvl="1"/>
            <a:r>
              <a:rPr lang="pt-BR" dirty="0"/>
              <a:t>Get-containerimage</a:t>
            </a:r>
            <a:endParaRPr lang="en-US" dirty="0"/>
          </a:p>
        </p:txBody>
      </p:sp>
      <p:sp>
        <p:nvSpPr>
          <p:cNvPr id="3" name="Title 2"/>
          <p:cNvSpPr>
            <a:spLocks noGrp="1"/>
          </p:cNvSpPr>
          <p:nvPr>
            <p:ph type="title"/>
          </p:nvPr>
        </p:nvSpPr>
        <p:spPr/>
        <p:txBody>
          <a:bodyPr/>
          <a:lstStyle/>
          <a:p>
            <a:r>
              <a:rPr lang="pt-BR" dirty="0"/>
              <a:t>Prepare images</a:t>
            </a:r>
            <a:endParaRPr lang="en-US" dirty="0"/>
          </a:p>
        </p:txBody>
      </p:sp>
    </p:spTree>
    <p:extLst>
      <p:ext uri="{BB962C8B-B14F-4D97-AF65-F5344CB8AC3E}">
        <p14:creationId xmlns:p14="http://schemas.microsoft.com/office/powerpoint/2010/main" val="350066388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906462"/>
            <a:ext cx="11887200" cy="5743111"/>
          </a:xfrm>
        </p:spPr>
        <p:txBody>
          <a:bodyPr/>
          <a:lstStyle/>
          <a:p>
            <a:pPr marL="742950" indent="-742950">
              <a:buFont typeface="+mj-lt"/>
              <a:buAutoNum type="arabicPeriod"/>
            </a:pPr>
            <a:r>
              <a:rPr lang="pt-BR" sz="3600" dirty="0"/>
              <a:t>Open PowerShell in administrative mode</a:t>
            </a:r>
          </a:p>
          <a:p>
            <a:pPr marL="800100" lvl="1" indent="-457200">
              <a:buFont typeface="+mj-lt"/>
              <a:buAutoNum type="arabicPeriod"/>
            </a:pPr>
            <a:r>
              <a:rPr lang="pt-BR" sz="2000" dirty="0"/>
              <a:t>Docker search Microsoft</a:t>
            </a:r>
          </a:p>
          <a:p>
            <a:pPr marL="800100" lvl="1" indent="-457200">
              <a:buFont typeface="+mj-lt"/>
              <a:buAutoNum type="arabicPeriod"/>
            </a:pPr>
            <a:r>
              <a:rPr lang="pt-BR" sz="2000" dirty="0"/>
              <a:t>OR</a:t>
            </a:r>
          </a:p>
          <a:p>
            <a:pPr marL="800100" lvl="1" indent="-457200">
              <a:buFont typeface="+mj-lt"/>
              <a:buAutoNum type="arabicPeriod"/>
            </a:pPr>
            <a:r>
              <a:rPr lang="pt-BR" sz="2000" dirty="0"/>
              <a:t>Docker search *</a:t>
            </a:r>
            <a:endParaRPr lang="en-US" sz="2000" dirty="0"/>
          </a:p>
          <a:p>
            <a:pPr marL="742950" indent="-742950">
              <a:buFont typeface="+mj-lt"/>
              <a:buAutoNum type="arabicPeriod"/>
            </a:pPr>
            <a:r>
              <a:rPr lang="pt-BR" sz="3600" dirty="0"/>
              <a:t>Downloading container</a:t>
            </a:r>
          </a:p>
          <a:p>
            <a:pPr marL="800100" lvl="1" indent="-457200">
              <a:buFont typeface="+mj-lt"/>
              <a:buAutoNum type="arabicPeriod"/>
            </a:pPr>
            <a:r>
              <a:rPr lang="pt-BR" sz="2000" dirty="0"/>
              <a:t>docker pull microsoft/iis:windowsservercore</a:t>
            </a:r>
          </a:p>
          <a:p>
            <a:pPr marL="558800" indent="-457200">
              <a:buFont typeface="+mj-lt"/>
              <a:buAutoNum type="arabicPeriod"/>
            </a:pPr>
            <a:r>
              <a:rPr lang="pt-BR" sz="3600" dirty="0"/>
              <a:t>Start container in background (-d), map port to host and container (-p) and execute PING to remain the container running</a:t>
            </a:r>
          </a:p>
          <a:p>
            <a:pPr marL="800100" lvl="1" indent="-457200">
              <a:buFont typeface="+mj-lt"/>
              <a:buAutoNum type="arabicPeriod"/>
            </a:pPr>
            <a:r>
              <a:rPr lang="pt-BR" sz="2000" dirty="0"/>
              <a:t>docker run -d -p 80:80 microsoft/iis:windowsservercore ping -t localhost</a:t>
            </a:r>
          </a:p>
          <a:p>
            <a:pPr marL="558800" indent="-457200">
              <a:buFont typeface="+mj-lt"/>
              <a:buAutoNum type="arabicPeriod"/>
            </a:pPr>
            <a:r>
              <a:rPr lang="pt-BR" sz="3600" dirty="0"/>
              <a:t>Visualize container in execution (ps)</a:t>
            </a:r>
          </a:p>
          <a:p>
            <a:pPr marL="800100" lvl="1" indent="-457200">
              <a:buFont typeface="+mj-lt"/>
              <a:buAutoNum type="arabicPeriod"/>
            </a:pPr>
            <a:r>
              <a:rPr lang="pt-BR" sz="2000" dirty="0"/>
              <a:t>Docker ps</a:t>
            </a:r>
          </a:p>
        </p:txBody>
      </p:sp>
      <p:sp>
        <p:nvSpPr>
          <p:cNvPr id="3" name="Title 2"/>
          <p:cNvSpPr>
            <a:spLocks noGrp="1"/>
          </p:cNvSpPr>
          <p:nvPr>
            <p:ph type="title"/>
          </p:nvPr>
        </p:nvSpPr>
        <p:spPr/>
        <p:txBody>
          <a:bodyPr/>
          <a:lstStyle/>
          <a:p>
            <a:r>
              <a:rPr lang="pt-BR" dirty="0"/>
              <a:t>Deploy Containers</a:t>
            </a:r>
            <a:endParaRPr lang="en-US" dirty="0"/>
          </a:p>
        </p:txBody>
      </p:sp>
    </p:spTree>
    <p:extLst>
      <p:ext uri="{BB962C8B-B14F-4D97-AF65-F5344CB8AC3E}">
        <p14:creationId xmlns:p14="http://schemas.microsoft.com/office/powerpoint/2010/main" val="297668375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376035"/>
          </a:xfrm>
        </p:spPr>
        <p:txBody>
          <a:bodyPr/>
          <a:lstStyle/>
          <a:p>
            <a:pPr marL="742950" indent="-742950">
              <a:buFont typeface="+mj-lt"/>
              <a:buAutoNum type="arabicPeriod"/>
            </a:pPr>
            <a:r>
              <a:rPr lang="pt-BR" dirty="0"/>
              <a:t>Verify wich IP Address used by host</a:t>
            </a:r>
          </a:p>
          <a:p>
            <a:pPr marL="800100" lvl="1" indent="-457200">
              <a:buFont typeface="+mj-lt"/>
              <a:buAutoNum type="arabicPeriod"/>
            </a:pPr>
            <a:r>
              <a:rPr lang="pt-BR" dirty="0"/>
              <a:t>Ipconfig</a:t>
            </a:r>
          </a:p>
          <a:p>
            <a:pPr marL="742950" indent="-742950">
              <a:buFont typeface="+mj-lt"/>
              <a:buAutoNum type="arabicPeriod"/>
            </a:pPr>
            <a:r>
              <a:rPr lang="pt-BR" dirty="0"/>
              <a:t>Use another computer on your network e type the IP Address on browser (step 1)</a:t>
            </a:r>
            <a:endParaRPr lang="en-US" dirty="0"/>
          </a:p>
        </p:txBody>
      </p:sp>
      <p:sp>
        <p:nvSpPr>
          <p:cNvPr id="3" name="Title 2"/>
          <p:cNvSpPr>
            <a:spLocks noGrp="1"/>
          </p:cNvSpPr>
          <p:nvPr>
            <p:ph type="title"/>
          </p:nvPr>
        </p:nvSpPr>
        <p:spPr/>
        <p:txBody>
          <a:bodyPr/>
          <a:lstStyle/>
          <a:p>
            <a:r>
              <a:rPr lang="pt-BR" dirty="0"/>
              <a:t>Visualize Web Site</a:t>
            </a:r>
            <a:endParaRPr lang="en-US" dirty="0"/>
          </a:p>
        </p:txBody>
      </p:sp>
    </p:spTree>
    <p:extLst>
      <p:ext uri="{BB962C8B-B14F-4D97-AF65-F5344CB8AC3E}">
        <p14:creationId xmlns:p14="http://schemas.microsoft.com/office/powerpoint/2010/main" val="3076067388"/>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78204"/>
          </a:xfrm>
        </p:spPr>
        <p:txBody>
          <a:bodyPr/>
          <a:lstStyle/>
          <a:p>
            <a:pPr marL="742950" indent="-742950">
              <a:buFont typeface="+mj-lt"/>
              <a:buAutoNum type="arabicPeriod"/>
            </a:pPr>
            <a:r>
              <a:rPr lang="pt-BR" dirty="0"/>
              <a:t>Visualize container in execution and record the name</a:t>
            </a:r>
          </a:p>
          <a:p>
            <a:pPr marL="800100" lvl="1" indent="-457200">
              <a:buFont typeface="+mj-lt"/>
              <a:buAutoNum type="arabicPeriod"/>
            </a:pPr>
            <a:r>
              <a:rPr lang="pt-BR" dirty="0"/>
              <a:t>Docker ps</a:t>
            </a:r>
          </a:p>
          <a:p>
            <a:pPr marL="800100" lvl="1" indent="-457200">
              <a:buFont typeface="+mj-lt"/>
              <a:buAutoNum type="arabicPeriod"/>
            </a:pPr>
            <a:endParaRPr lang="pt-BR" dirty="0"/>
          </a:p>
          <a:p>
            <a:pPr marL="800100" lvl="1" indent="-457200">
              <a:buFont typeface="+mj-lt"/>
              <a:buAutoNum type="arabicPeriod"/>
            </a:pPr>
            <a:endParaRPr lang="pt-BR" dirty="0"/>
          </a:p>
          <a:p>
            <a:pPr marL="742950" indent="-742950">
              <a:buFont typeface="+mj-lt"/>
              <a:buAutoNum type="arabicPeriod"/>
            </a:pPr>
            <a:r>
              <a:rPr lang="pt-BR" dirty="0"/>
              <a:t>Remove container (rm) forcibly (-f)</a:t>
            </a:r>
          </a:p>
          <a:p>
            <a:pPr marL="800100" lvl="1" indent="-457200">
              <a:buFont typeface="+mj-lt"/>
              <a:buAutoNum type="arabicPeriod"/>
            </a:pPr>
            <a:r>
              <a:rPr lang="pt-BR" dirty="0"/>
              <a:t>Docker rm –f fervent_wright</a:t>
            </a:r>
          </a:p>
          <a:p>
            <a:pPr marL="742950" indent="-742950">
              <a:buFont typeface="+mj-lt"/>
              <a:buAutoNum type="arabicPeriod"/>
            </a:pPr>
            <a:r>
              <a:rPr lang="pt-BR" dirty="0"/>
              <a:t>Visualize active containers</a:t>
            </a:r>
          </a:p>
          <a:p>
            <a:pPr marL="800100" lvl="1" indent="-457200">
              <a:buFont typeface="+mj-lt"/>
              <a:buAutoNum type="arabicPeriod"/>
            </a:pPr>
            <a:r>
              <a:rPr lang="pt-BR" dirty="0"/>
              <a:t>Docker ps</a:t>
            </a:r>
          </a:p>
        </p:txBody>
      </p:sp>
      <p:sp>
        <p:nvSpPr>
          <p:cNvPr id="3" name="Title 2"/>
          <p:cNvSpPr>
            <a:spLocks noGrp="1"/>
          </p:cNvSpPr>
          <p:nvPr>
            <p:ph type="title"/>
          </p:nvPr>
        </p:nvSpPr>
        <p:spPr/>
        <p:txBody>
          <a:bodyPr/>
          <a:lstStyle/>
          <a:p>
            <a:r>
              <a:rPr lang="pt-BR" dirty="0"/>
              <a:t>Shutdown container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273" y="2558426"/>
            <a:ext cx="10058400" cy="904502"/>
          </a:xfrm>
          <a:prstGeom prst="rect">
            <a:avLst/>
          </a:prstGeom>
        </p:spPr>
      </p:pic>
    </p:spTree>
    <p:extLst>
      <p:ext uri="{BB962C8B-B14F-4D97-AF65-F5344CB8AC3E}">
        <p14:creationId xmlns:p14="http://schemas.microsoft.com/office/powerpoint/2010/main" val="322950881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906462"/>
            <a:ext cx="11887200" cy="5481501"/>
          </a:xfrm>
        </p:spPr>
        <p:txBody>
          <a:bodyPr/>
          <a:lstStyle/>
          <a:p>
            <a:pPr marL="514350" indent="-514350">
              <a:buFont typeface="+mj-lt"/>
              <a:buAutoNum type="arabicPeriod"/>
            </a:pPr>
            <a:r>
              <a:rPr lang="pt-BR" sz="3200" dirty="0"/>
              <a:t>Open PowerShell in Administrative Mode</a:t>
            </a:r>
          </a:p>
          <a:p>
            <a:pPr marL="514350" indent="-514350">
              <a:buFont typeface="+mj-lt"/>
              <a:buAutoNum type="arabicPeriod"/>
            </a:pPr>
            <a:r>
              <a:rPr lang="pt-BR" sz="3200" dirty="0"/>
              <a:t>Start container in interactive mode (-it), map host  port to container (-p) and visualize the command</a:t>
            </a:r>
          </a:p>
          <a:p>
            <a:pPr marL="685800" lvl="1" indent="-342900">
              <a:buFont typeface="+mj-lt"/>
              <a:buAutoNum type="arabicPeriod"/>
            </a:pPr>
            <a:r>
              <a:rPr lang="pt-BR" sz="1800" dirty="0"/>
              <a:t>docker run -it -p 80:80 microsoft/iis:windowsservercore ping -t localhost</a:t>
            </a:r>
          </a:p>
          <a:p>
            <a:pPr marL="514350" indent="-514350">
              <a:buFont typeface="+mj-lt"/>
              <a:buAutoNum type="arabicPeriod"/>
            </a:pPr>
            <a:r>
              <a:rPr lang="pt-BR" sz="3200" dirty="0"/>
              <a:t>Open another PowerShell in Administrative Mode</a:t>
            </a:r>
            <a:r>
              <a:rPr lang="en-US" sz="3200" dirty="0"/>
              <a:t> and visualize containers</a:t>
            </a:r>
          </a:p>
          <a:p>
            <a:pPr marL="685800" lvl="1" indent="-342900">
              <a:buFont typeface="+mj-lt"/>
              <a:buAutoNum type="arabicPeriod"/>
            </a:pPr>
            <a:r>
              <a:rPr lang="pt-BR" sz="1800" dirty="0"/>
              <a:t>Docker ps</a:t>
            </a:r>
          </a:p>
          <a:p>
            <a:pPr marL="514350" indent="-514350">
              <a:buFont typeface="+mj-lt"/>
              <a:buAutoNum type="arabicPeriod"/>
            </a:pPr>
            <a:r>
              <a:rPr lang="pt-BR" sz="3200" dirty="0"/>
              <a:t>Return to the 1st PowerShell window (w/ PING command) and shutdown the container</a:t>
            </a:r>
          </a:p>
          <a:p>
            <a:pPr marL="685800" lvl="1" indent="-342900">
              <a:buFont typeface="+mj-lt"/>
              <a:buAutoNum type="arabicPeriod"/>
            </a:pPr>
            <a:r>
              <a:rPr lang="pt-BR" sz="1800" dirty="0"/>
              <a:t>CTRL + C</a:t>
            </a:r>
          </a:p>
          <a:p>
            <a:pPr marL="514350" indent="-514350">
              <a:buFont typeface="+mj-lt"/>
              <a:buAutoNum type="arabicPeriod"/>
            </a:pPr>
            <a:r>
              <a:rPr lang="pt-BR" sz="3200" dirty="0"/>
              <a:t>Return to the 2nd PowerShell window (w/ Docker PS command) and execute again</a:t>
            </a:r>
          </a:p>
        </p:txBody>
      </p:sp>
      <p:sp>
        <p:nvSpPr>
          <p:cNvPr id="3" name="Title 2"/>
          <p:cNvSpPr>
            <a:spLocks noGrp="1"/>
          </p:cNvSpPr>
          <p:nvPr>
            <p:ph type="title"/>
          </p:nvPr>
        </p:nvSpPr>
        <p:spPr/>
        <p:txBody>
          <a:bodyPr/>
          <a:lstStyle/>
          <a:p>
            <a:r>
              <a:rPr lang="pt-BR" dirty="0"/>
              <a:t>Execute containers “on demand”</a:t>
            </a:r>
            <a:endParaRPr lang="en-US" dirty="0"/>
          </a:p>
        </p:txBody>
      </p:sp>
    </p:spTree>
    <p:extLst>
      <p:ext uri="{BB962C8B-B14F-4D97-AF65-F5344CB8AC3E}">
        <p14:creationId xmlns:p14="http://schemas.microsoft.com/office/powerpoint/2010/main" val="146584142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2" name="Tux in the r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6237" y="68262"/>
            <a:ext cx="8305800" cy="6229350"/>
          </a:xfrm>
          <a:prstGeom prst="rect">
            <a:avLst/>
          </a:prstGeom>
        </p:spPr>
      </p:pic>
    </p:spTree>
    <p:extLst>
      <p:ext uri="{BB962C8B-B14F-4D97-AF65-F5344CB8AC3E}">
        <p14:creationId xmlns:p14="http://schemas.microsoft.com/office/powerpoint/2010/main" val="890592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9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561796"/>
          </a:xfrm>
        </p:spPr>
        <p:txBody>
          <a:bodyPr/>
          <a:lstStyle/>
          <a:p>
            <a:pPr marL="742950" indent="-742950">
              <a:buFont typeface="+mj-lt"/>
              <a:buAutoNum type="arabicPeriod"/>
            </a:pPr>
            <a:r>
              <a:rPr lang="pt-BR" dirty="0"/>
              <a:t>Open PowerShell in administrative mode</a:t>
            </a:r>
          </a:p>
          <a:p>
            <a:pPr marL="742950" indent="-742950">
              <a:buFont typeface="+mj-lt"/>
              <a:buAutoNum type="arabicPeriod"/>
            </a:pPr>
            <a:r>
              <a:rPr lang="pt-BR" dirty="0"/>
              <a:t>Create new container and execute CMD</a:t>
            </a:r>
          </a:p>
          <a:p>
            <a:pPr marL="800100" lvl="1" indent="-457200">
              <a:buFont typeface="+mj-lt"/>
              <a:buAutoNum type="arabicPeriod"/>
            </a:pPr>
            <a:r>
              <a:rPr lang="en-US" dirty="0" err="1"/>
              <a:t>docker</a:t>
            </a:r>
            <a:r>
              <a:rPr lang="en-US" dirty="0"/>
              <a:t> run -it -p 80:80 </a:t>
            </a:r>
            <a:r>
              <a:rPr lang="en-US" dirty="0" err="1"/>
              <a:t>microsoft</a:t>
            </a:r>
            <a:r>
              <a:rPr lang="en-US" dirty="0"/>
              <a:t>/</a:t>
            </a:r>
            <a:r>
              <a:rPr lang="en-US" dirty="0" err="1"/>
              <a:t>iis:windowsservercore</a:t>
            </a:r>
            <a:r>
              <a:rPr lang="en-US" dirty="0"/>
              <a:t> </a:t>
            </a:r>
            <a:r>
              <a:rPr lang="en-US" dirty="0" err="1"/>
              <a:t>cmd</a:t>
            </a:r>
            <a:endParaRPr lang="en-US" dirty="0"/>
          </a:p>
          <a:p>
            <a:pPr marL="742950" indent="-742950">
              <a:buFont typeface="+mj-lt"/>
              <a:buAutoNum type="arabicPeriod"/>
            </a:pPr>
            <a:r>
              <a:rPr lang="pt-BR" dirty="0"/>
              <a:t>Delete default page from IIS</a:t>
            </a:r>
          </a:p>
          <a:p>
            <a:pPr marL="800100" lvl="1" indent="-457200">
              <a:buFont typeface="+mj-lt"/>
              <a:buAutoNum type="arabicPeriod"/>
            </a:pPr>
            <a:r>
              <a:rPr lang="en-US" dirty="0"/>
              <a:t>del C:\inetpub\wwwroot\iisstart.htm</a:t>
            </a:r>
          </a:p>
          <a:p>
            <a:pPr marL="742950" indent="-742950">
              <a:buFont typeface="+mj-lt"/>
              <a:buAutoNum type="arabicPeriod"/>
            </a:pPr>
            <a:r>
              <a:rPr lang="pt-BR" dirty="0"/>
              <a:t>Create new page</a:t>
            </a:r>
          </a:p>
          <a:p>
            <a:pPr marL="800100" lvl="1" indent="-457200">
              <a:buFont typeface="+mj-lt"/>
              <a:buAutoNum type="arabicPeriod"/>
            </a:pPr>
            <a:r>
              <a:rPr lang="en-US" dirty="0"/>
              <a:t>echo “Teste do @</a:t>
            </a:r>
            <a:r>
              <a:rPr lang="en-US" dirty="0" err="1"/>
              <a:t>fabiohara</a:t>
            </a:r>
            <a:r>
              <a:rPr lang="en-US" dirty="0"/>
              <a:t>" &gt; C:\inetpub\wwwroot\index.html</a:t>
            </a:r>
          </a:p>
          <a:p>
            <a:pPr marL="742950" indent="-742950">
              <a:buFont typeface="+mj-lt"/>
              <a:buAutoNum type="arabicPeriod"/>
            </a:pPr>
            <a:r>
              <a:rPr lang="pt-BR" dirty="0"/>
              <a:t>Closing container session</a:t>
            </a:r>
          </a:p>
          <a:p>
            <a:pPr marL="800100" lvl="1" indent="-457200">
              <a:buFont typeface="+mj-lt"/>
              <a:buAutoNum type="arabicPeriod"/>
            </a:pPr>
            <a:r>
              <a:rPr lang="pt-BR" dirty="0"/>
              <a:t>Exit</a:t>
            </a:r>
            <a:endParaRPr lang="en-US" dirty="0"/>
          </a:p>
          <a:p>
            <a:pPr marL="742950" indent="-742950">
              <a:buFont typeface="+mj-lt"/>
              <a:buAutoNum type="arabicPeriod"/>
            </a:pPr>
            <a:endParaRPr lang="en-US" dirty="0"/>
          </a:p>
          <a:p>
            <a:pPr marL="800100" lvl="1" indent="-457200">
              <a:buFont typeface="+mj-lt"/>
              <a:buAutoNum type="arabicPeriod"/>
            </a:pPr>
            <a:endParaRPr lang="en-US" dirty="0"/>
          </a:p>
          <a:p>
            <a:pPr marL="800100" lvl="1" indent="-457200">
              <a:buFont typeface="+mj-lt"/>
              <a:buAutoNum type="arabicPeriod"/>
            </a:pPr>
            <a:endParaRPr lang="en-US" dirty="0"/>
          </a:p>
        </p:txBody>
      </p:sp>
      <p:sp>
        <p:nvSpPr>
          <p:cNvPr id="3" name="Title 2"/>
          <p:cNvSpPr>
            <a:spLocks noGrp="1"/>
          </p:cNvSpPr>
          <p:nvPr>
            <p:ph type="title"/>
          </p:nvPr>
        </p:nvSpPr>
        <p:spPr/>
        <p:txBody>
          <a:bodyPr/>
          <a:lstStyle/>
          <a:p>
            <a:r>
              <a:rPr lang="pt-BR" dirty="0"/>
              <a:t>Edit content inside the container</a:t>
            </a:r>
            <a:endParaRPr lang="en-US" dirty="0"/>
          </a:p>
        </p:txBody>
      </p:sp>
    </p:spTree>
    <p:extLst>
      <p:ext uri="{BB962C8B-B14F-4D97-AF65-F5344CB8AC3E}">
        <p14:creationId xmlns:p14="http://schemas.microsoft.com/office/powerpoint/2010/main" val="4884370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pPr marL="742950" indent="-742950">
              <a:buFont typeface="+mj-lt"/>
              <a:buAutoNum type="arabicPeriod"/>
            </a:pPr>
            <a:r>
              <a:rPr lang="pt-BR" dirty="0"/>
              <a:t>Verify the name of the container</a:t>
            </a:r>
          </a:p>
          <a:p>
            <a:pPr marL="800100" lvl="1" indent="-457200">
              <a:buFont typeface="+mj-lt"/>
              <a:buAutoNum type="arabicPeriod"/>
            </a:pPr>
            <a:r>
              <a:rPr lang="pt-BR" dirty="0"/>
              <a:t>Docker ps –a</a:t>
            </a:r>
          </a:p>
          <a:p>
            <a:pPr marL="742950" indent="-742950">
              <a:buFont typeface="+mj-lt"/>
              <a:buAutoNum type="arabicPeriod"/>
            </a:pPr>
            <a:r>
              <a:rPr lang="pt-BR" dirty="0"/>
              <a:t>Create new container image (commit)</a:t>
            </a:r>
          </a:p>
          <a:p>
            <a:pPr marL="800100" lvl="1" indent="-457200">
              <a:buFont typeface="+mj-lt"/>
              <a:buAutoNum type="arabicPeriod"/>
            </a:pPr>
            <a:r>
              <a:rPr lang="pt-BR" dirty="0"/>
              <a:t>Docker commit nome_container modificado-iis</a:t>
            </a:r>
          </a:p>
          <a:p>
            <a:pPr marL="742950" indent="-742950">
              <a:buFont typeface="+mj-lt"/>
              <a:buAutoNum type="arabicPeriod"/>
            </a:pPr>
            <a:r>
              <a:rPr lang="pt-BR" dirty="0"/>
              <a:t>Visualize images created</a:t>
            </a:r>
          </a:p>
          <a:p>
            <a:pPr marL="800100" lvl="1" indent="-457200">
              <a:buFont typeface="+mj-lt"/>
              <a:buAutoNum type="arabicPeriod"/>
            </a:pPr>
            <a:r>
              <a:rPr lang="pt-BR" dirty="0"/>
              <a:t>Docker images</a:t>
            </a:r>
            <a:endParaRPr lang="en-US" dirty="0"/>
          </a:p>
          <a:p>
            <a:pPr marL="742950" indent="-742950">
              <a:buFont typeface="+mj-lt"/>
              <a:buAutoNum type="arabicPeriod"/>
            </a:pPr>
            <a:endParaRPr lang="en-US" dirty="0"/>
          </a:p>
          <a:p>
            <a:pPr marL="800100" lvl="1" indent="-457200">
              <a:buFont typeface="+mj-lt"/>
              <a:buAutoNum type="arabicPeriod"/>
            </a:pPr>
            <a:endParaRPr lang="en-US" dirty="0"/>
          </a:p>
          <a:p>
            <a:pPr marL="800100" lvl="1" indent="-457200">
              <a:buFont typeface="+mj-lt"/>
              <a:buAutoNum type="arabicPeriod"/>
            </a:pPr>
            <a:endParaRPr lang="en-US" dirty="0"/>
          </a:p>
        </p:txBody>
      </p:sp>
      <p:sp>
        <p:nvSpPr>
          <p:cNvPr id="3" name="Title 2"/>
          <p:cNvSpPr>
            <a:spLocks noGrp="1"/>
          </p:cNvSpPr>
          <p:nvPr>
            <p:ph type="title"/>
          </p:nvPr>
        </p:nvSpPr>
        <p:spPr/>
        <p:txBody>
          <a:bodyPr/>
          <a:lstStyle/>
          <a:p>
            <a:r>
              <a:rPr lang="pt-BR" dirty="0"/>
              <a:t>Edit content inside the container (cont...)</a:t>
            </a:r>
            <a:endParaRPr lang="en-US" dirty="0"/>
          </a:p>
        </p:txBody>
      </p:sp>
    </p:spTree>
    <p:extLst>
      <p:ext uri="{BB962C8B-B14F-4D97-AF65-F5344CB8AC3E}">
        <p14:creationId xmlns:p14="http://schemas.microsoft.com/office/powerpoint/2010/main" val="329034324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Dockerfile</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3627760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601662"/>
            <a:ext cx="11887200" cy="6235553"/>
          </a:xfrm>
        </p:spPr>
        <p:txBody>
          <a:bodyPr/>
          <a:lstStyle/>
          <a:p>
            <a:pPr marL="742950" indent="-742950">
              <a:buFont typeface="+mj-lt"/>
              <a:buAutoNum type="arabicPeriod"/>
            </a:pPr>
            <a:r>
              <a:rPr lang="pt-BR" sz="3600" dirty="0"/>
              <a:t>Iinform the container image to be used</a:t>
            </a:r>
            <a:endParaRPr lang="pt-BR" sz="400" dirty="0"/>
          </a:p>
          <a:p>
            <a:pPr marL="984250" lvl="1" indent="-742950">
              <a:buFont typeface="+mj-lt"/>
              <a:buAutoNum type="arabicPeriod"/>
            </a:pPr>
            <a:r>
              <a:rPr lang="pt-BR" sz="2000" dirty="0"/>
              <a:t>FROM windowsservercore</a:t>
            </a:r>
          </a:p>
          <a:p>
            <a:pPr marL="742950" indent="-742950">
              <a:buFont typeface="+mj-lt"/>
              <a:buAutoNum type="arabicPeriod"/>
            </a:pPr>
            <a:r>
              <a:rPr lang="pt-BR" sz="3600" dirty="0"/>
              <a:t>Execute command (exec form or shell form)</a:t>
            </a:r>
          </a:p>
          <a:p>
            <a:pPr marL="984250" lvl="1" indent="-742950">
              <a:buFont typeface="+mj-lt"/>
              <a:buAutoNum type="arabicPeriod"/>
            </a:pPr>
            <a:r>
              <a:rPr lang="pt-BR" sz="2000" dirty="0"/>
              <a:t>RUN [“powershell”, “New-item”, “c:\\teste”]</a:t>
            </a:r>
          </a:p>
          <a:p>
            <a:pPr marL="984250" lvl="1" indent="-742950">
              <a:buFont typeface="+mj-lt"/>
              <a:buAutoNum type="arabicPeriod"/>
            </a:pPr>
            <a:r>
              <a:rPr lang="pt-BR" sz="2000" dirty="0"/>
              <a:t>OR</a:t>
            </a:r>
          </a:p>
          <a:p>
            <a:pPr marL="984250" lvl="1" indent="-742950">
              <a:buFont typeface="+mj-lt"/>
              <a:buAutoNum type="arabicPeriod"/>
            </a:pPr>
            <a:r>
              <a:rPr lang="pt-BR" sz="2000" dirty="0"/>
              <a:t>RUN powershell new-item c:\teste</a:t>
            </a:r>
          </a:p>
          <a:p>
            <a:pPr marL="984250" lvl="1" indent="-742950">
              <a:buFont typeface="+mj-lt"/>
              <a:buAutoNum type="arabicPeriod"/>
            </a:pPr>
            <a:r>
              <a:rPr lang="pt-BR" sz="2000" dirty="0"/>
              <a:t>RUN dism.exe /online /enable-feature /all /featurename:iis-webserver /norestart</a:t>
            </a:r>
          </a:p>
          <a:p>
            <a:pPr marL="984250" lvl="1" indent="-742950">
              <a:buFont typeface="+mj-lt"/>
              <a:buAutoNum type="arabicPeriod"/>
            </a:pPr>
            <a:r>
              <a:rPr lang="pt-BR" sz="2000" dirty="0"/>
              <a:t>RUN powershell.exe –command c:\vcredist_x86.exe /quiet</a:t>
            </a:r>
            <a:endParaRPr lang="pt-BR" sz="5200" dirty="0"/>
          </a:p>
          <a:p>
            <a:pPr marL="742950" indent="-742950">
              <a:buFont typeface="+mj-lt"/>
              <a:buAutoNum type="arabicPeriod"/>
            </a:pPr>
            <a:r>
              <a:rPr lang="pt-BR" sz="3600" dirty="0"/>
              <a:t>Copy data</a:t>
            </a:r>
          </a:p>
          <a:p>
            <a:pPr marL="984250" lvl="1" indent="-742950">
              <a:buFont typeface="+mj-lt"/>
              <a:buAutoNum type="arabicPeriod"/>
            </a:pPr>
            <a:r>
              <a:rPr lang="pt-BR" sz="2000" dirty="0"/>
              <a:t>COPY teste1.txt c:/temp/</a:t>
            </a:r>
          </a:p>
          <a:p>
            <a:pPr marL="984250" lvl="1" indent="-742950">
              <a:buFont typeface="+mj-lt"/>
              <a:buAutoNum type="arabicPeriod"/>
            </a:pPr>
            <a:r>
              <a:rPr lang="pt-BR" sz="2000" dirty="0"/>
              <a:t>COPY diretorio1 /sqldemo/</a:t>
            </a:r>
          </a:p>
          <a:p>
            <a:pPr marL="742950" indent="-742950">
              <a:buFont typeface="+mj-lt"/>
              <a:buAutoNum type="arabicPeriod"/>
            </a:pPr>
            <a:r>
              <a:rPr lang="pt-BR" sz="3600" dirty="0"/>
              <a:t>ADD (similar to COPY)</a:t>
            </a:r>
          </a:p>
          <a:p>
            <a:pPr marL="984250" lvl="1" indent="-742950">
              <a:buFont typeface="+mj-lt"/>
              <a:buAutoNum type="arabicPeriod"/>
            </a:pPr>
            <a:r>
              <a:rPr lang="pt-BR" sz="2000" dirty="0"/>
              <a:t>ADD teste2.txt c:/temp/</a:t>
            </a:r>
          </a:p>
          <a:p>
            <a:pPr marL="984250" lvl="1" indent="-742950">
              <a:buFont typeface="+mj-lt"/>
              <a:buAutoNum type="arabicPeriod"/>
            </a:pPr>
            <a:r>
              <a:rPr lang="pt-BR" sz="2000" dirty="0"/>
              <a:t>ADD https://www.python.org/ftp/python/3.5.1/python-3.5.1.exe /temp/python-3.5.1.exe</a:t>
            </a:r>
          </a:p>
          <a:p>
            <a:pPr marL="984250" lvl="1" indent="-742950">
              <a:buFont typeface="+mj-lt"/>
              <a:buAutoNum type="arabicPeriod"/>
            </a:pPr>
            <a:endParaRPr lang="pt-BR" sz="2000" dirty="0"/>
          </a:p>
        </p:txBody>
      </p:sp>
      <p:sp>
        <p:nvSpPr>
          <p:cNvPr id="3" name="Title 2"/>
          <p:cNvSpPr>
            <a:spLocks noGrp="1"/>
          </p:cNvSpPr>
          <p:nvPr>
            <p:ph type="title"/>
          </p:nvPr>
        </p:nvSpPr>
        <p:spPr>
          <a:xfrm>
            <a:off x="274639" y="144462"/>
            <a:ext cx="11889564" cy="917575"/>
          </a:xfrm>
        </p:spPr>
        <p:txBody>
          <a:bodyPr/>
          <a:lstStyle/>
          <a:p>
            <a:r>
              <a:rPr lang="pt-BR" dirty="0" smtClean="0"/>
              <a:t>Syntax </a:t>
            </a:r>
            <a:r>
              <a:rPr lang="pt-BR" dirty="0"/>
              <a:t>(example)</a:t>
            </a:r>
            <a:endParaRPr lang="en-US" dirty="0"/>
          </a:p>
        </p:txBody>
      </p:sp>
      <p:sp>
        <p:nvSpPr>
          <p:cNvPr id="5" name="Down Arrow 4"/>
          <p:cNvSpPr/>
          <p:nvPr/>
        </p:nvSpPr>
        <p:spPr bwMode="auto">
          <a:xfrm>
            <a:off x="4044099" y="4713401"/>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Down Arrow 5"/>
          <p:cNvSpPr/>
          <p:nvPr/>
        </p:nvSpPr>
        <p:spPr bwMode="auto">
          <a:xfrm>
            <a:off x="3348087" y="4714972"/>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Down Arrow 6"/>
          <p:cNvSpPr/>
          <p:nvPr/>
        </p:nvSpPr>
        <p:spPr bwMode="auto">
          <a:xfrm>
            <a:off x="4309620" y="5121894"/>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5205167" y="2509100"/>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480912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22585"/>
          </a:xfrm>
        </p:spPr>
        <p:txBody>
          <a:bodyPr/>
          <a:lstStyle/>
          <a:p>
            <a:pPr marL="742950" indent="-742950">
              <a:buFont typeface="+mj-lt"/>
              <a:buAutoNum type="arabicPeriod"/>
            </a:pPr>
            <a:r>
              <a:rPr lang="pt-BR" sz="3600" dirty="0"/>
              <a:t>Work directory</a:t>
            </a:r>
          </a:p>
          <a:p>
            <a:pPr marL="984250" lvl="1" indent="-742950">
              <a:buFont typeface="+mj-lt"/>
              <a:buAutoNum type="arabicPeriod"/>
            </a:pPr>
            <a:r>
              <a:rPr lang="pt-BR" sz="2000" dirty="0"/>
              <a:t>WORKDIR c:\\windows</a:t>
            </a:r>
          </a:p>
          <a:p>
            <a:pPr marL="984250" lvl="1" indent="-742950">
              <a:buFont typeface="+mj-lt"/>
              <a:buAutoNum type="arabicPeriod"/>
            </a:pPr>
            <a:r>
              <a:rPr lang="pt-BR" sz="2000" dirty="0"/>
              <a:t>WORKDIR c:\\app1\\dev</a:t>
            </a:r>
          </a:p>
          <a:p>
            <a:pPr marL="742950" indent="-742950">
              <a:buFont typeface="+mj-lt"/>
              <a:buAutoNum type="arabicPeriod"/>
            </a:pPr>
            <a:r>
              <a:rPr lang="pt-BR" sz="3600" dirty="0"/>
              <a:t>Default command to be executed during deployment  of the container (exec form OR shell form)</a:t>
            </a:r>
          </a:p>
          <a:p>
            <a:pPr marL="984250" lvl="1" indent="-742950">
              <a:buFont typeface="+mj-lt"/>
              <a:buAutoNum type="arabicPeriod"/>
            </a:pPr>
            <a:r>
              <a:rPr lang="pt-BR" sz="2000" dirty="0"/>
              <a:t>CMD [“c:\\app1\\dev\\httpd.exe”, “-x”]</a:t>
            </a:r>
          </a:p>
          <a:p>
            <a:pPr marL="984250" lvl="1" indent="-742950">
              <a:buFont typeface="+mj-lt"/>
              <a:buAutoNum type="arabicPeriod"/>
            </a:pPr>
            <a:r>
              <a:rPr lang="pt-BR" sz="2000" dirty="0"/>
              <a:t>OR</a:t>
            </a:r>
          </a:p>
          <a:p>
            <a:pPr marL="984250" lvl="1" indent="-742950">
              <a:buFont typeface="+mj-lt"/>
              <a:buAutoNum type="arabicPeriod"/>
            </a:pPr>
            <a:r>
              <a:rPr lang="pt-BR" sz="2000" dirty="0"/>
              <a:t>CMD c:\\app1\\dev\\httpd.exe –x</a:t>
            </a:r>
          </a:p>
          <a:p>
            <a:pPr marL="984250" lvl="1" indent="-742950">
              <a:buFont typeface="+mj-lt"/>
              <a:buAutoNum type="arabicPeriod"/>
            </a:pPr>
            <a:endParaRPr lang="pt-BR" sz="2000" dirty="0"/>
          </a:p>
        </p:txBody>
      </p:sp>
      <p:sp>
        <p:nvSpPr>
          <p:cNvPr id="3" name="Title 2"/>
          <p:cNvSpPr>
            <a:spLocks noGrp="1"/>
          </p:cNvSpPr>
          <p:nvPr>
            <p:ph type="title"/>
          </p:nvPr>
        </p:nvSpPr>
        <p:spPr/>
        <p:txBody>
          <a:bodyPr/>
          <a:lstStyle/>
          <a:p>
            <a:r>
              <a:rPr lang="pt-BR" dirty="0"/>
              <a:t>Sintax (example)(cont...)</a:t>
            </a:r>
            <a:endParaRPr lang="en-US" dirty="0"/>
          </a:p>
        </p:txBody>
      </p:sp>
      <p:sp>
        <p:nvSpPr>
          <p:cNvPr id="4" name="Down Arrow 3"/>
          <p:cNvSpPr/>
          <p:nvPr/>
        </p:nvSpPr>
        <p:spPr bwMode="auto">
          <a:xfrm>
            <a:off x="2714920" y="1602556"/>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Down Arrow 4"/>
          <p:cNvSpPr/>
          <p:nvPr/>
        </p:nvSpPr>
        <p:spPr bwMode="auto">
          <a:xfrm>
            <a:off x="3527196" y="1960772"/>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Down Arrow 5"/>
          <p:cNvSpPr/>
          <p:nvPr/>
        </p:nvSpPr>
        <p:spPr bwMode="auto">
          <a:xfrm>
            <a:off x="3093563" y="3310379"/>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Down Arrow 6"/>
          <p:cNvSpPr/>
          <p:nvPr/>
        </p:nvSpPr>
        <p:spPr bwMode="auto">
          <a:xfrm>
            <a:off x="3706305" y="3310378"/>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2339418" y="3348085"/>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Down Arrow 8"/>
          <p:cNvSpPr/>
          <p:nvPr/>
        </p:nvSpPr>
        <p:spPr bwMode="auto">
          <a:xfrm>
            <a:off x="2818614" y="1960771"/>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Down Arrow 9"/>
          <p:cNvSpPr/>
          <p:nvPr/>
        </p:nvSpPr>
        <p:spPr bwMode="auto">
          <a:xfrm>
            <a:off x="2867320" y="3946664"/>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Down Arrow 10"/>
          <p:cNvSpPr/>
          <p:nvPr/>
        </p:nvSpPr>
        <p:spPr bwMode="auto">
          <a:xfrm>
            <a:off x="3480062" y="3946663"/>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Down Arrow 11"/>
          <p:cNvSpPr/>
          <p:nvPr/>
        </p:nvSpPr>
        <p:spPr bwMode="auto">
          <a:xfrm>
            <a:off x="2113175" y="3984370"/>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7468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21238"/>
          </a:xfrm>
        </p:spPr>
        <p:txBody>
          <a:bodyPr/>
          <a:lstStyle/>
          <a:p>
            <a:pPr marL="742950" indent="-742950">
              <a:buFont typeface="+mj-lt"/>
              <a:buAutoNum type="arabicPeriod"/>
            </a:pPr>
            <a:r>
              <a:rPr lang="pt-BR" sz="3200" dirty="0"/>
              <a:t>Command lines to be executed via ESCAPE (character \ or `)</a:t>
            </a:r>
          </a:p>
          <a:p>
            <a:pPr marL="984250" lvl="1" indent="-742950">
              <a:buFont typeface="+mj-lt"/>
              <a:buAutoNum type="arabicPeriod"/>
            </a:pPr>
            <a:r>
              <a:rPr lang="pt-BR" sz="1800" dirty="0"/>
              <a:t>RUN powershell.exe -Command \</a:t>
            </a:r>
          </a:p>
          <a:p>
            <a:pPr marL="984250" lvl="1" indent="-742950">
              <a:buFont typeface="+mj-lt"/>
              <a:buAutoNum type="arabicPeriod"/>
            </a:pPr>
            <a:r>
              <a:rPr lang="pt-BR" sz="1800" dirty="0"/>
              <a:t>    $ErrorActionPreference = 'Stop'; \</a:t>
            </a:r>
          </a:p>
          <a:p>
            <a:pPr marL="984250" lvl="1" indent="-742950">
              <a:buFont typeface="+mj-lt"/>
              <a:buAutoNum type="arabicPeriod"/>
            </a:pPr>
            <a:r>
              <a:rPr lang="pt-BR" sz="1800" dirty="0"/>
              <a:t>    wget https://www.python.org/ftp/python/3.5.1/python-3.5.1.exe -OutFile c:\python-3.5.1.exe ; \</a:t>
            </a:r>
          </a:p>
          <a:p>
            <a:pPr marL="984250" lvl="1" indent="-742950">
              <a:buFont typeface="+mj-lt"/>
              <a:buAutoNum type="arabicPeriod"/>
            </a:pPr>
            <a:r>
              <a:rPr lang="pt-BR" sz="1800" dirty="0"/>
              <a:t>    Start-Process c:\python-3.5.1.exe -ArgumentList '/quiet InstallAllUsers=1 PrependPath=1' -Wait ; \</a:t>
            </a:r>
          </a:p>
          <a:p>
            <a:pPr marL="984250" lvl="1" indent="-742950">
              <a:buFont typeface="+mj-lt"/>
              <a:buAutoNum type="arabicPeriod"/>
            </a:pPr>
            <a:r>
              <a:rPr lang="pt-BR" sz="1800" dirty="0"/>
              <a:t>    Remove-Item c:\python-3.5.1.exe -Force</a:t>
            </a:r>
          </a:p>
          <a:p>
            <a:pPr marL="742950" indent="-742950">
              <a:buFont typeface="+mj-lt"/>
              <a:buAutoNum type="arabicPeriod"/>
            </a:pPr>
            <a:r>
              <a:rPr lang="pt-BR" sz="3200" dirty="0"/>
              <a:t>Using character `</a:t>
            </a:r>
          </a:p>
          <a:p>
            <a:pPr marL="984250" lvl="1" indent="-742950">
              <a:buFont typeface="+mj-lt"/>
              <a:buAutoNum type="arabicPeriod"/>
            </a:pPr>
            <a:r>
              <a:rPr lang="pt-BR" sz="1800" dirty="0"/>
              <a:t>FROM windowsservercore</a:t>
            </a:r>
          </a:p>
          <a:p>
            <a:pPr marL="984250" lvl="1" indent="-742950">
              <a:buFont typeface="+mj-lt"/>
              <a:buAutoNum type="arabicPeriod"/>
            </a:pPr>
            <a:r>
              <a:rPr lang="pt-BR" sz="1800" dirty="0"/>
              <a:t>RUN powershell.exe -Command `</a:t>
            </a:r>
          </a:p>
          <a:p>
            <a:pPr marL="984250" lvl="1" indent="-742950">
              <a:buFont typeface="+mj-lt"/>
              <a:buAutoNum type="arabicPeriod"/>
            </a:pPr>
            <a:r>
              <a:rPr lang="pt-BR" sz="1800" dirty="0"/>
              <a:t>    $ErrorActionPreference = 'Stop'; `</a:t>
            </a:r>
          </a:p>
          <a:p>
            <a:pPr marL="984250" lvl="1" indent="-742950">
              <a:buFont typeface="+mj-lt"/>
              <a:buAutoNum type="arabicPeriod"/>
            </a:pPr>
            <a:r>
              <a:rPr lang="pt-BR" sz="1800" dirty="0"/>
              <a:t>    wget https://www.python.org/ftp/python/3.5.1/python-3.5.1.exe -OutFile c:\python-3.5.1.exe ; `</a:t>
            </a:r>
          </a:p>
          <a:p>
            <a:pPr marL="984250" lvl="1" indent="-742950">
              <a:buFont typeface="+mj-lt"/>
              <a:buAutoNum type="arabicPeriod"/>
            </a:pPr>
            <a:r>
              <a:rPr lang="pt-BR" sz="1800" dirty="0"/>
              <a:t>    Start-Process c:\python-3.5.1.exe -ArgumentList '/quiet InstallAllUsers=1 PrependPath=1' -Wait ; `</a:t>
            </a:r>
          </a:p>
          <a:p>
            <a:pPr marL="984250" lvl="1" indent="-742950">
              <a:buFont typeface="+mj-lt"/>
              <a:buAutoNum type="arabicPeriod"/>
            </a:pPr>
            <a:r>
              <a:rPr lang="pt-BR" sz="1800" dirty="0"/>
              <a:t>    Remove-Item c:\python-3.5.1.exe -Force</a:t>
            </a:r>
          </a:p>
        </p:txBody>
      </p:sp>
      <p:sp>
        <p:nvSpPr>
          <p:cNvPr id="3" name="Title 2"/>
          <p:cNvSpPr>
            <a:spLocks noGrp="1"/>
          </p:cNvSpPr>
          <p:nvPr>
            <p:ph type="title"/>
          </p:nvPr>
        </p:nvSpPr>
        <p:spPr/>
        <p:txBody>
          <a:bodyPr/>
          <a:lstStyle/>
          <a:p>
            <a:r>
              <a:rPr lang="pt-BR" dirty="0"/>
              <a:t>Sintax (examples)(cont...)</a:t>
            </a:r>
            <a:endParaRPr lang="en-US" dirty="0"/>
          </a:p>
        </p:txBody>
      </p:sp>
    </p:spTree>
    <p:extLst>
      <p:ext uri="{BB962C8B-B14F-4D97-AF65-F5344CB8AC3E}">
        <p14:creationId xmlns:p14="http://schemas.microsoft.com/office/powerpoint/2010/main" val="178626508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754062"/>
            <a:ext cx="11887200" cy="5663089"/>
          </a:xfrm>
        </p:spPr>
        <p:txBody>
          <a:bodyPr/>
          <a:lstStyle/>
          <a:p>
            <a:pPr marL="742950" indent="-742950">
              <a:buFont typeface="+mj-lt"/>
              <a:buAutoNum type="arabicPeriod"/>
            </a:pPr>
            <a:r>
              <a:rPr lang="pt-BR" dirty="0"/>
              <a:t>PowerShell commands on Dockerfile</a:t>
            </a:r>
          </a:p>
          <a:p>
            <a:pPr marL="984250" lvl="1" indent="-742950">
              <a:buFont typeface="+mj-lt"/>
              <a:buAutoNum type="arabicPeriod"/>
            </a:pPr>
            <a:r>
              <a:rPr lang="en-US" dirty="0"/>
              <a:t>FROM </a:t>
            </a:r>
            <a:r>
              <a:rPr lang="en-US" dirty="0" err="1"/>
              <a:t>windowsservercore</a:t>
            </a:r>
            <a:endParaRPr lang="en-US" dirty="0"/>
          </a:p>
          <a:p>
            <a:pPr marL="984250" lvl="1" indent="-742950">
              <a:buFont typeface="+mj-lt"/>
              <a:buAutoNum type="arabicPeriod"/>
            </a:pPr>
            <a:r>
              <a:rPr lang="en-US" dirty="0"/>
              <a:t>RUN </a:t>
            </a:r>
            <a:r>
              <a:rPr lang="en-US" dirty="0" err="1"/>
              <a:t>powershell</a:t>
            </a:r>
            <a:r>
              <a:rPr lang="en-US" dirty="0"/>
              <a:t> -command Expand-Archive -Path c:\apache.zip -</a:t>
            </a:r>
            <a:r>
              <a:rPr lang="en-US" dirty="0" err="1"/>
              <a:t>DestinationPath</a:t>
            </a:r>
            <a:r>
              <a:rPr lang="en-US" dirty="0"/>
              <a:t> c:\</a:t>
            </a:r>
          </a:p>
          <a:p>
            <a:pPr marL="742950" indent="-742950">
              <a:buFont typeface="+mj-lt"/>
              <a:buAutoNum type="arabicPeriod"/>
            </a:pPr>
            <a:r>
              <a:rPr lang="pt-BR" dirty="0"/>
              <a:t>REST Call</a:t>
            </a:r>
          </a:p>
          <a:p>
            <a:pPr marL="984250" lvl="1" indent="-742950">
              <a:buFont typeface="+mj-lt"/>
              <a:buAutoNum type="arabicPeriod"/>
            </a:pPr>
            <a:r>
              <a:rPr lang="pt-BR" dirty="0"/>
              <a:t>FROM windowsservercore</a:t>
            </a:r>
          </a:p>
          <a:p>
            <a:pPr marL="984250" lvl="1" indent="-742950">
              <a:buFont typeface="+mj-lt"/>
              <a:buAutoNum type="arabicPeriod"/>
            </a:pPr>
            <a:r>
              <a:rPr lang="pt-BR" dirty="0"/>
              <a:t>RUN powershell.exe -Command \</a:t>
            </a:r>
          </a:p>
          <a:p>
            <a:pPr marL="984250" lvl="1" indent="-742950">
              <a:buFont typeface="+mj-lt"/>
              <a:buAutoNum type="arabicPeriod"/>
            </a:pPr>
            <a:r>
              <a:rPr lang="pt-BR" dirty="0"/>
              <a:t>  $ErrorActionPreference = 'Stop'; \</a:t>
            </a:r>
          </a:p>
          <a:p>
            <a:pPr marL="984250" lvl="1" indent="-742950">
              <a:buFont typeface="+mj-lt"/>
              <a:buAutoNum type="arabicPeriod"/>
            </a:pPr>
            <a:r>
              <a:rPr lang="pt-BR" dirty="0"/>
              <a:t>  Invoke-WebRequest https://www.python.org/ftp/python/3.5.1/python-3.5.1.exe -OutFile c:\python\python-3.5.1.exe ; \</a:t>
            </a:r>
          </a:p>
          <a:p>
            <a:pPr marL="984250" lvl="1" indent="-742950">
              <a:buFont typeface="+mj-lt"/>
              <a:buAutoNum type="arabicPeriod"/>
            </a:pPr>
            <a:r>
              <a:rPr lang="pt-BR" dirty="0"/>
              <a:t>  Start-Process c:\python\python-3.5.1.exe -ArgumentList '/quiet InstallAllUsers=1 PrependPath=1' -Wait ; \</a:t>
            </a:r>
          </a:p>
          <a:p>
            <a:pPr marL="984250" lvl="1" indent="-742950">
              <a:buFont typeface="+mj-lt"/>
              <a:buAutoNum type="arabicPeriod"/>
            </a:pPr>
            <a:r>
              <a:rPr lang="pt-BR" dirty="0"/>
              <a:t>  Remove-Item c:\python\python-3.5.1.exe -Force</a:t>
            </a:r>
          </a:p>
        </p:txBody>
      </p:sp>
      <p:sp>
        <p:nvSpPr>
          <p:cNvPr id="3" name="Title 2"/>
          <p:cNvSpPr>
            <a:spLocks noGrp="1"/>
          </p:cNvSpPr>
          <p:nvPr>
            <p:ph type="title"/>
          </p:nvPr>
        </p:nvSpPr>
        <p:spPr/>
        <p:txBody>
          <a:bodyPr/>
          <a:lstStyle/>
          <a:p>
            <a:r>
              <a:rPr lang="pt-BR" dirty="0" smtClean="0"/>
              <a:t>Syntax </a:t>
            </a:r>
            <a:r>
              <a:rPr lang="pt-BR" dirty="0"/>
              <a:t>(examples)(cont...)</a:t>
            </a:r>
            <a:endParaRPr lang="en-US" dirty="0"/>
          </a:p>
        </p:txBody>
      </p:sp>
    </p:spTree>
    <p:extLst>
      <p:ext uri="{BB962C8B-B14F-4D97-AF65-F5344CB8AC3E}">
        <p14:creationId xmlns:p14="http://schemas.microsoft.com/office/powerpoint/2010/main" val="179909763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677862"/>
            <a:ext cx="11887200" cy="6093976"/>
          </a:xfrm>
        </p:spPr>
        <p:txBody>
          <a:bodyPr/>
          <a:lstStyle/>
          <a:p>
            <a:pPr marL="742950" indent="-742950">
              <a:buFont typeface="+mj-lt"/>
              <a:buAutoNum type="arabicPeriod"/>
            </a:pPr>
            <a:r>
              <a:rPr lang="pt-BR" sz="2800" dirty="0"/>
              <a:t>PowerShell command on Dockerfile</a:t>
            </a:r>
          </a:p>
          <a:p>
            <a:pPr marL="984250" lvl="1" indent="-742950">
              <a:buFont typeface="+mj-lt"/>
              <a:buAutoNum type="arabicPeriod"/>
            </a:pPr>
            <a:r>
              <a:rPr lang="en-US" sz="1600" dirty="0"/>
              <a:t>FROM </a:t>
            </a:r>
            <a:r>
              <a:rPr lang="en-US" sz="1600" dirty="0" err="1"/>
              <a:t>windowsservercore</a:t>
            </a:r>
            <a:endParaRPr lang="en-US" sz="1600" dirty="0"/>
          </a:p>
          <a:p>
            <a:pPr marL="984250" lvl="1" indent="-742950">
              <a:buFont typeface="+mj-lt"/>
              <a:buAutoNum type="arabicPeriod"/>
            </a:pPr>
            <a:r>
              <a:rPr lang="en-US" sz="1600" dirty="0"/>
              <a:t>RUN </a:t>
            </a:r>
            <a:r>
              <a:rPr lang="en-US" sz="1600" dirty="0" err="1"/>
              <a:t>powershell</a:t>
            </a:r>
            <a:r>
              <a:rPr lang="en-US" sz="1600" dirty="0"/>
              <a:t> -command Expand-Archive -Path c:\apache.zip -</a:t>
            </a:r>
            <a:r>
              <a:rPr lang="en-US" sz="1600" dirty="0" err="1"/>
              <a:t>DestinationPath</a:t>
            </a:r>
            <a:r>
              <a:rPr lang="en-US" sz="1600" dirty="0"/>
              <a:t> c:\</a:t>
            </a:r>
          </a:p>
          <a:p>
            <a:pPr marL="742950" indent="-742950">
              <a:buFont typeface="+mj-lt"/>
              <a:buAutoNum type="arabicPeriod"/>
            </a:pPr>
            <a:r>
              <a:rPr lang="pt-BR" sz="2800" dirty="0"/>
              <a:t>REST call (using invoke-webrequest)</a:t>
            </a:r>
          </a:p>
          <a:p>
            <a:pPr marL="984250" lvl="1" indent="-742950">
              <a:buFont typeface="+mj-lt"/>
              <a:buAutoNum type="arabicPeriod"/>
            </a:pPr>
            <a:r>
              <a:rPr lang="pt-BR" sz="1600" dirty="0"/>
              <a:t>FROM windowsservercore</a:t>
            </a:r>
          </a:p>
          <a:p>
            <a:pPr marL="984250" lvl="1" indent="-742950">
              <a:buFont typeface="+mj-lt"/>
              <a:buAutoNum type="arabicPeriod"/>
            </a:pPr>
            <a:r>
              <a:rPr lang="pt-BR" sz="1600" dirty="0"/>
              <a:t>RUN powershell.exe -Command \</a:t>
            </a:r>
          </a:p>
          <a:p>
            <a:pPr marL="984250" lvl="1" indent="-742950">
              <a:buFont typeface="+mj-lt"/>
              <a:buAutoNum type="arabicPeriod"/>
            </a:pPr>
            <a:r>
              <a:rPr lang="pt-BR" sz="1600" dirty="0"/>
              <a:t>  $ErrorActionPreference = 'Stop'; \</a:t>
            </a:r>
          </a:p>
          <a:p>
            <a:pPr marL="984250" lvl="1" indent="-742950">
              <a:buFont typeface="+mj-lt"/>
              <a:buAutoNum type="arabicPeriod"/>
            </a:pPr>
            <a:r>
              <a:rPr lang="pt-BR" sz="1600" dirty="0"/>
              <a:t>  Invoke-WebRequest https://www.python.org/ftp/python/3.5.1/python-3.5.1.exe -OutFile c:\python\python-3.5.1.exe ; \</a:t>
            </a:r>
          </a:p>
          <a:p>
            <a:pPr marL="984250" lvl="1" indent="-742950">
              <a:buFont typeface="+mj-lt"/>
              <a:buAutoNum type="arabicPeriod"/>
            </a:pPr>
            <a:r>
              <a:rPr lang="pt-BR" sz="1600" dirty="0"/>
              <a:t>  Start-Process c:\python\python-3.5.1.exe -ArgumentList '/quiet InstallAllUsers=1 PrependPath=1' -Wait ; \</a:t>
            </a:r>
          </a:p>
          <a:p>
            <a:pPr marL="984250" lvl="1" indent="-742950">
              <a:buFont typeface="+mj-lt"/>
              <a:buAutoNum type="arabicPeriod"/>
            </a:pPr>
            <a:r>
              <a:rPr lang="pt-BR" sz="1600" dirty="0"/>
              <a:t>  Remove-Item c:\python\python-3.5.1.exe –Force</a:t>
            </a:r>
          </a:p>
          <a:p>
            <a:pPr marL="742950" indent="-742950">
              <a:buFont typeface="+mj-lt"/>
              <a:buAutoNum type="arabicPeriod"/>
            </a:pPr>
            <a:r>
              <a:rPr lang="pt-BR" sz="2800" dirty="0"/>
              <a:t>REST call (using .Net library - WebClient)</a:t>
            </a:r>
          </a:p>
          <a:p>
            <a:pPr marL="984250" lvl="1" indent="-742950">
              <a:buFont typeface="+mj-lt"/>
              <a:buAutoNum type="arabicPeriod"/>
            </a:pPr>
            <a:r>
              <a:rPr lang="pt-BR" sz="1600" dirty="0"/>
              <a:t>FROM windowsservercore</a:t>
            </a:r>
          </a:p>
          <a:p>
            <a:pPr marL="984250" lvl="1" indent="-742950">
              <a:buFont typeface="+mj-lt"/>
              <a:buAutoNum type="arabicPeriod"/>
            </a:pPr>
            <a:r>
              <a:rPr lang="pt-BR" sz="1600" dirty="0"/>
              <a:t>RUN powershell.exe -Command \</a:t>
            </a:r>
          </a:p>
          <a:p>
            <a:pPr marL="984250" lvl="1" indent="-742950">
              <a:buFont typeface="+mj-lt"/>
              <a:buAutoNum type="arabicPeriod"/>
            </a:pPr>
            <a:r>
              <a:rPr lang="pt-BR" sz="1600" dirty="0"/>
              <a:t>  $ErrorActionPreference = 'Stop'; \</a:t>
            </a:r>
          </a:p>
          <a:p>
            <a:pPr marL="984250" lvl="1" indent="-742950">
              <a:buFont typeface="+mj-lt"/>
              <a:buAutoNum type="arabicPeriod"/>
            </a:pPr>
            <a:r>
              <a:rPr lang="pt-BR" sz="1600" dirty="0"/>
              <a:t>  (New-Object System.Net.WebClient).DownloadFile('https://www.python.org/ftp/python/3.5.1/python-3.5.1.exe','c:\python\python-3.5.1.exe') ; \</a:t>
            </a:r>
          </a:p>
          <a:p>
            <a:pPr marL="984250" lvl="1" indent="-742950">
              <a:buFont typeface="+mj-lt"/>
              <a:buAutoNum type="arabicPeriod"/>
            </a:pPr>
            <a:r>
              <a:rPr lang="pt-BR" sz="1600" dirty="0"/>
              <a:t>  Start-Process c:\python\python-3.5.1.exe -ArgumentList '/quiet InstallAllUsers=1 PrependPath=1' -Wait ; \</a:t>
            </a:r>
          </a:p>
          <a:p>
            <a:pPr marL="984250" lvl="1" indent="-742950">
              <a:buFont typeface="+mj-lt"/>
              <a:buAutoNum type="arabicPeriod"/>
            </a:pPr>
            <a:r>
              <a:rPr lang="pt-BR" sz="1600" dirty="0"/>
              <a:t>  Remove-Item c:\python\python-3.5.1.exe -Force</a:t>
            </a:r>
          </a:p>
          <a:p>
            <a:pPr marL="984250" lvl="1" indent="-742950">
              <a:buFont typeface="+mj-lt"/>
              <a:buAutoNum type="arabicPeriod"/>
            </a:pPr>
            <a:endParaRPr lang="pt-BR" sz="1600" dirty="0"/>
          </a:p>
        </p:txBody>
      </p:sp>
      <p:sp>
        <p:nvSpPr>
          <p:cNvPr id="3" name="Title 2"/>
          <p:cNvSpPr>
            <a:spLocks noGrp="1"/>
          </p:cNvSpPr>
          <p:nvPr>
            <p:ph type="title"/>
          </p:nvPr>
        </p:nvSpPr>
        <p:spPr>
          <a:xfrm>
            <a:off x="274639" y="-7938"/>
            <a:ext cx="11889564" cy="917575"/>
          </a:xfrm>
        </p:spPr>
        <p:txBody>
          <a:bodyPr/>
          <a:lstStyle/>
          <a:p>
            <a:r>
              <a:rPr lang="pt-BR" dirty="0" smtClean="0"/>
              <a:t>Syntax </a:t>
            </a:r>
            <a:r>
              <a:rPr lang="pt-BR" dirty="0"/>
              <a:t>(examples)(cont...)</a:t>
            </a:r>
            <a:endParaRPr lang="en-US" dirty="0"/>
          </a:p>
        </p:txBody>
      </p:sp>
    </p:spTree>
    <p:extLst>
      <p:ext uri="{BB962C8B-B14F-4D97-AF65-F5344CB8AC3E}">
        <p14:creationId xmlns:p14="http://schemas.microsoft.com/office/powerpoint/2010/main" val="8760300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57459"/>
          </a:xfrm>
        </p:spPr>
        <p:txBody>
          <a:bodyPr/>
          <a:lstStyle/>
          <a:p>
            <a:pPr marL="742950" indent="-742950">
              <a:buFont typeface="+mj-lt"/>
              <a:buAutoNum type="arabicPeriod"/>
            </a:pPr>
            <a:r>
              <a:rPr lang="pt-BR" dirty="0"/>
              <a:t>PowerShell script on Dockerfile</a:t>
            </a:r>
          </a:p>
          <a:p>
            <a:pPr marL="984250" lvl="1" indent="-742950">
              <a:buFont typeface="+mj-lt"/>
              <a:buAutoNum type="arabicPeriod"/>
            </a:pPr>
            <a:r>
              <a:rPr lang="en-US" dirty="0"/>
              <a:t>FROM </a:t>
            </a:r>
            <a:r>
              <a:rPr lang="en-US" dirty="0" err="1"/>
              <a:t>windowsservercore</a:t>
            </a:r>
            <a:endParaRPr lang="en-US" dirty="0"/>
          </a:p>
          <a:p>
            <a:pPr marL="984250" lvl="1" indent="-742950">
              <a:buFont typeface="+mj-lt"/>
              <a:buAutoNum type="arabicPeriod"/>
            </a:pPr>
            <a:r>
              <a:rPr lang="en-US" dirty="0"/>
              <a:t>ADD script.ps1 /windows/temp/script.ps1</a:t>
            </a:r>
          </a:p>
          <a:p>
            <a:pPr marL="984250" lvl="1" indent="-742950">
              <a:buFont typeface="+mj-lt"/>
              <a:buAutoNum type="arabicPeriod"/>
            </a:pPr>
            <a:r>
              <a:rPr lang="en-US" dirty="0"/>
              <a:t>RUN powershell.exe -</a:t>
            </a:r>
            <a:r>
              <a:rPr lang="en-US" dirty="0" err="1"/>
              <a:t>executionpolicy</a:t>
            </a:r>
            <a:r>
              <a:rPr lang="en-US" dirty="0"/>
              <a:t> bypass c:\windows\temp\script.ps1</a:t>
            </a:r>
          </a:p>
        </p:txBody>
      </p:sp>
      <p:sp>
        <p:nvSpPr>
          <p:cNvPr id="3" name="Title 2"/>
          <p:cNvSpPr>
            <a:spLocks noGrp="1"/>
          </p:cNvSpPr>
          <p:nvPr>
            <p:ph type="title"/>
          </p:nvPr>
        </p:nvSpPr>
        <p:spPr/>
        <p:txBody>
          <a:bodyPr/>
          <a:lstStyle/>
          <a:p>
            <a:r>
              <a:rPr lang="pt-BR" dirty="0"/>
              <a:t>Sintax (examples)(cont...)</a:t>
            </a:r>
            <a:endParaRPr lang="en-US" dirty="0"/>
          </a:p>
        </p:txBody>
      </p:sp>
    </p:spTree>
    <p:extLst>
      <p:ext uri="{BB962C8B-B14F-4D97-AF65-F5344CB8AC3E}">
        <p14:creationId xmlns:p14="http://schemas.microsoft.com/office/powerpoint/2010/main" val="134654933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754062"/>
            <a:ext cx="11887200" cy="5675400"/>
          </a:xfrm>
        </p:spPr>
        <p:txBody>
          <a:bodyPr/>
          <a:lstStyle/>
          <a:p>
            <a:pPr marL="742950" indent="-742950">
              <a:buFont typeface="+mj-lt"/>
              <a:buAutoNum type="arabicPeriod"/>
            </a:pPr>
            <a:r>
              <a:rPr lang="pt-BR" sz="3200" dirty="0"/>
              <a:t>Create directory to store Dockerfile</a:t>
            </a:r>
          </a:p>
          <a:p>
            <a:pPr marL="800100" lvl="1" indent="-457200">
              <a:buFont typeface="+mj-lt"/>
              <a:buAutoNum type="arabicPeriod"/>
            </a:pPr>
            <a:r>
              <a:rPr lang="pt-BR" sz="1800" dirty="0"/>
              <a:t>Powershell new-item c:\build\dockerfile –force</a:t>
            </a:r>
          </a:p>
          <a:p>
            <a:pPr marL="742950" indent="-742950">
              <a:buFont typeface="+mj-lt"/>
              <a:buAutoNum type="arabicPeriod"/>
            </a:pPr>
            <a:r>
              <a:rPr lang="pt-BR" sz="3200" dirty="0"/>
              <a:t>Edit Dockerfile with Notepad</a:t>
            </a:r>
          </a:p>
          <a:p>
            <a:pPr marL="800100" lvl="1" indent="-457200">
              <a:buFont typeface="+mj-lt"/>
              <a:buAutoNum type="arabicPeriod"/>
            </a:pPr>
            <a:r>
              <a:rPr lang="pt-BR" sz="1800" dirty="0"/>
              <a:t>Notepad c:\build\dockerfile</a:t>
            </a:r>
          </a:p>
          <a:p>
            <a:pPr marL="742950" indent="-742950">
              <a:buFont typeface="+mj-lt"/>
              <a:buAutoNum type="arabicPeriod"/>
            </a:pPr>
            <a:r>
              <a:rPr lang="pt-BR" sz="3200" dirty="0"/>
              <a:t>Create new image (using microsoft/iis:windowsservercore) and execute command</a:t>
            </a:r>
          </a:p>
          <a:p>
            <a:pPr marL="800100" lvl="1" indent="-457200">
              <a:buFont typeface="+mj-lt"/>
              <a:buAutoNum type="arabicPeriod"/>
            </a:pPr>
            <a:r>
              <a:rPr lang="pt-BR" sz="1800" dirty="0"/>
              <a:t>Copy and paste the following text</a:t>
            </a:r>
          </a:p>
          <a:p>
            <a:pPr marL="914400" lvl="2" indent="-342900">
              <a:buFont typeface="+mj-lt"/>
              <a:buAutoNum type="arabicPeriod"/>
            </a:pPr>
            <a:r>
              <a:rPr lang="en-US" sz="1600" dirty="0"/>
              <a:t>FROM </a:t>
            </a:r>
            <a:r>
              <a:rPr lang="en-US" sz="1600" dirty="0" err="1"/>
              <a:t>microsoft</a:t>
            </a:r>
            <a:r>
              <a:rPr lang="en-US" sz="1600" dirty="0"/>
              <a:t>/</a:t>
            </a:r>
            <a:r>
              <a:rPr lang="en-US" sz="1600" dirty="0" err="1"/>
              <a:t>iis:windowsservercore</a:t>
            </a:r>
            <a:endParaRPr lang="en-US" sz="1600" dirty="0"/>
          </a:p>
          <a:p>
            <a:pPr marL="914400" lvl="2" indent="-342900">
              <a:buFont typeface="+mj-lt"/>
              <a:buAutoNum type="arabicPeriod"/>
            </a:pPr>
            <a:r>
              <a:rPr lang="en-US" sz="1600" dirty="0"/>
              <a:t>RUN echo "Hello World – teste de </a:t>
            </a:r>
            <a:r>
              <a:rPr lang="en-US" sz="1600" dirty="0" err="1"/>
              <a:t>Dockerfile</a:t>
            </a:r>
            <a:r>
              <a:rPr lang="en-US" sz="1600" dirty="0"/>
              <a:t>" &gt; c:\inetpub\wwwroot\index.html</a:t>
            </a:r>
          </a:p>
          <a:p>
            <a:pPr marL="800100" lvl="1" indent="-457200">
              <a:buFont typeface="+mj-lt"/>
              <a:buAutoNum type="arabicPeriod"/>
            </a:pPr>
            <a:r>
              <a:rPr lang="pt-BR" sz="1800" dirty="0"/>
              <a:t>Save and close notepad</a:t>
            </a:r>
          </a:p>
          <a:p>
            <a:pPr marL="742950" indent="-742950">
              <a:buFont typeface="+mj-lt"/>
              <a:buAutoNum type="arabicPeriod"/>
            </a:pPr>
            <a:r>
              <a:rPr lang="pt-BR" sz="3200" dirty="0"/>
              <a:t>Create new image from Dockerfile</a:t>
            </a:r>
          </a:p>
          <a:p>
            <a:pPr marL="800100" lvl="1" indent="-457200">
              <a:buFont typeface="+mj-lt"/>
              <a:buAutoNum type="arabicPeriod"/>
            </a:pPr>
            <a:r>
              <a:rPr lang="pt-BR" sz="1800" dirty="0"/>
              <a:t>CD build</a:t>
            </a:r>
          </a:p>
          <a:p>
            <a:pPr marL="800100" lvl="1" indent="-457200">
              <a:buFont typeface="+mj-lt"/>
              <a:buAutoNum type="arabicPeriod"/>
            </a:pPr>
            <a:r>
              <a:rPr lang="pt-BR" sz="1800" dirty="0"/>
              <a:t>Docker build –t teste2 .</a:t>
            </a:r>
          </a:p>
          <a:p>
            <a:pPr marL="800100" lvl="1" indent="-457200">
              <a:buFont typeface="+mj-lt"/>
              <a:buAutoNum type="arabicPeriod"/>
            </a:pPr>
            <a:r>
              <a:rPr lang="pt-BR" sz="1800" dirty="0"/>
              <a:t>OR</a:t>
            </a:r>
          </a:p>
          <a:p>
            <a:pPr marL="800100" lvl="1" indent="-457200">
              <a:buFont typeface="+mj-lt"/>
              <a:buAutoNum type="arabicPeriod"/>
            </a:pPr>
            <a:r>
              <a:rPr lang="pt-BR" sz="1800" dirty="0"/>
              <a:t>Docker build –t iis-dockerfile c:\build</a:t>
            </a:r>
          </a:p>
        </p:txBody>
      </p:sp>
      <p:sp>
        <p:nvSpPr>
          <p:cNvPr id="3" name="Title 2"/>
          <p:cNvSpPr>
            <a:spLocks noGrp="1"/>
          </p:cNvSpPr>
          <p:nvPr>
            <p:ph type="title"/>
          </p:nvPr>
        </p:nvSpPr>
        <p:spPr/>
        <p:txBody>
          <a:bodyPr/>
          <a:lstStyle/>
          <a:p>
            <a:r>
              <a:rPr lang="pt-BR" dirty="0"/>
              <a:t>Creating images via Dockerfile</a:t>
            </a:r>
            <a:endParaRPr lang="en-US" dirty="0"/>
          </a:p>
        </p:txBody>
      </p:sp>
      <p:sp>
        <p:nvSpPr>
          <p:cNvPr id="4" name="Down Arrow 3"/>
          <p:cNvSpPr/>
          <p:nvPr/>
        </p:nvSpPr>
        <p:spPr bwMode="auto">
          <a:xfrm>
            <a:off x="3421929" y="5684363"/>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4666052"/>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63611EB3-9A97-4D4F-B762-41E80201E2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2016-09-29T04:00:00+00:00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174</Value>
      <Value>177</Value>
      <Value>176</Value>
      <Value>175</Value>
    </TaxCatchAll>
    <NumberofDownloads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01c77077-aee4-4b5f-bd4e-9cd40a6fff29"/>
    <ds:schemaRef ds:uri="8ff673fc-3231-4e3a-893b-6d7f7cd32766"/>
    <ds:schemaRef ds:uri="http://schemas.microsoft.com/office/2006/documentManagement/types"/>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Microsoft_2016_16x9_Template_v02</Template>
  <TotalTime>835</TotalTime>
  <Words>6603</Words>
  <Application>Microsoft Office PowerPoint</Application>
  <PresentationFormat>Custom</PresentationFormat>
  <Paragraphs>1514</Paragraphs>
  <Slides>130</Slides>
  <Notes>35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130</vt:i4>
      </vt:variant>
    </vt:vector>
  </HeadingPairs>
  <TitlesOfParts>
    <vt:vector size="139" baseType="lpstr">
      <vt:lpstr>Arial</vt:lpstr>
      <vt:lpstr>Calibri</vt:lpstr>
      <vt:lpstr>Cambria Math</vt:lpstr>
      <vt:lpstr>Consolas</vt:lpstr>
      <vt:lpstr>Segoe UI</vt:lpstr>
      <vt:lpstr>Segoe UI Light</vt:lpstr>
      <vt:lpstr>Symbol</vt:lpstr>
      <vt:lpstr>Wingdings</vt:lpstr>
      <vt:lpstr>5-50002_Ignite_Breakout_Template</vt:lpstr>
      <vt:lpstr>Microsoft *Application Containers for Geeks</vt:lpstr>
      <vt:lpstr>Mike Nelson Infrastructure Architect – SECURA Insurance  Microsoft MVP – Cloud &amp; Datacenter Microsoft Azure Advisor Citrix CTP VMware vExpert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container?</vt:lpstr>
      <vt:lpstr>What is a container?</vt:lpstr>
      <vt:lpstr>What is a container?</vt:lpstr>
      <vt:lpstr>What is a container?</vt:lpstr>
      <vt:lpstr>What is a container?</vt:lpstr>
      <vt:lpstr>What is a container?</vt:lpstr>
      <vt:lpstr>What is a container?</vt:lpstr>
      <vt:lpstr>What is a container?</vt:lpstr>
      <vt:lpstr>What is a container?</vt:lpstr>
      <vt:lpstr>What is a container?</vt:lpstr>
      <vt:lpstr>What is a container?</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Startup Performance</vt:lpstr>
      <vt:lpstr>Startup Performance</vt:lpstr>
      <vt:lpstr>Density</vt:lpstr>
      <vt:lpstr>Density</vt:lpstr>
      <vt:lpstr>What is a container image?</vt:lpstr>
      <vt:lpstr>Container Images</vt:lpstr>
      <vt:lpstr>Container Images</vt:lpstr>
      <vt:lpstr>Container Images</vt:lpstr>
      <vt:lpstr>Automated Image Building</vt:lpstr>
      <vt:lpstr>Image Registries </vt:lpstr>
      <vt:lpstr>Image Registries</vt:lpstr>
      <vt:lpstr>PowerPoint Presentation</vt:lpstr>
      <vt:lpstr>How do containers make it easier?</vt:lpstr>
      <vt:lpstr>How do containers make it easier?</vt:lpstr>
      <vt:lpstr>How do containers make it easier?</vt:lpstr>
      <vt:lpstr>PowerPoint Presentation</vt:lpstr>
      <vt:lpstr>Why Containers?</vt:lpstr>
      <vt:lpstr>Container use cases</vt:lpstr>
      <vt:lpstr>DevOps Process with Containers</vt:lpstr>
      <vt:lpstr>Not Into DevOps?</vt:lpstr>
      <vt:lpstr>But What About…</vt:lpstr>
      <vt:lpstr>PowerPoint Presentation</vt:lpstr>
      <vt:lpstr>Licensing</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Resource Controls</vt:lpstr>
      <vt:lpstr>Networking</vt:lpstr>
      <vt:lpstr>Storage</vt:lpstr>
      <vt:lpstr>PowerPoint Presentation</vt:lpstr>
      <vt:lpstr>PowerPoint Presentation</vt:lpstr>
      <vt:lpstr>Image2Docker</vt:lpstr>
      <vt:lpstr>Container Tools</vt:lpstr>
      <vt:lpstr>Management and Monitoring Tools</vt:lpstr>
      <vt:lpstr>Management and Monitoring Tools</vt:lpstr>
      <vt:lpstr>Microsoft Operations Management Suite </vt:lpstr>
      <vt:lpstr>Build Once, Run Anywhere </vt:lpstr>
      <vt:lpstr>Thank you!</vt:lpstr>
      <vt:lpstr>Demo’s &amp; Labs</vt:lpstr>
      <vt:lpstr>Lab 1</vt:lpstr>
      <vt:lpstr>Installing the container service</vt:lpstr>
      <vt:lpstr>Install Docker</vt:lpstr>
      <vt:lpstr>Optional – update modules</vt:lpstr>
      <vt:lpstr>Install base images</vt:lpstr>
      <vt:lpstr>Verify installed images</vt:lpstr>
      <vt:lpstr>Prepare images</vt:lpstr>
      <vt:lpstr>Deploy Containers</vt:lpstr>
      <vt:lpstr>Visualize Web Site</vt:lpstr>
      <vt:lpstr>Shutdown container</vt:lpstr>
      <vt:lpstr>Execute containers “on demand”</vt:lpstr>
      <vt:lpstr>Edit content inside the container</vt:lpstr>
      <vt:lpstr>Edit content inside the container (cont...)</vt:lpstr>
      <vt:lpstr>Optional Lab</vt:lpstr>
      <vt:lpstr>Syntax (example)</vt:lpstr>
      <vt:lpstr>Sintax (example)(cont...)</vt:lpstr>
      <vt:lpstr>Sintax (examples)(cont...)</vt:lpstr>
      <vt:lpstr>Syntax (examples)(cont...)</vt:lpstr>
      <vt:lpstr>Syntax (examples)(cont...)</vt:lpstr>
      <vt:lpstr>Sintax (examples)(cont...)</vt:lpstr>
      <vt:lpstr>Creating images via Dockerfile</vt:lpstr>
      <vt:lpstr>Creating images via Dockerfile (cont...)</vt:lpstr>
      <vt:lpstr>Lab 2</vt:lpstr>
      <vt:lpstr>Downloading images from Docker Hub</vt:lpstr>
      <vt:lpstr>Optional Lab</vt:lpstr>
      <vt:lpstr>Enable Hyper-V Container in Hyper-V  VM</vt:lpstr>
      <vt:lpstr>Lab 3</vt:lpstr>
      <vt:lpstr>Prepare the Host</vt:lpstr>
      <vt:lpstr>(Optional) Enable Hyper-V Container inside Hyper-V VM</vt:lpstr>
      <vt:lpstr>Using Nano Server VM to host Containers</vt:lpstr>
      <vt:lpstr>Create Hyper-V VM for Nano</vt:lpstr>
      <vt:lpstr>Create Hyper-V container</vt:lpstr>
      <vt:lpstr>Create Hyper-V container (cont...)</vt:lpstr>
      <vt:lpstr>Lab 4</vt:lpstr>
      <vt:lpstr>Create data volumes</vt:lpstr>
      <vt:lpstr>Mount data volume</vt:lpstr>
      <vt:lpstr>Mounting single file</vt:lpstr>
      <vt:lpstr>Optional Lab</vt:lpstr>
      <vt:lpstr>Managing resources</vt:lpstr>
      <vt:lpstr>Optional Lab</vt:lpstr>
      <vt:lpstr>Optional –Nano VM with Hyper-V containers</vt:lpstr>
      <vt:lpstr>Enabling Firewall rules on Nano Server</vt:lpstr>
      <vt:lpstr>Install Docker on Nano Server VM</vt:lpstr>
      <vt:lpstr>Install Docker on Nano Server VM(cont..)</vt:lpstr>
      <vt:lpstr>Optional Lab</vt:lpstr>
      <vt:lpstr>Configuring Docker on Windows</vt:lpstr>
      <vt:lpstr>Optional Lab</vt:lpstr>
      <vt:lpstr>Remove installed images</vt:lpstr>
      <vt:lpstr>Active Directory Identity for Containers</vt:lpstr>
      <vt:lpstr>Breaking down larger applications</vt:lpstr>
      <vt:lpstr>Our Journey To Nano Server – Docker CI</vt:lpstr>
      <vt:lpstr>Let’s Get Moving</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Application Containers for Geeks</dc:title>
  <dc:subject>&lt;Speech title here&gt;</dc:subject>
  <dc:creator>Mike Nelson @nelmedia</dc:creator>
  <cp:keywords/>
  <dc:description/>
  <cp:lastModifiedBy>Mike Nelson</cp:lastModifiedBy>
  <cp:revision>131</cp:revision>
  <dcterms:created xsi:type="dcterms:W3CDTF">2016-09-29T14:23:15Z</dcterms:created>
  <dcterms:modified xsi:type="dcterms:W3CDTF">2016-10-13T16:57:46Z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